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6"/>
  </p:notesMasterIdLst>
  <p:handoutMasterIdLst>
    <p:handoutMasterId r:id="rId37"/>
  </p:handoutMasterIdLst>
  <p:sldIdLst>
    <p:sldId id="259" r:id="rId5"/>
    <p:sldId id="269" r:id="rId6"/>
    <p:sldId id="257" r:id="rId7"/>
    <p:sldId id="260" r:id="rId8"/>
    <p:sldId id="261" r:id="rId9"/>
    <p:sldId id="262" r:id="rId10"/>
    <p:sldId id="263" r:id="rId11"/>
    <p:sldId id="264" r:id="rId12"/>
    <p:sldId id="265" r:id="rId13"/>
    <p:sldId id="266" r:id="rId14"/>
    <p:sldId id="267" r:id="rId15"/>
    <p:sldId id="290" r:id="rId16"/>
    <p:sldId id="291"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3" r:id="rId33"/>
    <p:sldId id="292" r:id="rId34"/>
    <p:sldId id="25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ster, Jesse R Mr CIV USA TRADOC USAREC" initials="FJRMCUTU" lastIdx="4" clrIdx="0">
    <p:extLst>
      <p:ext uri="{19B8F6BF-5375-455C-9EA6-DF929625EA0E}">
        <p15:presenceInfo xmlns:p15="http://schemas.microsoft.com/office/powerpoint/2012/main" userId="S-1-5-21-2420192530-1431083664-674852133-173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7"/>
    <a:srgbClr val="E9D8F2"/>
    <a:srgbClr val="FF7979"/>
    <a:srgbClr val="9C949A"/>
    <a:srgbClr val="0C1208"/>
    <a:srgbClr val="111B0B"/>
    <a:srgbClr val="17240E"/>
    <a:srgbClr val="0000FF"/>
    <a:srgbClr val="CCECFF"/>
    <a:srgbClr val="FFCC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B5C8B-CFF6-6A64-2041-784AD647FC22}" v="1" dt="2025-02-05T21:41:27.206"/>
    <p1510:client id="{60258D02-9372-4EC3-B446-4C03B562F38A}" v="42" dt="2025-02-05T21:43:14.816"/>
    <p1510:client id="{835BF739-60E5-EFA7-9963-8474D61E550E}" v="5" dt="2025-02-05T21:40:21.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26" autoAdjust="0"/>
  </p:normalViewPr>
  <p:slideViewPr>
    <p:cSldViewPr snapToGrid="0">
      <p:cViewPr varScale="1">
        <p:scale>
          <a:sx n="101" d="100"/>
          <a:sy n="101" d="100"/>
        </p:scale>
        <p:origin x="9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975FCD-8F33-81D9-6FA2-910A1C4858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98EBC2-892E-71B4-B8EE-E0301215437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89F90FE-2226-436D-A936-7DD6E97D41C6}" type="datetimeFigureOut">
              <a:rPr lang="en-US" smtClean="0"/>
              <a:t>5/14/2025</a:t>
            </a:fld>
            <a:endParaRPr lang="en-US"/>
          </a:p>
        </p:txBody>
      </p:sp>
      <p:sp>
        <p:nvSpPr>
          <p:cNvPr id="4" name="Footer Placeholder 3">
            <a:extLst>
              <a:ext uri="{FF2B5EF4-FFF2-40B4-BE49-F238E27FC236}">
                <a16:creationId xmlns:a16="http://schemas.microsoft.com/office/drawing/2014/main" id="{2E62D7C2-B7B1-834F-2B31-8FF7B6C37EF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315434-BB71-410B-3822-25CC00CBDF3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A82CE8D-139A-43C5-90AB-46E3F59FD898}" type="slidenum">
              <a:rPr lang="en-US" smtClean="0"/>
              <a:t>‹#›</a:t>
            </a:fld>
            <a:endParaRPr lang="en-US"/>
          </a:p>
        </p:txBody>
      </p:sp>
    </p:spTree>
    <p:extLst>
      <p:ext uri="{BB962C8B-B14F-4D97-AF65-F5344CB8AC3E}">
        <p14:creationId xmlns:p14="http://schemas.microsoft.com/office/powerpoint/2010/main" val="33118126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9DCD4920-5209-4D85-ABD0-490FDB61A23D}" type="datetimeFigureOut">
              <a:rPr lang="en-US" smtClean="0"/>
              <a:t>5/14/2025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A3A78FE-CF5F-4DBE-825E-03CE99972767}" type="slidenum">
              <a:rPr lang="en-US" smtClean="0"/>
              <a:t>‹#›</a:t>
            </a:fld>
            <a:endParaRPr lang="en-US"/>
          </a:p>
        </p:txBody>
      </p:sp>
    </p:spTree>
    <p:extLst>
      <p:ext uri="{BB962C8B-B14F-4D97-AF65-F5344CB8AC3E}">
        <p14:creationId xmlns:p14="http://schemas.microsoft.com/office/powerpoint/2010/main" val="3629933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750"/>
              </a:spcAft>
              <a:buFont typeface="Arial" panose="020B0604020202020204" pitchFamily="34" charset="0"/>
              <a:buNone/>
            </a:pPr>
            <a:r>
              <a:rPr lang="en-US" b="1" i="0" u="sng" dirty="0">
                <a:solidFill>
                  <a:srgbClr val="333333"/>
                </a:solidFill>
                <a:effectLst/>
                <a:latin typeface="Helvetica Neue"/>
              </a:rPr>
              <a:t>Loans that do not qualify</a:t>
            </a:r>
          </a:p>
          <a:p>
            <a:pPr algn="l">
              <a:spcAft>
                <a:spcPts val="750"/>
              </a:spcAft>
              <a:buFont typeface="Arial" panose="020B0604020202020204" pitchFamily="34" charset="0"/>
              <a:buChar char="•"/>
            </a:pPr>
            <a:r>
              <a:rPr lang="en-US" b="0" i="0" dirty="0">
                <a:solidFill>
                  <a:srgbClr val="333333"/>
                </a:solidFill>
                <a:effectLst/>
                <a:latin typeface="Helvetica Neue"/>
              </a:rPr>
              <a:t>Private Loans</a:t>
            </a:r>
          </a:p>
          <a:p>
            <a:pPr algn="l">
              <a:spcAft>
                <a:spcPts val="750"/>
              </a:spcAft>
              <a:buFont typeface="Arial" panose="020B0604020202020204" pitchFamily="34" charset="0"/>
              <a:buChar char="•"/>
            </a:pPr>
            <a:r>
              <a:rPr lang="en-US" b="0" i="0" dirty="0">
                <a:solidFill>
                  <a:srgbClr val="333333"/>
                </a:solidFill>
                <a:effectLst/>
                <a:latin typeface="Helvetica Neue"/>
              </a:rPr>
              <a:t>State Funded Loans</a:t>
            </a:r>
          </a:p>
          <a:p>
            <a:pPr algn="l">
              <a:spcAft>
                <a:spcPts val="750"/>
              </a:spcAft>
              <a:buFont typeface="Arial" panose="020B0604020202020204" pitchFamily="34" charset="0"/>
              <a:buChar char="•"/>
            </a:pPr>
            <a:r>
              <a:rPr lang="en-US" b="0" i="0" dirty="0">
                <a:solidFill>
                  <a:srgbClr val="333333"/>
                </a:solidFill>
                <a:effectLst/>
                <a:latin typeface="Helvetica Neue"/>
              </a:rPr>
              <a:t>Institution Loans</a:t>
            </a:r>
          </a:p>
          <a:p>
            <a:pPr algn="l">
              <a:spcAft>
                <a:spcPts val="750"/>
              </a:spcAft>
              <a:buFont typeface="Arial" panose="020B0604020202020204" pitchFamily="34" charset="0"/>
              <a:buChar char="•"/>
            </a:pPr>
            <a:r>
              <a:rPr lang="en-US" b="0" i="0" dirty="0">
                <a:solidFill>
                  <a:srgbClr val="333333"/>
                </a:solidFill>
                <a:effectLst/>
                <a:latin typeface="Helvetica Neue"/>
              </a:rPr>
              <a:t>Equity Loans</a:t>
            </a:r>
          </a:p>
          <a:p>
            <a:pPr algn="l">
              <a:spcAft>
                <a:spcPts val="750"/>
              </a:spcAft>
              <a:buFont typeface="Arial" panose="020B0604020202020204" pitchFamily="34" charset="0"/>
              <a:buChar char="•"/>
            </a:pPr>
            <a:r>
              <a:rPr lang="en-US" b="0" i="0" dirty="0">
                <a:solidFill>
                  <a:srgbClr val="333333"/>
                </a:solidFill>
                <a:effectLst/>
                <a:latin typeface="Helvetica Neue"/>
              </a:rPr>
              <a:t>Consolidated Loans for someone else (wife, sister, brother, etc.)</a:t>
            </a:r>
          </a:p>
          <a:p>
            <a:pPr algn="l">
              <a:spcAft>
                <a:spcPts val="750"/>
              </a:spcAft>
              <a:buFont typeface="Arial" panose="020B0604020202020204" pitchFamily="34" charset="0"/>
              <a:buChar char="•"/>
            </a:pPr>
            <a:r>
              <a:rPr lang="en-US" b="0" i="0" dirty="0">
                <a:solidFill>
                  <a:srgbClr val="333333"/>
                </a:solidFill>
                <a:effectLst/>
                <a:latin typeface="Helvetica Neue"/>
              </a:rPr>
              <a:t>Parent Loans incurred for someone other than the LRP participant</a:t>
            </a:r>
          </a:p>
          <a:p>
            <a:pPr algn="l">
              <a:spcAft>
                <a:spcPts val="750"/>
              </a:spcAft>
              <a:buFont typeface="Arial" panose="020B0604020202020204" pitchFamily="34" charset="0"/>
              <a:buChar char="•"/>
            </a:pPr>
            <a:r>
              <a:rPr lang="en-US" b="0" i="0" dirty="0">
                <a:solidFill>
                  <a:srgbClr val="333333"/>
                </a:solidFill>
                <a:effectLst/>
                <a:latin typeface="Helvetica Neue"/>
              </a:rPr>
              <a:t>USAA Loans</a:t>
            </a:r>
          </a:p>
          <a:p>
            <a:endParaRPr lang="en-US" dirty="0"/>
          </a:p>
        </p:txBody>
      </p:sp>
      <p:sp>
        <p:nvSpPr>
          <p:cNvPr id="4" name="Slide Number Placeholder 3"/>
          <p:cNvSpPr>
            <a:spLocks noGrp="1"/>
          </p:cNvSpPr>
          <p:nvPr>
            <p:ph type="sldNum" sz="quarter" idx="5"/>
          </p:nvPr>
        </p:nvSpPr>
        <p:spPr/>
        <p:txBody>
          <a:bodyPr/>
          <a:lstStyle/>
          <a:p>
            <a:fld id="{1A3A78FE-CF5F-4DBE-825E-03CE99972767}" type="slidenum">
              <a:rPr lang="en-US" smtClean="0"/>
              <a:t>11</a:t>
            </a:fld>
            <a:endParaRPr lang="en-US"/>
          </a:p>
        </p:txBody>
      </p:sp>
    </p:spTree>
    <p:extLst>
      <p:ext uri="{BB962C8B-B14F-4D97-AF65-F5344CB8AC3E}">
        <p14:creationId xmlns:p14="http://schemas.microsoft.com/office/powerpoint/2010/main" val="359894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Reserves “Drilling” PART TIME Same as above they only they don’t have to decline the GI BILL</a:t>
            </a:r>
          </a:p>
        </p:txBody>
      </p:sp>
      <p:sp>
        <p:nvSpPr>
          <p:cNvPr id="4" name="Slide Number Placeholder 3"/>
          <p:cNvSpPr>
            <a:spLocks noGrp="1"/>
          </p:cNvSpPr>
          <p:nvPr>
            <p:ph type="sldNum" sz="quarter" idx="5"/>
          </p:nvPr>
        </p:nvSpPr>
        <p:spPr/>
        <p:txBody>
          <a:bodyPr/>
          <a:lstStyle/>
          <a:p>
            <a:fld id="{1A3A78FE-CF5F-4DBE-825E-03CE99972767}" type="slidenum">
              <a:rPr lang="en-US" smtClean="0"/>
              <a:t>12</a:t>
            </a:fld>
            <a:endParaRPr lang="en-US"/>
          </a:p>
        </p:txBody>
      </p:sp>
    </p:spTree>
    <p:extLst>
      <p:ext uri="{BB962C8B-B14F-4D97-AF65-F5344CB8AC3E}">
        <p14:creationId xmlns:p14="http://schemas.microsoft.com/office/powerpoint/2010/main" val="275985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1290B-2FED-9610-5DDF-2D33D0D4C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4A006-9A98-CAA0-B617-38DC9C34E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81F32-4081-D812-0969-B9AFFB3D5432}"/>
              </a:ext>
            </a:extLst>
          </p:cNvPr>
          <p:cNvSpPr>
            <a:spLocks noGrp="1"/>
          </p:cNvSpPr>
          <p:nvPr>
            <p:ph type="body" idx="1"/>
          </p:nvPr>
        </p:nvSpPr>
        <p:spPr/>
        <p:txBody>
          <a:bodyPr/>
          <a:lstStyle/>
          <a:p>
            <a:pPr algn="l">
              <a:spcAft>
                <a:spcPts val="750"/>
              </a:spcAft>
              <a:buFont typeface="Arial" panose="020B0604020202020204" pitchFamily="34" charset="0"/>
              <a:buNone/>
            </a:pPr>
            <a:r>
              <a:rPr lang="en-US" b="1" i="0" u="sng" dirty="0">
                <a:solidFill>
                  <a:srgbClr val="333333"/>
                </a:solidFill>
                <a:effectLst/>
                <a:latin typeface="Helvetica Neue"/>
              </a:rPr>
              <a:t>Loans that do not qualify</a:t>
            </a:r>
          </a:p>
          <a:p>
            <a:pPr algn="l">
              <a:spcAft>
                <a:spcPts val="750"/>
              </a:spcAft>
              <a:buFont typeface="Arial" panose="020B0604020202020204" pitchFamily="34" charset="0"/>
              <a:buChar char="•"/>
            </a:pPr>
            <a:r>
              <a:rPr lang="en-US" b="0" i="0" dirty="0">
                <a:solidFill>
                  <a:srgbClr val="333333"/>
                </a:solidFill>
                <a:effectLst/>
                <a:latin typeface="Helvetica Neue"/>
              </a:rPr>
              <a:t>Private Loans</a:t>
            </a:r>
          </a:p>
          <a:p>
            <a:pPr algn="l">
              <a:spcAft>
                <a:spcPts val="750"/>
              </a:spcAft>
              <a:buFont typeface="Arial" panose="020B0604020202020204" pitchFamily="34" charset="0"/>
              <a:buChar char="•"/>
            </a:pPr>
            <a:r>
              <a:rPr lang="en-US" b="0" i="0" dirty="0">
                <a:solidFill>
                  <a:srgbClr val="333333"/>
                </a:solidFill>
                <a:effectLst/>
                <a:latin typeface="Helvetica Neue"/>
              </a:rPr>
              <a:t>State Funded Loans</a:t>
            </a:r>
          </a:p>
          <a:p>
            <a:pPr algn="l">
              <a:spcAft>
                <a:spcPts val="750"/>
              </a:spcAft>
              <a:buFont typeface="Arial" panose="020B0604020202020204" pitchFamily="34" charset="0"/>
              <a:buChar char="•"/>
            </a:pPr>
            <a:r>
              <a:rPr lang="en-US" b="0" i="0" dirty="0">
                <a:solidFill>
                  <a:srgbClr val="333333"/>
                </a:solidFill>
                <a:effectLst/>
                <a:latin typeface="Helvetica Neue"/>
              </a:rPr>
              <a:t>Institution Loans</a:t>
            </a:r>
          </a:p>
          <a:p>
            <a:pPr algn="l">
              <a:spcAft>
                <a:spcPts val="750"/>
              </a:spcAft>
              <a:buFont typeface="Arial" panose="020B0604020202020204" pitchFamily="34" charset="0"/>
              <a:buChar char="•"/>
            </a:pPr>
            <a:r>
              <a:rPr lang="en-US" b="0" i="0" dirty="0">
                <a:solidFill>
                  <a:srgbClr val="333333"/>
                </a:solidFill>
                <a:effectLst/>
                <a:latin typeface="Helvetica Neue"/>
              </a:rPr>
              <a:t>Equity Loans</a:t>
            </a:r>
          </a:p>
          <a:p>
            <a:pPr algn="l">
              <a:spcAft>
                <a:spcPts val="750"/>
              </a:spcAft>
              <a:buFont typeface="Arial" panose="020B0604020202020204" pitchFamily="34" charset="0"/>
              <a:buChar char="•"/>
            </a:pPr>
            <a:r>
              <a:rPr lang="en-US" b="0" i="0" dirty="0">
                <a:solidFill>
                  <a:srgbClr val="333333"/>
                </a:solidFill>
                <a:effectLst/>
                <a:latin typeface="Helvetica Neue"/>
              </a:rPr>
              <a:t>Consolidated Loans for someone else (wife, sister, brother, etc.)</a:t>
            </a:r>
          </a:p>
          <a:p>
            <a:pPr algn="l">
              <a:spcAft>
                <a:spcPts val="750"/>
              </a:spcAft>
              <a:buFont typeface="Arial" panose="020B0604020202020204" pitchFamily="34" charset="0"/>
              <a:buChar char="•"/>
            </a:pPr>
            <a:r>
              <a:rPr lang="en-US" b="0" i="0" dirty="0">
                <a:solidFill>
                  <a:srgbClr val="333333"/>
                </a:solidFill>
                <a:effectLst/>
                <a:latin typeface="Helvetica Neue"/>
              </a:rPr>
              <a:t>Parent Loans incurred for someone other than the LRP participant</a:t>
            </a:r>
          </a:p>
          <a:p>
            <a:pPr algn="l">
              <a:spcAft>
                <a:spcPts val="750"/>
              </a:spcAft>
              <a:buFont typeface="Arial" panose="020B0604020202020204" pitchFamily="34" charset="0"/>
              <a:buChar char="•"/>
            </a:pPr>
            <a:r>
              <a:rPr lang="en-US" b="0" i="0" dirty="0">
                <a:solidFill>
                  <a:srgbClr val="333333"/>
                </a:solidFill>
                <a:effectLst/>
                <a:latin typeface="Helvetica Neue"/>
              </a:rPr>
              <a:t>USAA Loans</a:t>
            </a:r>
          </a:p>
          <a:p>
            <a:endParaRPr lang="en-US" dirty="0"/>
          </a:p>
        </p:txBody>
      </p:sp>
      <p:sp>
        <p:nvSpPr>
          <p:cNvPr id="4" name="Slide Number Placeholder 3">
            <a:extLst>
              <a:ext uri="{FF2B5EF4-FFF2-40B4-BE49-F238E27FC236}">
                <a16:creationId xmlns:a16="http://schemas.microsoft.com/office/drawing/2014/main" id="{3B9413E9-DFA8-6AD8-2E1C-C6FD9704AE7E}"/>
              </a:ext>
            </a:extLst>
          </p:cNvPr>
          <p:cNvSpPr>
            <a:spLocks noGrp="1"/>
          </p:cNvSpPr>
          <p:nvPr>
            <p:ph type="sldNum" sz="quarter" idx="5"/>
          </p:nvPr>
        </p:nvSpPr>
        <p:spPr/>
        <p:txBody>
          <a:bodyPr/>
          <a:lstStyle/>
          <a:p>
            <a:fld id="{1A3A78FE-CF5F-4DBE-825E-03CE99972767}" type="slidenum">
              <a:rPr lang="en-US" smtClean="0"/>
              <a:t>13</a:t>
            </a:fld>
            <a:endParaRPr lang="en-US"/>
          </a:p>
        </p:txBody>
      </p:sp>
    </p:spTree>
    <p:extLst>
      <p:ext uri="{BB962C8B-B14F-4D97-AF65-F5344CB8AC3E}">
        <p14:creationId xmlns:p14="http://schemas.microsoft.com/office/powerpoint/2010/main" val="982343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1" name="Picture 10" descr="A picture containing text, silhouette&#10;&#10;Description automatically generated">
            <a:extLst>
              <a:ext uri="{FF2B5EF4-FFF2-40B4-BE49-F238E27FC236}">
                <a16:creationId xmlns:a16="http://schemas.microsoft.com/office/drawing/2014/main" id="{7985C9FE-B38D-3F73-7E9C-476B22BAECD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942337"/>
          </a:xfrm>
          <a:prstGeom prst="rect">
            <a:avLst/>
          </a:prstGeom>
        </p:spPr>
      </p:pic>
      <p:cxnSp>
        <p:nvCxnSpPr>
          <p:cNvPr id="14" name="Straight Connector 13">
            <a:extLst>
              <a:ext uri="{FF2B5EF4-FFF2-40B4-BE49-F238E27FC236}">
                <a16:creationId xmlns:a16="http://schemas.microsoft.com/office/drawing/2014/main" id="{A7807EA2-26E5-F534-FE4A-B00CC2F2AD86}"/>
              </a:ext>
            </a:extLst>
          </p:cNvPr>
          <p:cNvCxnSpPr/>
          <p:nvPr userDrawn="1"/>
        </p:nvCxnSpPr>
        <p:spPr>
          <a:xfrm>
            <a:off x="401124" y="5374941"/>
            <a:ext cx="0" cy="1156887"/>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2" name="Text Placeholder 2">
            <a:extLst>
              <a:ext uri="{FF2B5EF4-FFF2-40B4-BE49-F238E27FC236}">
                <a16:creationId xmlns:a16="http://schemas.microsoft.com/office/drawing/2014/main" id="{2746465E-07BC-FD60-97C3-E0CD1F2EB656}"/>
              </a:ext>
            </a:extLst>
          </p:cNvPr>
          <p:cNvSpPr>
            <a:spLocks noGrp="1"/>
          </p:cNvSpPr>
          <p:nvPr>
            <p:ph type="body" sz="quarter" idx="10" hasCustomPrompt="1"/>
          </p:nvPr>
        </p:nvSpPr>
        <p:spPr>
          <a:xfrm>
            <a:off x="504650" y="5374941"/>
            <a:ext cx="5791912" cy="479570"/>
          </a:xfrm>
          <a:prstGeom prst="rect">
            <a:avLst/>
          </a:prstGeom>
        </p:spPr>
        <p:txBody>
          <a:bodyPr/>
          <a:lstStyle>
            <a:lvl1pPr marL="0" indent="0">
              <a:buNone/>
              <a:defRPr sz="3600" b="1">
                <a:solidFill>
                  <a:srgbClr val="FFC000"/>
                </a:solidFill>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en-US" dirty="0"/>
              <a:t>Enter Presentation Title</a:t>
            </a:r>
          </a:p>
        </p:txBody>
      </p:sp>
      <p:sp>
        <p:nvSpPr>
          <p:cNvPr id="3" name="Text Placeholder 2">
            <a:extLst>
              <a:ext uri="{FF2B5EF4-FFF2-40B4-BE49-F238E27FC236}">
                <a16:creationId xmlns:a16="http://schemas.microsoft.com/office/drawing/2014/main" id="{C1F9CD36-1C08-AEA6-4DBE-EDD284B7E909}"/>
              </a:ext>
            </a:extLst>
          </p:cNvPr>
          <p:cNvSpPr>
            <a:spLocks noGrp="1"/>
          </p:cNvSpPr>
          <p:nvPr>
            <p:ph type="body" sz="quarter" idx="11" hasCustomPrompt="1"/>
          </p:nvPr>
        </p:nvSpPr>
        <p:spPr>
          <a:xfrm>
            <a:off x="504641" y="5945584"/>
            <a:ext cx="5791912" cy="479570"/>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en-US" dirty="0"/>
              <a:t>Enter Audience</a:t>
            </a:r>
          </a:p>
        </p:txBody>
      </p:sp>
      <p:sp>
        <p:nvSpPr>
          <p:cNvPr id="4" name="Text Placeholder 2">
            <a:extLst>
              <a:ext uri="{FF2B5EF4-FFF2-40B4-BE49-F238E27FC236}">
                <a16:creationId xmlns:a16="http://schemas.microsoft.com/office/drawing/2014/main" id="{7E90A70C-3992-73A2-B9C7-0D5D6A4122E6}"/>
              </a:ext>
            </a:extLst>
          </p:cNvPr>
          <p:cNvSpPr>
            <a:spLocks noGrp="1"/>
          </p:cNvSpPr>
          <p:nvPr>
            <p:ph type="body" sz="quarter" idx="12" hasCustomPrompt="1"/>
          </p:nvPr>
        </p:nvSpPr>
        <p:spPr>
          <a:xfrm>
            <a:off x="504641" y="6531828"/>
            <a:ext cx="5791912" cy="258141"/>
          </a:xfrm>
          <a:prstGeom prst="rect">
            <a:avLst/>
          </a:prstGeom>
        </p:spPr>
        <p:txBody>
          <a:bodyPr/>
          <a:lstStyle>
            <a:lvl1pPr marL="0" indent="0">
              <a:buNone/>
              <a:defRPr sz="1400" b="0">
                <a:solidFill>
                  <a:schemeClr val="bg1">
                    <a:lumMod val="65000"/>
                  </a:schemeClr>
                </a:solidFill>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28915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3F71-8AF6-12D2-9309-BAE755DD9F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B9B30-4F25-76A2-1B94-0B4B9F4BB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9E4642A-F1C3-B075-43E5-970ED81833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7F1DA6-3ED9-C976-7A2A-1B46CCFB88D0}"/>
              </a:ext>
            </a:extLst>
          </p:cNvPr>
          <p:cNvSpPr>
            <a:spLocks noGrp="1"/>
          </p:cNvSpPr>
          <p:nvPr>
            <p:ph type="sldNum" sz="quarter" idx="12"/>
          </p:nvPr>
        </p:nvSpPr>
        <p:spPr/>
        <p:txBody>
          <a:bodyPr/>
          <a:lstStyle/>
          <a:p>
            <a:fld id="{CC7C30DC-6881-4317-A667-FF60598843D2}" type="slidenum">
              <a:rPr lang="en-US" smtClean="0"/>
              <a:t>‹#›</a:t>
            </a:fld>
            <a:endParaRPr lang="en-US"/>
          </a:p>
        </p:txBody>
      </p:sp>
    </p:spTree>
    <p:extLst>
      <p:ext uri="{BB962C8B-B14F-4D97-AF65-F5344CB8AC3E}">
        <p14:creationId xmlns:p14="http://schemas.microsoft.com/office/powerpoint/2010/main" val="231630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221F20"/>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07D6304-D70C-EA6B-2B8D-41603E77A22C}"/>
              </a:ext>
            </a:extLst>
          </p:cNvPr>
          <p:cNvPicPr>
            <a:picLocks noChangeAspect="1"/>
          </p:cNvPicPr>
          <p:nvPr userDrawn="1"/>
        </p:nvPicPr>
        <p:blipFill>
          <a:blip r:embed="rId2"/>
          <a:stretch>
            <a:fillRect/>
          </a:stretch>
        </p:blipFill>
        <p:spPr>
          <a:xfrm>
            <a:off x="18" y="3619656"/>
            <a:ext cx="12177939" cy="2475190"/>
          </a:xfrm>
          <a:prstGeom prst="rect">
            <a:avLst/>
          </a:prstGeom>
        </p:spPr>
      </p:pic>
      <p:pic>
        <p:nvPicPr>
          <p:cNvPr id="4" name="Graphic 3">
            <a:extLst>
              <a:ext uri="{FF2B5EF4-FFF2-40B4-BE49-F238E27FC236}">
                <a16:creationId xmlns:a16="http://schemas.microsoft.com/office/drawing/2014/main" id="{EA7C5052-A298-40A3-0EC3-764A2A96F3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300" y="1143000"/>
            <a:ext cx="9677400" cy="2305050"/>
          </a:xfrm>
          <a:prstGeom prst="rect">
            <a:avLst/>
          </a:prstGeom>
        </p:spPr>
      </p:pic>
    </p:spTree>
    <p:extLst>
      <p:ext uri="{BB962C8B-B14F-4D97-AF65-F5344CB8AC3E}">
        <p14:creationId xmlns:p14="http://schemas.microsoft.com/office/powerpoint/2010/main" val="41182745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0131-C964-642F-9D03-6586981DA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17274-8DE2-6BAE-8162-4DEDEA2AA8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F8A110F-A96A-5E08-119B-4D8DC7141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B68E1-7B47-4D08-93EB-865B7C846458}"/>
              </a:ext>
            </a:extLst>
          </p:cNvPr>
          <p:cNvSpPr>
            <a:spLocks noGrp="1"/>
          </p:cNvSpPr>
          <p:nvPr>
            <p:ph type="sldNum" sz="quarter" idx="12"/>
          </p:nvPr>
        </p:nvSpPr>
        <p:spPr/>
        <p:txBody>
          <a:bodyPr/>
          <a:lstStyle/>
          <a:p>
            <a:fld id="{CC7C30DC-6881-4317-A667-FF60598843D2}" type="slidenum">
              <a:rPr lang="en-US" smtClean="0"/>
              <a:t>‹#›</a:t>
            </a:fld>
            <a:endParaRPr lang="en-US"/>
          </a:p>
        </p:txBody>
      </p:sp>
    </p:spTree>
    <p:extLst>
      <p:ext uri="{BB962C8B-B14F-4D97-AF65-F5344CB8AC3E}">
        <p14:creationId xmlns:p14="http://schemas.microsoft.com/office/powerpoint/2010/main" val="157244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D97F8E-89EA-E4BC-B6B9-06C5529D08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545D5-B621-9160-5CBA-A760C5B455E2}"/>
              </a:ext>
            </a:extLst>
          </p:cNvPr>
          <p:cNvSpPr>
            <a:spLocks noGrp="1"/>
          </p:cNvSpPr>
          <p:nvPr>
            <p:ph type="sldNum" sz="quarter" idx="12"/>
          </p:nvPr>
        </p:nvSpPr>
        <p:spPr/>
        <p:txBody>
          <a:bodyPr/>
          <a:lstStyle/>
          <a:p>
            <a:fld id="{CC7C30DC-6881-4317-A667-FF60598843D2}" type="slidenum">
              <a:rPr lang="en-US" smtClean="0"/>
              <a:t>‹#›</a:t>
            </a:fld>
            <a:endParaRPr lang="en-US"/>
          </a:p>
        </p:txBody>
      </p:sp>
    </p:spTree>
    <p:extLst>
      <p:ext uri="{BB962C8B-B14F-4D97-AF65-F5344CB8AC3E}">
        <p14:creationId xmlns:p14="http://schemas.microsoft.com/office/powerpoint/2010/main" val="25314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 Placeholder 2"/>
          <p:cNvSpPr>
            <a:spLocks noGrp="1"/>
          </p:cNvSpPr>
          <p:nvPr userDrawn="1">
            <p:ph type="body" idx="1"/>
          </p:nvPr>
        </p:nvSpPr>
        <p:spPr>
          <a:xfrm>
            <a:off x="357001" y="1100758"/>
            <a:ext cx="11488440" cy="5023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29A0F3B-BC11-A04C-8561-12B4C3ADE32B}"/>
              </a:ext>
            </a:extLst>
          </p:cNvPr>
          <p:cNvSpPr>
            <a:spLocks noGrp="1"/>
          </p:cNvSpPr>
          <p:nvPr userDrawn="1">
            <p:ph type="sldNum" sz="quarter" idx="4"/>
          </p:nvPr>
        </p:nvSpPr>
        <p:spPr>
          <a:xfrm>
            <a:off x="11630793" y="6567497"/>
            <a:ext cx="554215" cy="276225"/>
          </a:xfrm>
          <a:prstGeom prst="rect">
            <a:avLst/>
          </a:prstGeom>
        </p:spPr>
        <p:txBody>
          <a:bodyPr vert="horz" lIns="91440" tIns="45720" rIns="91440" bIns="45720" rtlCol="0" anchor="ctr"/>
          <a:lstStyle>
            <a:lvl1pPr algn="r">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
        <p:nvSpPr>
          <p:cNvPr id="41" name="TextBox 16">
            <a:extLst>
              <a:ext uri="{FF2B5EF4-FFF2-40B4-BE49-F238E27FC236}">
                <a16:creationId xmlns:a16="http://schemas.microsoft.com/office/drawing/2014/main" id="{EB7B4C5B-7C13-0B4C-9C88-65C93B1E2C76}"/>
              </a:ext>
            </a:extLst>
          </p:cNvPr>
          <p:cNvSpPr txBox="1">
            <a:spLocks noChangeArrowheads="1"/>
          </p:cNvSpPr>
          <p:nvPr userDrawn="1"/>
        </p:nvSpPr>
        <p:spPr bwMode="auto">
          <a:xfrm>
            <a:off x="-152381" y="1"/>
            <a:ext cx="12204349" cy="21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1000" b="1">
                <a:solidFill>
                  <a:schemeClr val="tx1"/>
                </a:solidFill>
                <a:effectLst/>
                <a:latin typeface="Arial" panose="020B0604020202020204" pitchFamily="34" charset="0"/>
                <a:cs typeface="Arial" panose="020B0604020202020204" pitchFamily="34" charset="0"/>
              </a:rPr>
              <a:t>UNITED STATES ARMY RECRUITING COMMAND</a:t>
            </a:r>
          </a:p>
        </p:txBody>
      </p:sp>
      <p:sp>
        <p:nvSpPr>
          <p:cNvPr id="10" name="TextBox 9">
            <a:extLst>
              <a:ext uri="{FF2B5EF4-FFF2-40B4-BE49-F238E27FC236}">
                <a16:creationId xmlns:a16="http://schemas.microsoft.com/office/drawing/2014/main" id="{E2B071B5-18A9-CF41-99C2-DEF2AB845518}"/>
              </a:ext>
            </a:extLst>
          </p:cNvPr>
          <p:cNvSpPr txBox="1"/>
          <p:nvPr userDrawn="1"/>
        </p:nvSpPr>
        <p:spPr>
          <a:xfrm>
            <a:off x="9274510" y="6527698"/>
            <a:ext cx="2429852" cy="307777"/>
          </a:xfrm>
          <a:prstGeom prst="rect">
            <a:avLst/>
          </a:prstGeom>
          <a:noFill/>
        </p:spPr>
        <p:txBody>
          <a:bodyPr wrap="square">
            <a:spAutoFit/>
          </a:bodyPr>
          <a:lstStyle/>
          <a:p>
            <a:r>
              <a:rPr lang="en-US" sz="1400" b="1" i="1" dirty="0">
                <a:solidFill>
                  <a:schemeClr val="tx1"/>
                </a:solidFill>
                <a:latin typeface="Arial Black" panose="020B0A04020102020204" pitchFamily="34" charset="0"/>
                <a:cs typeface="Arial" panose="020B0604020202020204" pitchFamily="34" charset="0"/>
              </a:rPr>
              <a:t>CRUSH IT!!!!</a:t>
            </a:r>
          </a:p>
        </p:txBody>
      </p:sp>
      <p:sp>
        <p:nvSpPr>
          <p:cNvPr id="7" name="Rectangle: Rounded Corners 6">
            <a:extLst>
              <a:ext uri="{FF2B5EF4-FFF2-40B4-BE49-F238E27FC236}">
                <a16:creationId xmlns:a16="http://schemas.microsoft.com/office/drawing/2014/main" id="{8B4334AB-16AA-1CEC-3549-1FBF4373C2CD}"/>
              </a:ext>
            </a:extLst>
          </p:cNvPr>
          <p:cNvSpPr/>
          <p:nvPr userDrawn="1"/>
        </p:nvSpPr>
        <p:spPr>
          <a:xfrm>
            <a:off x="140033" y="197735"/>
            <a:ext cx="11911936" cy="44856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2" name="Title Placeholder 1"/>
          <p:cNvSpPr>
            <a:spLocks noGrp="1"/>
          </p:cNvSpPr>
          <p:nvPr>
            <p:ph type="title"/>
          </p:nvPr>
        </p:nvSpPr>
        <p:spPr>
          <a:xfrm>
            <a:off x="0" y="197734"/>
            <a:ext cx="12192000" cy="457200"/>
          </a:xfrm>
          <a:prstGeom prst="rect">
            <a:avLst/>
          </a:prstGeom>
        </p:spPr>
        <p:txBody>
          <a:bodyPr vert="horz" lIns="91440" tIns="45720" rIns="91440" bIns="45720" rtlCol="0" anchor="b">
            <a:normAutofit/>
          </a:bodyPr>
          <a:lstStyle/>
          <a:p>
            <a:r>
              <a:rPr lang="en-US" dirty="0"/>
              <a:t>Click to edit Master title style</a:t>
            </a:r>
          </a:p>
        </p:txBody>
      </p:sp>
      <p:pic>
        <p:nvPicPr>
          <p:cNvPr id="4" name="Graphic 3">
            <a:extLst>
              <a:ext uri="{FF2B5EF4-FFF2-40B4-BE49-F238E27FC236}">
                <a16:creationId xmlns:a16="http://schemas.microsoft.com/office/drawing/2014/main" id="{EED8F718-5E33-9AE6-93E4-73EA0D5180AD}"/>
              </a:ext>
            </a:extLst>
          </p:cNvPr>
          <p:cNvPicPr>
            <a:picLocks noChangeAspect="1"/>
          </p:cNvPicPr>
          <p:nvPr userDrawn="1"/>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53686" y="168027"/>
            <a:ext cx="509510" cy="509510"/>
          </a:xfrm>
          <a:prstGeom prst="rect">
            <a:avLst/>
          </a:prstGeom>
        </p:spPr>
      </p:pic>
      <p:pic>
        <p:nvPicPr>
          <p:cNvPr id="6" name="Graphic 5">
            <a:extLst>
              <a:ext uri="{FF2B5EF4-FFF2-40B4-BE49-F238E27FC236}">
                <a16:creationId xmlns:a16="http://schemas.microsoft.com/office/drawing/2014/main" id="{A8DE6142-ABAE-BCB3-6487-D285325CC885}"/>
              </a:ext>
            </a:extLst>
          </p:cNvPr>
          <p:cNvPicPr>
            <a:picLocks noChangeAspect="1"/>
          </p:cNvPicPr>
          <p:nvPr userDrawn="1"/>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001" y="213134"/>
            <a:ext cx="345384" cy="429768"/>
          </a:xfrm>
          <a:prstGeom prst="rect">
            <a:avLst/>
          </a:prstGeom>
        </p:spPr>
      </p:pic>
    </p:spTree>
    <p:extLst>
      <p:ext uri="{BB962C8B-B14F-4D97-AF65-F5344CB8AC3E}">
        <p14:creationId xmlns:p14="http://schemas.microsoft.com/office/powerpoint/2010/main" val="3216857210"/>
      </p:ext>
    </p:extLst>
  </p:cSld>
  <p:clrMap bg1="lt1" tx1="dk1" bg2="lt2" tx2="dk2" accent1="accent1" accent2="accent2" accent3="accent3" accent4="accent4" accent5="accent5" accent6="accent6" hlink="hlink" folHlink="folHlink"/>
  <p:sldLayoutIdLst>
    <p:sldLayoutId id="2147483712" r:id="rId1"/>
    <p:sldLayoutId id="2147483702" r:id="rId2"/>
    <p:sldLayoutId id="2147483711" r:id="rId3"/>
    <p:sldLayoutId id="2147483703" r:id="rId4"/>
    <p:sldLayoutId id="2147483708" r:id="rId5"/>
  </p:sldLayoutIdLst>
  <p:hf hdr="0" ftr="0" dt="0"/>
  <p:txStyles>
    <p:title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228600" indent="-18288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4213" indent="-182880" algn="l" defTabSz="914400" rtl="0" eaLnBrk="1" latinLnBrk="0" hangingPunct="1">
        <a:lnSpc>
          <a:spcPct val="100000"/>
        </a:lnSpc>
        <a:spcBef>
          <a:spcPts val="0"/>
        </a:spcBef>
        <a:buFont typeface="Arial" panose="020B0604020202020204" pitchFamily="34" charset="0"/>
        <a:buChar char="•"/>
        <a:tabLst>
          <a:tab pos="1717675" algn="l"/>
        </a:tabLst>
        <a:defRPr sz="1600" kern="1200">
          <a:solidFill>
            <a:schemeClr val="tx1"/>
          </a:solidFill>
          <a:latin typeface="Arial" panose="020B0604020202020204" pitchFamily="34" charset="0"/>
          <a:ea typeface="+mn-ea"/>
          <a:cs typeface="Arial" panose="020B0604020202020204" pitchFamily="34" charset="0"/>
        </a:defRPr>
      </a:lvl3pPr>
      <a:lvl4pPr marL="914400" indent="-18288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44588" indent="-18288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uscode.house.gov/view.xhtml?req=granuleid:USC-prelim-title10-section2171&amp;num=0&amp;edition=preli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law.justia.com/codes/us/2019/title-20/chapter-28/subchapter-iv/part-e/sec-1087aa/" TargetMode="External"/><Relationship Id="rId4" Type="http://schemas.openxmlformats.org/officeDocument/2006/relationships/hyperlink" Target="https://uscode.house.gov/view.xhtml?req=(title:20%20section:1087a%20edition:preli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uscode.house.gov/view.xhtml?req=granuleid:USC-prelim-title10-section2171&amp;num=0&amp;edition=preli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law.justia.com/codes/us/2019/title-20/chapter-28/subchapter-iv/part-e/sec-1087aa/" TargetMode="External"/><Relationship Id="rId4" Type="http://schemas.openxmlformats.org/officeDocument/2006/relationships/hyperlink" Target="https://uscode.house.gov/view.xhtml?req=(title:20%20section:1087a%20edition:preli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armyignited.army.mil/student/public/welcome" TargetMode="External"/><Relationship Id="rId2" Type="http://schemas.openxmlformats.org/officeDocument/2006/relationships/hyperlink" Target="https://armypubs.army.mil/epubs/DR_pubs/DR_a/ARN42567-ALARACT_0992024-000-WEB-1.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mailto:usarmy.knox.usarec.list.hq-g3-master-trainers@army.mi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emf"/><Relationship Id="rId18" Type="http://schemas.openxmlformats.org/officeDocument/2006/relationships/image" Target="../media/image35.png"/><Relationship Id="rId3" Type="http://schemas.openxmlformats.org/officeDocument/2006/relationships/image" Target="../media/image20.emf"/><Relationship Id="rId7" Type="http://schemas.openxmlformats.org/officeDocument/2006/relationships/image" Target="../media/image24.jpeg"/><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image" Target="../media/image19.emf"/><Relationship Id="rId16" Type="http://schemas.openxmlformats.org/officeDocument/2006/relationships/image" Target="../media/image33.emf"/><Relationship Id="rId20"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emf"/><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emf"/></Relationships>
</file>

<file path=ppt/slides/_rels/slide6.xml.rels><?xml version="1.0" encoding="UTF-8" standalone="yes"?>
<Relationships xmlns="http://schemas.openxmlformats.org/package/2006/relationships"><Relationship Id="rId2" Type="http://schemas.openxmlformats.org/officeDocument/2006/relationships/hyperlink" Target="https://www.tsp.gov/making-contribution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063FA-1550-AD60-7C97-A3995450FD53}"/>
              </a:ext>
            </a:extLst>
          </p:cNvPr>
          <p:cNvSpPr>
            <a:spLocks noGrp="1"/>
          </p:cNvSpPr>
          <p:nvPr>
            <p:ph type="body" sz="quarter" idx="10"/>
          </p:nvPr>
        </p:nvSpPr>
        <p:spPr/>
        <p:txBody>
          <a:bodyPr>
            <a:normAutofit fontScale="62500" lnSpcReduction="20000"/>
          </a:bodyPr>
          <a:lstStyle/>
          <a:p>
            <a:r>
              <a:rPr lang="en-US" dirty="0"/>
              <a:t>USAREC OVERVIEW/ARMY BENEFITS</a:t>
            </a:r>
          </a:p>
        </p:txBody>
      </p:sp>
      <p:sp>
        <p:nvSpPr>
          <p:cNvPr id="3" name="Text Placeholder 2">
            <a:extLst>
              <a:ext uri="{FF2B5EF4-FFF2-40B4-BE49-F238E27FC236}">
                <a16:creationId xmlns:a16="http://schemas.microsoft.com/office/drawing/2014/main" id="{BDB79511-ACE8-0B9D-964A-0F27C3222267}"/>
              </a:ext>
            </a:extLst>
          </p:cNvPr>
          <p:cNvSpPr>
            <a:spLocks noGrp="1"/>
          </p:cNvSpPr>
          <p:nvPr>
            <p:ph type="body" sz="quarter" idx="11"/>
          </p:nvPr>
        </p:nvSpPr>
        <p:spPr/>
        <p:txBody>
          <a:bodyPr>
            <a:normAutofit fontScale="92500" lnSpcReduction="20000"/>
          </a:bodyPr>
          <a:lstStyle/>
          <a:p>
            <a:r>
              <a:rPr lang="en-US" dirty="0"/>
              <a:t>JROTC</a:t>
            </a:r>
          </a:p>
        </p:txBody>
      </p:sp>
      <p:sp>
        <p:nvSpPr>
          <p:cNvPr id="4" name="Text Placeholder 3">
            <a:extLst>
              <a:ext uri="{FF2B5EF4-FFF2-40B4-BE49-F238E27FC236}">
                <a16:creationId xmlns:a16="http://schemas.microsoft.com/office/drawing/2014/main" id="{88498DED-4701-5555-3D11-FE1BA62B03A0}"/>
              </a:ext>
            </a:extLst>
          </p:cNvPr>
          <p:cNvSpPr>
            <a:spLocks noGrp="1"/>
          </p:cNvSpPr>
          <p:nvPr>
            <p:ph type="body" sz="quarter" idx="12"/>
          </p:nvPr>
        </p:nvSpPr>
        <p:spPr/>
        <p:txBody>
          <a:bodyPr>
            <a:normAutofit fontScale="92500" lnSpcReduction="20000"/>
          </a:bodyPr>
          <a:lstStyle/>
          <a:p>
            <a:r>
              <a:rPr lang="en-US" dirty="0"/>
              <a:t>16 April 2025</a:t>
            </a:r>
          </a:p>
        </p:txBody>
      </p:sp>
    </p:spTree>
    <p:extLst>
      <p:ext uri="{BB962C8B-B14F-4D97-AF65-F5344CB8AC3E}">
        <p14:creationId xmlns:p14="http://schemas.microsoft.com/office/powerpoint/2010/main" val="71504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3D5C-555F-193E-09AD-A3C123C52B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9F1DBA-2897-1C71-B439-F39B4771C1C5}"/>
              </a:ext>
            </a:extLst>
          </p:cNvPr>
          <p:cNvSpPr>
            <a:spLocks noGrp="1"/>
          </p:cNvSpPr>
          <p:nvPr>
            <p:ph type="title"/>
          </p:nvPr>
        </p:nvSpPr>
        <p:spPr/>
        <p:txBody>
          <a:bodyPr/>
          <a:lstStyle/>
          <a:p>
            <a:r>
              <a:rPr lang="en-US" dirty="0"/>
              <a:t>College Loan Repayment Program (LRP)</a:t>
            </a:r>
          </a:p>
        </p:txBody>
      </p:sp>
      <p:sp>
        <p:nvSpPr>
          <p:cNvPr id="6" name="Content Placeholder 5">
            <a:extLst>
              <a:ext uri="{FF2B5EF4-FFF2-40B4-BE49-F238E27FC236}">
                <a16:creationId xmlns:a16="http://schemas.microsoft.com/office/drawing/2014/main" id="{EF680A59-343A-4492-EAE5-18CEEDF6E375}"/>
              </a:ext>
            </a:extLst>
          </p:cNvPr>
          <p:cNvSpPr>
            <a:spLocks noGrp="1"/>
          </p:cNvSpPr>
          <p:nvPr>
            <p:ph idx="1"/>
          </p:nvPr>
        </p:nvSpPr>
        <p:spPr>
          <a:xfrm>
            <a:off x="203200" y="654933"/>
            <a:ext cx="11841018" cy="5912563"/>
          </a:xfrm>
        </p:spPr>
        <p:txBody>
          <a:bodyPr>
            <a:normAutofit fontScale="92500" lnSpcReduction="10000"/>
          </a:bodyPr>
          <a:lstStyle/>
          <a:p>
            <a:pPr marL="45720" indent="0" algn="ctr">
              <a:buNone/>
            </a:pPr>
            <a:endParaRPr lang="en-US" sz="2400" b="1" u="sng" dirty="0"/>
          </a:p>
          <a:p>
            <a:pPr marL="45720" indent="0" algn="ctr">
              <a:buNone/>
            </a:pPr>
            <a:r>
              <a:rPr lang="en-US" sz="2400" b="1" u="sng" dirty="0"/>
              <a:t>Regular Army: Active Duty</a:t>
            </a:r>
          </a:p>
          <a:p>
            <a:pPr marL="45720" indent="0" algn="ctr">
              <a:buNone/>
            </a:pPr>
            <a:endParaRPr lang="en-US" dirty="0"/>
          </a:p>
          <a:p>
            <a:pPr>
              <a:spcAft>
                <a:spcPts val="750"/>
              </a:spcAft>
              <a:buNone/>
            </a:pPr>
            <a:r>
              <a:rPr lang="en-US" b="0" i="0" dirty="0">
                <a:solidFill>
                  <a:srgbClr val="333333"/>
                </a:solidFill>
                <a:effectLst/>
                <a:latin typeface="Helvetica Neue"/>
              </a:rPr>
              <a:t>The Loan Repayment Program (LRP) is a special incentive that the Army offers to highly qualified applicants entering the Army. Under the LRP, the Army will repay part of a Soldier's qualifying student loans. Only specified Military Occupational Specialties (MOSs) qualify for the LRP.</a:t>
            </a:r>
          </a:p>
          <a:p>
            <a:pPr algn="l">
              <a:spcAft>
                <a:spcPts val="750"/>
              </a:spcAft>
              <a:buNone/>
            </a:pPr>
            <a:r>
              <a:rPr lang="en-US" b="1" i="0" u="sng" dirty="0">
                <a:solidFill>
                  <a:srgbClr val="333333"/>
                </a:solidFill>
                <a:effectLst/>
                <a:latin typeface="Helvetica Neue"/>
              </a:rPr>
              <a:t>Eligibility</a:t>
            </a:r>
          </a:p>
          <a:p>
            <a:pPr algn="l">
              <a:spcAft>
                <a:spcPts val="750"/>
              </a:spcAft>
              <a:buNone/>
            </a:pPr>
            <a:r>
              <a:rPr lang="en-US" b="0" i="0" dirty="0">
                <a:solidFill>
                  <a:srgbClr val="333333"/>
                </a:solidFill>
                <a:effectLst/>
                <a:latin typeface="Helvetica Neue"/>
              </a:rPr>
              <a:t>Enlisting Active-duty Soldiers are eligible for the Loan Repayment Program if they meet the following conditions:</a:t>
            </a:r>
          </a:p>
          <a:p>
            <a:pPr algn="l">
              <a:spcAft>
                <a:spcPts val="750"/>
              </a:spcAft>
              <a:buFont typeface="Arial" panose="020B0604020202020204" pitchFamily="34" charset="0"/>
              <a:buChar char="•"/>
            </a:pPr>
            <a:r>
              <a:rPr lang="en-US" b="0" i="0" dirty="0">
                <a:solidFill>
                  <a:srgbClr val="333333"/>
                </a:solidFill>
                <a:effectLst/>
                <a:latin typeface="Helvetica Neue"/>
              </a:rPr>
              <a:t>Soldier must agree to a term of service of three years or more</a:t>
            </a:r>
          </a:p>
          <a:p>
            <a:pPr algn="l">
              <a:spcAft>
                <a:spcPts val="750"/>
              </a:spcAft>
              <a:buFont typeface="Arial" panose="020B0604020202020204" pitchFamily="34" charset="0"/>
              <a:buChar char="•"/>
            </a:pPr>
            <a:r>
              <a:rPr lang="en-US" b="0" i="0" dirty="0">
                <a:solidFill>
                  <a:srgbClr val="333333"/>
                </a:solidFill>
                <a:effectLst/>
                <a:latin typeface="Helvetica Neue"/>
              </a:rPr>
              <a:t>Soldier must decline enrollment in the Montgomery GI Bill in writing, using DD Form 2366</a:t>
            </a:r>
          </a:p>
          <a:p>
            <a:pPr algn="l">
              <a:spcAft>
                <a:spcPts val="750"/>
              </a:spcAft>
              <a:buFont typeface="Arial" panose="020B0604020202020204" pitchFamily="34" charset="0"/>
              <a:buChar char="•"/>
            </a:pPr>
            <a:r>
              <a:rPr lang="en-US" b="0" i="0" dirty="0">
                <a:solidFill>
                  <a:srgbClr val="333333"/>
                </a:solidFill>
                <a:effectLst/>
                <a:latin typeface="Helvetica Neue"/>
              </a:rPr>
              <a:t>Soldier must have Loan Repayment Program guaranteed in writing in the enlistment contract</a:t>
            </a:r>
          </a:p>
          <a:p>
            <a:pPr algn="l">
              <a:spcAft>
                <a:spcPts val="750"/>
              </a:spcAft>
              <a:buFont typeface="Arial" panose="020B0604020202020204" pitchFamily="34" charset="0"/>
              <a:buChar char="•"/>
            </a:pPr>
            <a:r>
              <a:rPr lang="en-US" b="0" i="0" dirty="0">
                <a:solidFill>
                  <a:srgbClr val="333333"/>
                </a:solidFill>
                <a:effectLst/>
                <a:latin typeface="Helvetica Neue"/>
              </a:rPr>
              <a:t>Soldier must be a non-prior service accession</a:t>
            </a:r>
          </a:p>
          <a:p>
            <a:pPr algn="l">
              <a:spcAft>
                <a:spcPts val="750"/>
              </a:spcAft>
              <a:buFont typeface="Arial" panose="020B0604020202020204" pitchFamily="34" charset="0"/>
              <a:buChar char="•"/>
            </a:pPr>
            <a:r>
              <a:rPr lang="en-US" b="0" i="0" dirty="0">
                <a:solidFill>
                  <a:srgbClr val="333333"/>
                </a:solidFill>
                <a:effectLst/>
                <a:latin typeface="Helvetica Neue"/>
              </a:rPr>
              <a:t>Soldier must have a high school diploma and a score of 50 or higher on the Armed Forces Qualification Test (AFQT)</a:t>
            </a:r>
          </a:p>
          <a:p>
            <a:pPr algn="l">
              <a:spcAft>
                <a:spcPts val="750"/>
              </a:spcAft>
              <a:buFont typeface="Arial" panose="020B0604020202020204" pitchFamily="34" charset="0"/>
              <a:buChar char="•"/>
            </a:pPr>
            <a:r>
              <a:rPr lang="en-US" b="0" i="0" dirty="0">
                <a:solidFill>
                  <a:srgbClr val="333333"/>
                </a:solidFill>
                <a:effectLst/>
                <a:latin typeface="Helvetica Neue"/>
              </a:rPr>
              <a:t>Soldier must enlist in one of the critical MOSs that qualifies for the program (Local Army recruiters have the current list, which changes quarterly)</a:t>
            </a:r>
          </a:p>
          <a:p>
            <a:pPr algn="l">
              <a:spcAft>
                <a:spcPts val="750"/>
              </a:spcAft>
              <a:buFont typeface="Arial" panose="020B0604020202020204" pitchFamily="34" charset="0"/>
              <a:buChar char="•"/>
            </a:pPr>
            <a:r>
              <a:rPr lang="en-US" b="0" i="0" dirty="0">
                <a:solidFill>
                  <a:srgbClr val="333333"/>
                </a:solidFill>
                <a:effectLst/>
                <a:latin typeface="Helvetica Neue"/>
              </a:rPr>
              <a:t>Loans must be made, insured, or guaranteed prior to entry on active duty</a:t>
            </a:r>
          </a:p>
          <a:p>
            <a:pPr marL="45720" indent="0">
              <a:buNone/>
            </a:pPr>
            <a:endParaRPr lang="en-US" dirty="0"/>
          </a:p>
        </p:txBody>
      </p:sp>
      <p:sp>
        <p:nvSpPr>
          <p:cNvPr id="4" name="Slide Number Placeholder 3">
            <a:extLst>
              <a:ext uri="{FF2B5EF4-FFF2-40B4-BE49-F238E27FC236}">
                <a16:creationId xmlns:a16="http://schemas.microsoft.com/office/drawing/2014/main" id="{41C17EAD-C932-8F65-56A3-116CB23DF8E6}"/>
              </a:ext>
            </a:extLst>
          </p:cNvPr>
          <p:cNvSpPr>
            <a:spLocks noGrp="1"/>
          </p:cNvSpPr>
          <p:nvPr>
            <p:ph type="sldNum" sz="quarter" idx="12"/>
          </p:nvPr>
        </p:nvSpPr>
        <p:spPr/>
        <p:txBody>
          <a:bodyPr/>
          <a:lstStyle/>
          <a:p>
            <a:fld id="{CC7C30DC-6881-4317-A667-FF60598843D2}" type="slidenum">
              <a:rPr lang="en-US" smtClean="0"/>
              <a:t>10</a:t>
            </a:fld>
            <a:endParaRPr lang="en-US"/>
          </a:p>
        </p:txBody>
      </p:sp>
    </p:spTree>
    <p:extLst>
      <p:ext uri="{BB962C8B-B14F-4D97-AF65-F5344CB8AC3E}">
        <p14:creationId xmlns:p14="http://schemas.microsoft.com/office/powerpoint/2010/main" val="90648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3B42F-074E-B37E-CC94-E99A0F83CA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BAEC39-5C52-B7B7-CCAC-4B085EE9D0D4}"/>
              </a:ext>
            </a:extLst>
          </p:cNvPr>
          <p:cNvSpPr>
            <a:spLocks noGrp="1"/>
          </p:cNvSpPr>
          <p:nvPr>
            <p:ph type="title"/>
          </p:nvPr>
        </p:nvSpPr>
        <p:spPr/>
        <p:txBody>
          <a:bodyPr/>
          <a:lstStyle/>
          <a:p>
            <a:r>
              <a:rPr lang="en-US" dirty="0"/>
              <a:t>College Loan Repayment Program (LRP)</a:t>
            </a:r>
          </a:p>
        </p:txBody>
      </p:sp>
      <p:sp>
        <p:nvSpPr>
          <p:cNvPr id="6" name="Content Placeholder 5">
            <a:extLst>
              <a:ext uri="{FF2B5EF4-FFF2-40B4-BE49-F238E27FC236}">
                <a16:creationId xmlns:a16="http://schemas.microsoft.com/office/drawing/2014/main" id="{179F2418-5C66-F2B5-23BE-F1435A675DA5}"/>
              </a:ext>
            </a:extLst>
          </p:cNvPr>
          <p:cNvSpPr>
            <a:spLocks noGrp="1"/>
          </p:cNvSpPr>
          <p:nvPr>
            <p:ph idx="1"/>
          </p:nvPr>
        </p:nvSpPr>
        <p:spPr>
          <a:xfrm>
            <a:off x="221672" y="729673"/>
            <a:ext cx="11868727" cy="5837824"/>
          </a:xfrm>
        </p:spPr>
        <p:txBody>
          <a:bodyPr>
            <a:normAutofit fontScale="70000" lnSpcReduction="20000"/>
          </a:bodyPr>
          <a:lstStyle/>
          <a:p>
            <a:pPr marL="45720" indent="0" algn="ctr">
              <a:buNone/>
            </a:pPr>
            <a:r>
              <a:rPr lang="en-US" sz="2000" b="1" u="sng" dirty="0"/>
              <a:t>Regular Army: Active Duty</a:t>
            </a:r>
          </a:p>
          <a:p>
            <a:pPr algn="l">
              <a:spcAft>
                <a:spcPts val="750"/>
              </a:spcAft>
              <a:buNone/>
            </a:pPr>
            <a:r>
              <a:rPr lang="en-US" b="1" i="0" u="sng" dirty="0">
                <a:solidFill>
                  <a:srgbClr val="333333"/>
                </a:solidFill>
                <a:effectLst/>
              </a:rPr>
              <a:t>Benefit Highlights</a:t>
            </a:r>
          </a:p>
          <a:p>
            <a:pPr marL="45720" indent="0" algn="l">
              <a:spcAft>
                <a:spcPts val="750"/>
              </a:spcAft>
              <a:buNone/>
            </a:pPr>
            <a:r>
              <a:rPr lang="en-US" b="0" i="0" dirty="0">
                <a:solidFill>
                  <a:srgbClr val="333333"/>
                </a:solidFill>
                <a:effectLst/>
              </a:rPr>
              <a:t>The Army will repay 33 1/3% of the outstanding principal balance, less taxes of the Soldier's student loans annually or $1,500, whichever is greater, after each year of service (up to $65,000, less taxes) up to three years total. Loan must not be in default before entering active duty, and during the repayment process.</a:t>
            </a:r>
          </a:p>
          <a:p>
            <a:pPr algn="l">
              <a:spcAft>
                <a:spcPts val="750"/>
              </a:spcAft>
              <a:buNone/>
            </a:pPr>
            <a:r>
              <a:rPr lang="en-US" b="1" i="0" u="sng" dirty="0">
                <a:solidFill>
                  <a:srgbClr val="333333"/>
                </a:solidFill>
                <a:effectLst/>
              </a:rPr>
              <a:t>Loans that qualify for repayment:</a:t>
            </a:r>
          </a:p>
          <a:p>
            <a:pPr algn="l">
              <a:spcAft>
                <a:spcPts val="750"/>
              </a:spcAft>
              <a:buFont typeface="Arial" panose="020B0604020202020204" pitchFamily="34" charset="0"/>
              <a:buChar char="•"/>
            </a:pPr>
            <a:r>
              <a:rPr lang="en-US" b="0" i="0" dirty="0">
                <a:solidFill>
                  <a:srgbClr val="333333"/>
                </a:solidFill>
                <a:effectLst/>
              </a:rPr>
              <a:t>Any loan made, insured, or guaranteed under the Federal Family Education Loan Program, part B of title IV of the Higher Education Act of 1965 (</a:t>
            </a:r>
            <a:r>
              <a:rPr lang="en-US" b="1" i="0" u="none" strike="noStrike" dirty="0">
                <a:solidFill>
                  <a:srgbClr val="337AB7"/>
                </a:solidFill>
                <a:effectLst/>
                <a:hlinkClick r:id="rId3"/>
              </a:rPr>
              <a:t>20 U.S.C. 1071 et seq.</a:t>
            </a:r>
            <a:r>
              <a:rPr lang="en-US" b="0" i="0" dirty="0">
                <a:solidFill>
                  <a:srgbClr val="333333"/>
                </a:solidFill>
                <a:effectLst/>
              </a:rPr>
              <a:t>)</a:t>
            </a:r>
          </a:p>
          <a:p>
            <a:pPr algn="l">
              <a:spcAft>
                <a:spcPts val="750"/>
              </a:spcAft>
              <a:buFont typeface="Arial" panose="020B0604020202020204" pitchFamily="34" charset="0"/>
              <a:buChar char="•"/>
            </a:pPr>
            <a:r>
              <a:rPr lang="en-US" b="0" i="0" dirty="0">
                <a:solidFill>
                  <a:srgbClr val="333333"/>
                </a:solidFill>
                <a:effectLst/>
              </a:rPr>
              <a:t>Any loan made under the William D. Ford Federal Direct Loan Program, part D of title IV of the Higher Education Act of 1965 (</a:t>
            </a:r>
            <a:r>
              <a:rPr lang="en-US" b="1" i="0" u="none" strike="noStrike" dirty="0">
                <a:solidFill>
                  <a:srgbClr val="337AB7"/>
                </a:solidFill>
                <a:effectLst/>
                <a:hlinkClick r:id="rId4"/>
              </a:rPr>
              <a:t>20 U.S.C. 1087a et seq.</a:t>
            </a:r>
            <a:r>
              <a:rPr lang="en-US" b="0" i="0" dirty="0">
                <a:solidFill>
                  <a:srgbClr val="333333"/>
                </a:solidFill>
                <a:effectLst/>
              </a:rPr>
              <a:t>)</a:t>
            </a:r>
          </a:p>
          <a:p>
            <a:pPr algn="l">
              <a:spcAft>
                <a:spcPts val="750"/>
              </a:spcAft>
              <a:buFont typeface="Arial" panose="020B0604020202020204" pitchFamily="34" charset="0"/>
              <a:buChar char="•"/>
            </a:pPr>
            <a:r>
              <a:rPr lang="en-US" b="0" i="0" dirty="0">
                <a:solidFill>
                  <a:srgbClr val="333333"/>
                </a:solidFill>
                <a:effectLst/>
              </a:rPr>
              <a:t>Any loan made under Federal Perkins Loans part E of title IV of the Higher Education Act of 1965 (</a:t>
            </a:r>
            <a:r>
              <a:rPr lang="en-US" b="1" i="0" u="none" strike="noStrike" dirty="0">
                <a:solidFill>
                  <a:srgbClr val="337AB7"/>
                </a:solidFill>
                <a:effectLst/>
                <a:hlinkClick r:id="rId5"/>
              </a:rPr>
              <a:t>20 U.S.C. 1087aa et seq.</a:t>
            </a:r>
            <a:r>
              <a:rPr lang="en-US" b="0" i="0" dirty="0">
                <a:solidFill>
                  <a:srgbClr val="333333"/>
                </a:solidFill>
                <a:effectLst/>
              </a:rPr>
              <a:t>); or</a:t>
            </a:r>
          </a:p>
          <a:p>
            <a:pPr algn="l">
              <a:spcAft>
                <a:spcPts val="750"/>
              </a:spcAft>
              <a:buFont typeface="Arial" panose="020B0604020202020204" pitchFamily="34" charset="0"/>
              <a:buChar char="•"/>
            </a:pPr>
            <a:r>
              <a:rPr lang="en-US" b="0" i="0" dirty="0">
                <a:solidFill>
                  <a:srgbClr val="333333"/>
                </a:solidFill>
                <a:effectLst/>
              </a:rPr>
              <a:t>Any loan incurred for educational purposes made by a lender that is -</a:t>
            </a:r>
          </a:p>
          <a:p>
            <a:pPr marL="742950" lvl="1" indent="-285750" algn="l">
              <a:spcAft>
                <a:spcPts val="750"/>
              </a:spcAft>
              <a:buFont typeface="Arial" panose="020B0604020202020204" pitchFamily="34" charset="0"/>
              <a:buChar char="•"/>
            </a:pPr>
            <a:r>
              <a:rPr lang="en-US" sz="2000" b="0" i="0" dirty="0">
                <a:solidFill>
                  <a:srgbClr val="333333"/>
                </a:solidFill>
                <a:effectLst/>
              </a:rPr>
              <a:t>an agency or instrumentality of a State</a:t>
            </a:r>
          </a:p>
          <a:p>
            <a:pPr marL="742950" lvl="1" indent="-285750" algn="l">
              <a:spcAft>
                <a:spcPts val="750"/>
              </a:spcAft>
              <a:buFont typeface="Arial" panose="020B0604020202020204" pitchFamily="34" charset="0"/>
              <a:buChar char="•"/>
            </a:pPr>
            <a:r>
              <a:rPr lang="en-US" sz="2000" b="0" i="0" dirty="0">
                <a:solidFill>
                  <a:srgbClr val="333333"/>
                </a:solidFill>
                <a:effectLst/>
              </a:rPr>
              <a:t>a financial or credit institution (including an insurance company) that is subject to examination and supervision by an agency of the United States or any State</a:t>
            </a:r>
          </a:p>
          <a:p>
            <a:pPr marL="742950" lvl="1" indent="-285750" algn="l">
              <a:spcAft>
                <a:spcPts val="750"/>
              </a:spcAft>
              <a:buFont typeface="Arial" panose="020B0604020202020204" pitchFamily="34" charset="0"/>
              <a:buChar char="•"/>
            </a:pPr>
            <a:r>
              <a:rPr lang="en-US" sz="2000" b="0" i="0" dirty="0">
                <a:solidFill>
                  <a:srgbClr val="333333"/>
                </a:solidFill>
                <a:effectLst/>
              </a:rPr>
              <a:t>from a pension fund or a non-profit private entity (subject to case-by-case review)</a:t>
            </a:r>
          </a:p>
          <a:p>
            <a:pPr algn="l">
              <a:spcAft>
                <a:spcPts val="750"/>
              </a:spcAft>
              <a:buNone/>
            </a:pPr>
            <a:r>
              <a:rPr lang="en-US" b="0" i="0" dirty="0">
                <a:solidFill>
                  <a:srgbClr val="333333"/>
                </a:solidFill>
                <a:effectLst/>
              </a:rPr>
              <a:t>This includes:</a:t>
            </a:r>
          </a:p>
          <a:p>
            <a:pPr algn="l">
              <a:spcAft>
                <a:spcPts val="750"/>
              </a:spcAft>
              <a:buFont typeface="Arial" panose="020B0604020202020204" pitchFamily="34" charset="0"/>
              <a:buChar char="•"/>
            </a:pPr>
            <a:r>
              <a:rPr lang="en-US" b="0" i="0" dirty="0">
                <a:solidFill>
                  <a:srgbClr val="333333"/>
                </a:solidFill>
                <a:effectLst/>
              </a:rPr>
              <a:t>Parent Loans for Undergraduate Students (PLUS) (only loans incurred for use of individual contracting for the LRP)</a:t>
            </a:r>
          </a:p>
          <a:p>
            <a:pPr algn="l">
              <a:spcAft>
                <a:spcPts val="750"/>
              </a:spcAft>
              <a:buFont typeface="Arial" panose="020B0604020202020204" pitchFamily="34" charset="0"/>
              <a:buChar char="•"/>
            </a:pPr>
            <a:r>
              <a:rPr lang="en-US" b="0" i="0" dirty="0">
                <a:solidFill>
                  <a:srgbClr val="333333"/>
                </a:solidFill>
                <a:effectLst/>
              </a:rPr>
              <a:t>Supplemental Loans for Students (SLS)</a:t>
            </a:r>
          </a:p>
          <a:p>
            <a:pPr algn="l">
              <a:spcAft>
                <a:spcPts val="750"/>
              </a:spcAft>
              <a:buFont typeface="Arial" panose="020B0604020202020204" pitchFamily="34" charset="0"/>
              <a:buChar char="•"/>
            </a:pPr>
            <a:r>
              <a:rPr lang="en-US" b="0" i="0" dirty="0">
                <a:solidFill>
                  <a:srgbClr val="333333"/>
                </a:solidFill>
                <a:effectLst/>
              </a:rPr>
              <a:t>Stafford Loans</a:t>
            </a:r>
          </a:p>
          <a:p>
            <a:pPr algn="l">
              <a:spcAft>
                <a:spcPts val="750"/>
              </a:spcAft>
              <a:buFont typeface="Arial" panose="020B0604020202020204" pitchFamily="34" charset="0"/>
              <a:buChar char="•"/>
            </a:pPr>
            <a:r>
              <a:rPr lang="en-US" b="0" i="0" dirty="0">
                <a:solidFill>
                  <a:srgbClr val="333333"/>
                </a:solidFill>
                <a:effectLst/>
              </a:rPr>
              <a:t>Perkins Loans</a:t>
            </a:r>
          </a:p>
          <a:p>
            <a:pPr algn="l">
              <a:spcAft>
                <a:spcPts val="750"/>
              </a:spcAft>
              <a:buFont typeface="Arial" panose="020B0604020202020204" pitchFamily="34" charset="0"/>
              <a:buChar char="•"/>
            </a:pPr>
            <a:r>
              <a:rPr lang="en-US" b="0" i="0" dirty="0">
                <a:solidFill>
                  <a:srgbClr val="333333"/>
                </a:solidFill>
                <a:effectLst/>
              </a:rPr>
              <a:t>William D. Ford Loans</a:t>
            </a:r>
          </a:p>
          <a:p>
            <a:pPr algn="l">
              <a:spcAft>
                <a:spcPts val="750"/>
              </a:spcAft>
              <a:buFont typeface="Arial" panose="020B0604020202020204" pitchFamily="34" charset="0"/>
              <a:buChar char="•"/>
            </a:pPr>
            <a:r>
              <a:rPr lang="en-US" b="0" i="0" dirty="0">
                <a:solidFill>
                  <a:srgbClr val="333333"/>
                </a:solidFill>
                <a:effectLst/>
              </a:rPr>
              <a:t>Consolidated Loans (Only loans incurred for the Soldier’s education will be paid)</a:t>
            </a:r>
          </a:p>
          <a:p>
            <a:pPr marL="45720" indent="0" algn="l">
              <a:spcAft>
                <a:spcPts val="750"/>
              </a:spcAft>
              <a:buNone/>
            </a:pPr>
            <a:endParaRPr lang="en-US" b="0" i="0" dirty="0">
              <a:solidFill>
                <a:srgbClr val="333333"/>
              </a:solidFill>
              <a:effectLst/>
              <a:latin typeface="Helvetica Neue"/>
            </a:endParaRPr>
          </a:p>
          <a:p>
            <a:pPr marL="45720" indent="0">
              <a:buNone/>
            </a:pPr>
            <a:endParaRPr lang="en-US" dirty="0"/>
          </a:p>
        </p:txBody>
      </p:sp>
      <p:sp>
        <p:nvSpPr>
          <p:cNvPr id="4" name="Slide Number Placeholder 3">
            <a:extLst>
              <a:ext uri="{FF2B5EF4-FFF2-40B4-BE49-F238E27FC236}">
                <a16:creationId xmlns:a16="http://schemas.microsoft.com/office/drawing/2014/main" id="{C5EB2EA2-C0D8-22E1-2FF5-8AEE349D53E6}"/>
              </a:ext>
            </a:extLst>
          </p:cNvPr>
          <p:cNvSpPr>
            <a:spLocks noGrp="1"/>
          </p:cNvSpPr>
          <p:nvPr>
            <p:ph type="sldNum" sz="quarter" idx="12"/>
          </p:nvPr>
        </p:nvSpPr>
        <p:spPr/>
        <p:txBody>
          <a:bodyPr/>
          <a:lstStyle/>
          <a:p>
            <a:fld id="{CC7C30DC-6881-4317-A667-FF60598843D2}" type="slidenum">
              <a:rPr lang="en-US" smtClean="0"/>
              <a:t>11</a:t>
            </a:fld>
            <a:endParaRPr lang="en-US"/>
          </a:p>
        </p:txBody>
      </p:sp>
    </p:spTree>
    <p:extLst>
      <p:ext uri="{BB962C8B-B14F-4D97-AF65-F5344CB8AC3E}">
        <p14:creationId xmlns:p14="http://schemas.microsoft.com/office/powerpoint/2010/main" val="78803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96877-6BE7-496F-FC47-2428D0A947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FEAC44-E54B-4EBB-775D-48F759DF09A2}"/>
              </a:ext>
            </a:extLst>
          </p:cNvPr>
          <p:cNvSpPr>
            <a:spLocks noGrp="1"/>
          </p:cNvSpPr>
          <p:nvPr>
            <p:ph type="title"/>
          </p:nvPr>
        </p:nvSpPr>
        <p:spPr/>
        <p:txBody>
          <a:bodyPr/>
          <a:lstStyle/>
          <a:p>
            <a:r>
              <a:rPr lang="en-US" dirty="0"/>
              <a:t>College Loan Repayment Program (LRP)</a:t>
            </a:r>
          </a:p>
        </p:txBody>
      </p:sp>
      <p:sp>
        <p:nvSpPr>
          <p:cNvPr id="6" name="Content Placeholder 5">
            <a:extLst>
              <a:ext uri="{FF2B5EF4-FFF2-40B4-BE49-F238E27FC236}">
                <a16:creationId xmlns:a16="http://schemas.microsoft.com/office/drawing/2014/main" id="{EA7C7018-3AD8-B6B8-A5C5-AC7CB39B8495}"/>
              </a:ext>
            </a:extLst>
          </p:cNvPr>
          <p:cNvSpPr>
            <a:spLocks noGrp="1"/>
          </p:cNvSpPr>
          <p:nvPr>
            <p:ph idx="1"/>
          </p:nvPr>
        </p:nvSpPr>
        <p:spPr>
          <a:xfrm>
            <a:off x="203200" y="654933"/>
            <a:ext cx="11841018" cy="5912563"/>
          </a:xfrm>
        </p:spPr>
        <p:txBody>
          <a:bodyPr>
            <a:normAutofit fontScale="92500" lnSpcReduction="10000"/>
          </a:bodyPr>
          <a:lstStyle/>
          <a:p>
            <a:pPr marL="45720" indent="0" algn="ctr">
              <a:buNone/>
            </a:pPr>
            <a:endParaRPr lang="en-US" sz="2400" b="1" u="sng" dirty="0"/>
          </a:p>
          <a:p>
            <a:pPr marL="45720" indent="0" algn="ctr">
              <a:buNone/>
            </a:pPr>
            <a:r>
              <a:rPr lang="en-US" sz="2400" b="1" u="sng" dirty="0"/>
              <a:t>Army Reserve: Active Duty</a:t>
            </a:r>
          </a:p>
          <a:p>
            <a:pPr marL="45720" indent="0" algn="ctr">
              <a:buNone/>
            </a:pPr>
            <a:endParaRPr lang="en-US" dirty="0"/>
          </a:p>
          <a:p>
            <a:pPr>
              <a:spcAft>
                <a:spcPts val="750"/>
              </a:spcAft>
              <a:buNone/>
            </a:pPr>
            <a:r>
              <a:rPr lang="en-US" b="0" i="0" dirty="0">
                <a:solidFill>
                  <a:srgbClr val="333333"/>
                </a:solidFill>
                <a:effectLst/>
                <a:latin typeface="Helvetica Neue"/>
              </a:rPr>
              <a:t>The Loan Repayment Program (LRP) is a special incentive that the Army offers to highly qualified applicants entering the Army. Under the LRP, the Army will repay part of a Soldier's qualifying student loans. Only specified Military Occupational Specialties (MOSs) qualify for the LRP.</a:t>
            </a:r>
          </a:p>
          <a:p>
            <a:pPr algn="l">
              <a:spcAft>
                <a:spcPts val="750"/>
              </a:spcAft>
              <a:buNone/>
            </a:pPr>
            <a:r>
              <a:rPr lang="en-US" b="1" i="0" u="sng" dirty="0">
                <a:solidFill>
                  <a:srgbClr val="333333"/>
                </a:solidFill>
                <a:effectLst/>
                <a:latin typeface="Helvetica Neue"/>
              </a:rPr>
              <a:t>Eligibility</a:t>
            </a:r>
          </a:p>
          <a:p>
            <a:pPr algn="l">
              <a:spcAft>
                <a:spcPts val="750"/>
              </a:spcAft>
              <a:buNone/>
            </a:pPr>
            <a:r>
              <a:rPr lang="en-US" b="0" i="0" dirty="0">
                <a:solidFill>
                  <a:srgbClr val="333333"/>
                </a:solidFill>
                <a:effectLst/>
                <a:latin typeface="Helvetica Neue"/>
              </a:rPr>
              <a:t>Non-prior service, initial-term Army Reserve Soldiers on active duty are eligible for the Loan Repayment Program if they meet the following conditions</a:t>
            </a:r>
            <a:r>
              <a:rPr lang="en-US" dirty="0">
                <a:solidFill>
                  <a:srgbClr val="333333"/>
                </a:solidFill>
                <a:latin typeface="Helvetica Neue"/>
              </a:rPr>
              <a:t>:</a:t>
            </a:r>
            <a:endParaRPr lang="en-US" b="0" i="0" dirty="0">
              <a:solidFill>
                <a:srgbClr val="333333"/>
              </a:solidFill>
              <a:effectLst/>
              <a:latin typeface="Helvetica Neue"/>
            </a:endParaRPr>
          </a:p>
          <a:p>
            <a:pPr algn="l">
              <a:spcAft>
                <a:spcPts val="750"/>
              </a:spcAft>
              <a:buFont typeface="Arial" panose="020B0604020202020204" pitchFamily="34" charset="0"/>
              <a:buChar char="•"/>
            </a:pPr>
            <a:r>
              <a:rPr lang="en-US" b="0" i="0" dirty="0">
                <a:solidFill>
                  <a:srgbClr val="333333"/>
                </a:solidFill>
                <a:effectLst/>
                <a:latin typeface="Helvetica Neue"/>
              </a:rPr>
              <a:t>Soldier must enlist for a minimum of six years</a:t>
            </a:r>
          </a:p>
          <a:p>
            <a:pPr algn="l">
              <a:spcAft>
                <a:spcPts val="750"/>
              </a:spcAft>
              <a:buFont typeface="Arial" panose="020B0604020202020204" pitchFamily="34" charset="0"/>
              <a:buChar char="•"/>
            </a:pPr>
            <a:r>
              <a:rPr lang="en-US" b="0" i="0" dirty="0">
                <a:solidFill>
                  <a:srgbClr val="333333"/>
                </a:solidFill>
                <a:effectLst/>
                <a:latin typeface="Helvetica Neue"/>
              </a:rPr>
              <a:t>Soldier must decline enrollment in the Montgomery GI Bill in writing, using DD Form 2366</a:t>
            </a:r>
          </a:p>
          <a:p>
            <a:pPr algn="l">
              <a:spcAft>
                <a:spcPts val="750"/>
              </a:spcAft>
              <a:buFont typeface="Arial" panose="020B0604020202020204" pitchFamily="34" charset="0"/>
              <a:buChar char="•"/>
            </a:pPr>
            <a:r>
              <a:rPr lang="en-US" b="0" i="0" dirty="0">
                <a:solidFill>
                  <a:srgbClr val="333333"/>
                </a:solidFill>
                <a:effectLst/>
                <a:latin typeface="Helvetica Neue"/>
              </a:rPr>
              <a:t>Soldier must have Loan Repayment Program guaranteed in writing in the enlistment contract</a:t>
            </a:r>
          </a:p>
          <a:p>
            <a:pPr algn="l">
              <a:spcAft>
                <a:spcPts val="750"/>
              </a:spcAft>
              <a:buFont typeface="Arial" panose="020B0604020202020204" pitchFamily="34" charset="0"/>
              <a:buChar char="•"/>
            </a:pPr>
            <a:r>
              <a:rPr lang="en-US" b="0" i="0" dirty="0">
                <a:solidFill>
                  <a:srgbClr val="333333"/>
                </a:solidFill>
                <a:effectLst/>
                <a:latin typeface="Helvetica Neue"/>
              </a:rPr>
              <a:t>Soldier must be a non-prior service accession</a:t>
            </a:r>
          </a:p>
          <a:p>
            <a:pPr algn="l">
              <a:spcAft>
                <a:spcPts val="750"/>
              </a:spcAft>
              <a:buFont typeface="Arial" panose="020B0604020202020204" pitchFamily="34" charset="0"/>
              <a:buChar char="•"/>
            </a:pPr>
            <a:r>
              <a:rPr lang="en-US" b="0" i="0" dirty="0">
                <a:solidFill>
                  <a:srgbClr val="333333"/>
                </a:solidFill>
                <a:effectLst/>
                <a:latin typeface="Helvetica Neue"/>
              </a:rPr>
              <a:t>Soldier must have a high school diploma and a score of 50 or higher on the Armed Forces Qualification Test (AFQT)</a:t>
            </a:r>
          </a:p>
          <a:p>
            <a:pPr algn="l">
              <a:spcAft>
                <a:spcPts val="750"/>
              </a:spcAft>
              <a:buFont typeface="Arial" panose="020B0604020202020204" pitchFamily="34" charset="0"/>
              <a:buChar char="•"/>
            </a:pPr>
            <a:r>
              <a:rPr lang="en-US" b="0" i="0" dirty="0">
                <a:solidFill>
                  <a:srgbClr val="333333"/>
                </a:solidFill>
                <a:effectLst/>
                <a:latin typeface="Helvetica Neue"/>
              </a:rPr>
              <a:t>Soldier must enlist in one of the critical MOSs that qualifies for the program (Local Army recruiters have the current list, which changes quarterly)</a:t>
            </a:r>
          </a:p>
          <a:p>
            <a:pPr algn="l">
              <a:spcAft>
                <a:spcPts val="750"/>
              </a:spcAft>
              <a:buFont typeface="Arial" panose="020B0604020202020204" pitchFamily="34" charset="0"/>
              <a:buChar char="•"/>
            </a:pPr>
            <a:r>
              <a:rPr lang="en-US" b="0" i="0" dirty="0">
                <a:solidFill>
                  <a:srgbClr val="333333"/>
                </a:solidFill>
                <a:effectLst/>
                <a:latin typeface="Helvetica Neue"/>
              </a:rPr>
              <a:t>Loans must be made, insured, or guaranteed prior to entry on active duty</a:t>
            </a:r>
          </a:p>
          <a:p>
            <a:pPr marL="45720" indent="0">
              <a:buNone/>
            </a:pPr>
            <a:endParaRPr lang="en-US" dirty="0"/>
          </a:p>
        </p:txBody>
      </p:sp>
      <p:sp>
        <p:nvSpPr>
          <p:cNvPr id="4" name="Slide Number Placeholder 3">
            <a:extLst>
              <a:ext uri="{FF2B5EF4-FFF2-40B4-BE49-F238E27FC236}">
                <a16:creationId xmlns:a16="http://schemas.microsoft.com/office/drawing/2014/main" id="{1026DA1D-BD71-0CDE-DE07-CC1303A45A90}"/>
              </a:ext>
            </a:extLst>
          </p:cNvPr>
          <p:cNvSpPr>
            <a:spLocks noGrp="1"/>
          </p:cNvSpPr>
          <p:nvPr>
            <p:ph type="sldNum" sz="quarter" idx="12"/>
          </p:nvPr>
        </p:nvSpPr>
        <p:spPr/>
        <p:txBody>
          <a:bodyPr/>
          <a:lstStyle/>
          <a:p>
            <a:fld id="{CC7C30DC-6881-4317-A667-FF60598843D2}" type="slidenum">
              <a:rPr lang="en-US" smtClean="0"/>
              <a:t>12</a:t>
            </a:fld>
            <a:endParaRPr lang="en-US"/>
          </a:p>
        </p:txBody>
      </p:sp>
    </p:spTree>
    <p:extLst>
      <p:ext uri="{BB962C8B-B14F-4D97-AF65-F5344CB8AC3E}">
        <p14:creationId xmlns:p14="http://schemas.microsoft.com/office/powerpoint/2010/main" val="321641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082B-B397-B389-1F49-25AC7CDD33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432FD0-808A-15D1-3840-C2C4FF30609E}"/>
              </a:ext>
            </a:extLst>
          </p:cNvPr>
          <p:cNvSpPr>
            <a:spLocks noGrp="1"/>
          </p:cNvSpPr>
          <p:nvPr>
            <p:ph type="title"/>
          </p:nvPr>
        </p:nvSpPr>
        <p:spPr/>
        <p:txBody>
          <a:bodyPr/>
          <a:lstStyle/>
          <a:p>
            <a:r>
              <a:rPr lang="en-US" dirty="0"/>
              <a:t>College Loan Repayment Program (LRP)</a:t>
            </a:r>
          </a:p>
        </p:txBody>
      </p:sp>
      <p:sp>
        <p:nvSpPr>
          <p:cNvPr id="6" name="Content Placeholder 5">
            <a:extLst>
              <a:ext uri="{FF2B5EF4-FFF2-40B4-BE49-F238E27FC236}">
                <a16:creationId xmlns:a16="http://schemas.microsoft.com/office/drawing/2014/main" id="{7DDEB893-674D-9D18-8000-344C95C577E6}"/>
              </a:ext>
            </a:extLst>
          </p:cNvPr>
          <p:cNvSpPr>
            <a:spLocks noGrp="1"/>
          </p:cNvSpPr>
          <p:nvPr>
            <p:ph idx="1"/>
          </p:nvPr>
        </p:nvSpPr>
        <p:spPr>
          <a:xfrm>
            <a:off x="221672" y="729673"/>
            <a:ext cx="11868727" cy="5837824"/>
          </a:xfrm>
        </p:spPr>
        <p:txBody>
          <a:bodyPr>
            <a:normAutofit fontScale="70000" lnSpcReduction="20000"/>
          </a:bodyPr>
          <a:lstStyle/>
          <a:p>
            <a:pPr marL="45720" indent="0" algn="ctr">
              <a:buNone/>
            </a:pPr>
            <a:r>
              <a:rPr lang="en-US" sz="2000" b="1" u="sng" dirty="0"/>
              <a:t>Army Reserve: Active Duty</a:t>
            </a:r>
          </a:p>
          <a:p>
            <a:pPr algn="l">
              <a:spcAft>
                <a:spcPts val="750"/>
              </a:spcAft>
              <a:buNone/>
            </a:pPr>
            <a:r>
              <a:rPr lang="en-US" b="1" i="0" u="sng" dirty="0">
                <a:solidFill>
                  <a:srgbClr val="333333"/>
                </a:solidFill>
                <a:effectLst/>
              </a:rPr>
              <a:t>Benefit Highlights</a:t>
            </a:r>
          </a:p>
          <a:p>
            <a:pPr marL="45720" indent="0" algn="l">
              <a:spcAft>
                <a:spcPts val="750"/>
              </a:spcAft>
              <a:buNone/>
            </a:pPr>
            <a:r>
              <a:rPr lang="en-US" b="0" i="0" dirty="0">
                <a:solidFill>
                  <a:srgbClr val="333333"/>
                </a:solidFill>
                <a:effectLst/>
                <a:latin typeface="Helvetica Neue"/>
              </a:rPr>
              <a:t>The Army will repay 15% of the outstanding principal balance, less taxes of the Soldier's student loans annually or $1,500, whichever is greater, after each year of service (up to $20,000, less taxes).</a:t>
            </a:r>
          </a:p>
          <a:p>
            <a:pPr marL="45720" indent="0" algn="l">
              <a:spcAft>
                <a:spcPts val="750"/>
              </a:spcAft>
              <a:buNone/>
            </a:pPr>
            <a:r>
              <a:rPr lang="en-US" b="1" i="0" u="sng" dirty="0">
                <a:solidFill>
                  <a:srgbClr val="333333"/>
                </a:solidFill>
                <a:effectLst/>
              </a:rPr>
              <a:t>Loans that qualify for repayment:</a:t>
            </a:r>
          </a:p>
          <a:p>
            <a:pPr algn="l">
              <a:spcAft>
                <a:spcPts val="750"/>
              </a:spcAft>
              <a:buFont typeface="Arial" panose="020B0604020202020204" pitchFamily="34" charset="0"/>
              <a:buChar char="•"/>
            </a:pPr>
            <a:r>
              <a:rPr lang="en-US" b="0" i="0" dirty="0">
                <a:solidFill>
                  <a:srgbClr val="333333"/>
                </a:solidFill>
                <a:effectLst/>
              </a:rPr>
              <a:t>Any loan made, insured, or guaranteed under the Federal Family Education Loan Program, part B of title IV of the Higher Education Act of 1965 (</a:t>
            </a:r>
            <a:r>
              <a:rPr lang="en-US" b="1" i="0" u="none" strike="noStrike" dirty="0">
                <a:solidFill>
                  <a:srgbClr val="337AB7"/>
                </a:solidFill>
                <a:effectLst/>
                <a:hlinkClick r:id="rId3"/>
              </a:rPr>
              <a:t>20 U.S.C. 1071 et seq.</a:t>
            </a:r>
            <a:r>
              <a:rPr lang="en-US" b="0" i="0" dirty="0">
                <a:solidFill>
                  <a:srgbClr val="333333"/>
                </a:solidFill>
                <a:effectLst/>
              </a:rPr>
              <a:t>)</a:t>
            </a:r>
          </a:p>
          <a:p>
            <a:pPr algn="l">
              <a:spcAft>
                <a:spcPts val="750"/>
              </a:spcAft>
              <a:buFont typeface="Arial" panose="020B0604020202020204" pitchFamily="34" charset="0"/>
              <a:buChar char="•"/>
            </a:pPr>
            <a:r>
              <a:rPr lang="en-US" b="0" i="0" dirty="0">
                <a:solidFill>
                  <a:srgbClr val="333333"/>
                </a:solidFill>
                <a:effectLst/>
              </a:rPr>
              <a:t>Any loan made under the William D. Ford Federal Direct Loan Program, part D of title IV of the Higher Education Act of 1965 (</a:t>
            </a:r>
            <a:r>
              <a:rPr lang="en-US" b="1" i="0" u="none" strike="noStrike" dirty="0">
                <a:solidFill>
                  <a:srgbClr val="337AB7"/>
                </a:solidFill>
                <a:effectLst/>
                <a:hlinkClick r:id="rId4"/>
              </a:rPr>
              <a:t>20 U.S.C. 1087a et seq.</a:t>
            </a:r>
            <a:r>
              <a:rPr lang="en-US" b="0" i="0" dirty="0">
                <a:solidFill>
                  <a:srgbClr val="333333"/>
                </a:solidFill>
                <a:effectLst/>
              </a:rPr>
              <a:t>)</a:t>
            </a:r>
          </a:p>
          <a:p>
            <a:pPr algn="l">
              <a:spcAft>
                <a:spcPts val="750"/>
              </a:spcAft>
              <a:buFont typeface="Arial" panose="020B0604020202020204" pitchFamily="34" charset="0"/>
              <a:buChar char="•"/>
            </a:pPr>
            <a:r>
              <a:rPr lang="en-US" b="0" i="0" dirty="0">
                <a:solidFill>
                  <a:srgbClr val="333333"/>
                </a:solidFill>
                <a:effectLst/>
              </a:rPr>
              <a:t>Any loan made under Federal Perkins Loans part E of title IV of the Higher Education Act of 1965 (</a:t>
            </a:r>
            <a:r>
              <a:rPr lang="en-US" b="1" i="0" u="none" strike="noStrike" dirty="0">
                <a:solidFill>
                  <a:srgbClr val="337AB7"/>
                </a:solidFill>
                <a:effectLst/>
                <a:hlinkClick r:id="rId5"/>
              </a:rPr>
              <a:t>20 U.S.C. 1087aa et seq.</a:t>
            </a:r>
            <a:r>
              <a:rPr lang="en-US" b="0" i="0" dirty="0">
                <a:solidFill>
                  <a:srgbClr val="333333"/>
                </a:solidFill>
                <a:effectLst/>
              </a:rPr>
              <a:t>); or</a:t>
            </a:r>
          </a:p>
          <a:p>
            <a:pPr algn="l">
              <a:spcAft>
                <a:spcPts val="750"/>
              </a:spcAft>
              <a:buFont typeface="Arial" panose="020B0604020202020204" pitchFamily="34" charset="0"/>
              <a:buChar char="•"/>
            </a:pPr>
            <a:r>
              <a:rPr lang="en-US" b="0" i="0" dirty="0">
                <a:solidFill>
                  <a:srgbClr val="333333"/>
                </a:solidFill>
                <a:effectLst/>
              </a:rPr>
              <a:t>Any loan incurred for educational purposes made by a lender that is -</a:t>
            </a:r>
          </a:p>
          <a:p>
            <a:pPr marL="742950" lvl="1" indent="-285750" algn="l">
              <a:spcAft>
                <a:spcPts val="750"/>
              </a:spcAft>
              <a:buFont typeface="Arial" panose="020B0604020202020204" pitchFamily="34" charset="0"/>
              <a:buChar char="•"/>
            </a:pPr>
            <a:r>
              <a:rPr lang="en-US" sz="2000" b="0" i="0" dirty="0">
                <a:solidFill>
                  <a:srgbClr val="333333"/>
                </a:solidFill>
                <a:effectLst/>
              </a:rPr>
              <a:t>an agency or instrumentality of a State</a:t>
            </a:r>
          </a:p>
          <a:p>
            <a:pPr marL="742950" lvl="1" indent="-285750" algn="l">
              <a:spcAft>
                <a:spcPts val="750"/>
              </a:spcAft>
              <a:buFont typeface="Arial" panose="020B0604020202020204" pitchFamily="34" charset="0"/>
              <a:buChar char="•"/>
            </a:pPr>
            <a:r>
              <a:rPr lang="en-US" sz="2000" b="0" i="0" dirty="0">
                <a:solidFill>
                  <a:srgbClr val="333333"/>
                </a:solidFill>
                <a:effectLst/>
              </a:rPr>
              <a:t>a financial or credit institution (including an insurance company) that is subject to examination and supervision by an agency of the United States or any State</a:t>
            </a:r>
          </a:p>
          <a:p>
            <a:pPr marL="742950" lvl="1" indent="-285750" algn="l">
              <a:spcAft>
                <a:spcPts val="750"/>
              </a:spcAft>
              <a:buFont typeface="Arial" panose="020B0604020202020204" pitchFamily="34" charset="0"/>
              <a:buChar char="•"/>
            </a:pPr>
            <a:r>
              <a:rPr lang="en-US" sz="2000" b="0" i="0" dirty="0">
                <a:solidFill>
                  <a:srgbClr val="333333"/>
                </a:solidFill>
                <a:effectLst/>
              </a:rPr>
              <a:t>from a pension fund or a non-profit private entity (subject to case-by-case review)</a:t>
            </a:r>
          </a:p>
          <a:p>
            <a:pPr algn="l">
              <a:spcAft>
                <a:spcPts val="750"/>
              </a:spcAft>
              <a:buNone/>
            </a:pPr>
            <a:r>
              <a:rPr lang="en-US" b="0" i="0" dirty="0">
                <a:solidFill>
                  <a:srgbClr val="333333"/>
                </a:solidFill>
                <a:effectLst/>
              </a:rPr>
              <a:t>This includes:</a:t>
            </a:r>
          </a:p>
          <a:p>
            <a:pPr algn="l">
              <a:spcAft>
                <a:spcPts val="750"/>
              </a:spcAft>
              <a:buFont typeface="Arial" panose="020B0604020202020204" pitchFamily="34" charset="0"/>
              <a:buChar char="•"/>
            </a:pPr>
            <a:r>
              <a:rPr lang="en-US" b="0" i="0" dirty="0">
                <a:solidFill>
                  <a:srgbClr val="333333"/>
                </a:solidFill>
                <a:effectLst/>
              </a:rPr>
              <a:t>Parent Loans for Undergraduate Students (PLUS) (only loans incurred for use of individual contracting for the LRP)</a:t>
            </a:r>
          </a:p>
          <a:p>
            <a:pPr algn="l">
              <a:spcAft>
                <a:spcPts val="750"/>
              </a:spcAft>
              <a:buFont typeface="Arial" panose="020B0604020202020204" pitchFamily="34" charset="0"/>
              <a:buChar char="•"/>
            </a:pPr>
            <a:r>
              <a:rPr lang="en-US" b="0" i="0" dirty="0">
                <a:solidFill>
                  <a:srgbClr val="333333"/>
                </a:solidFill>
                <a:effectLst/>
              </a:rPr>
              <a:t>Supplemental Loans for Students (SLS)</a:t>
            </a:r>
          </a:p>
          <a:p>
            <a:pPr algn="l">
              <a:spcAft>
                <a:spcPts val="750"/>
              </a:spcAft>
              <a:buFont typeface="Arial" panose="020B0604020202020204" pitchFamily="34" charset="0"/>
              <a:buChar char="•"/>
            </a:pPr>
            <a:r>
              <a:rPr lang="en-US" b="0" i="0" dirty="0">
                <a:solidFill>
                  <a:srgbClr val="333333"/>
                </a:solidFill>
                <a:effectLst/>
              </a:rPr>
              <a:t>Stafford Loans</a:t>
            </a:r>
          </a:p>
          <a:p>
            <a:pPr algn="l">
              <a:spcAft>
                <a:spcPts val="750"/>
              </a:spcAft>
              <a:buFont typeface="Arial" panose="020B0604020202020204" pitchFamily="34" charset="0"/>
              <a:buChar char="•"/>
            </a:pPr>
            <a:r>
              <a:rPr lang="en-US" b="0" i="0" dirty="0">
                <a:solidFill>
                  <a:srgbClr val="333333"/>
                </a:solidFill>
                <a:effectLst/>
              </a:rPr>
              <a:t>Perkins Loans</a:t>
            </a:r>
          </a:p>
          <a:p>
            <a:pPr algn="l">
              <a:spcAft>
                <a:spcPts val="750"/>
              </a:spcAft>
              <a:buFont typeface="Arial" panose="020B0604020202020204" pitchFamily="34" charset="0"/>
              <a:buChar char="•"/>
            </a:pPr>
            <a:r>
              <a:rPr lang="en-US" b="0" i="0" dirty="0">
                <a:solidFill>
                  <a:srgbClr val="333333"/>
                </a:solidFill>
                <a:effectLst/>
              </a:rPr>
              <a:t>William D. Ford Loans</a:t>
            </a:r>
          </a:p>
          <a:p>
            <a:pPr algn="l">
              <a:spcAft>
                <a:spcPts val="750"/>
              </a:spcAft>
              <a:buFont typeface="Arial" panose="020B0604020202020204" pitchFamily="34" charset="0"/>
              <a:buChar char="•"/>
            </a:pPr>
            <a:r>
              <a:rPr lang="en-US" b="0" i="0" dirty="0">
                <a:solidFill>
                  <a:srgbClr val="333333"/>
                </a:solidFill>
                <a:effectLst/>
              </a:rPr>
              <a:t>Consolidated Loans (Only loans incurred for the Soldier’s education will be paid)</a:t>
            </a:r>
          </a:p>
          <a:p>
            <a:pPr marL="45720" indent="0" algn="l">
              <a:spcAft>
                <a:spcPts val="750"/>
              </a:spcAft>
              <a:buNone/>
            </a:pPr>
            <a:endParaRPr lang="en-US" b="0" i="0" dirty="0">
              <a:solidFill>
                <a:srgbClr val="333333"/>
              </a:solidFill>
              <a:effectLst/>
              <a:latin typeface="Helvetica Neue"/>
            </a:endParaRPr>
          </a:p>
          <a:p>
            <a:pPr marL="45720" indent="0">
              <a:buNone/>
            </a:pPr>
            <a:endParaRPr lang="en-US" dirty="0"/>
          </a:p>
        </p:txBody>
      </p:sp>
      <p:sp>
        <p:nvSpPr>
          <p:cNvPr id="4" name="Slide Number Placeholder 3">
            <a:extLst>
              <a:ext uri="{FF2B5EF4-FFF2-40B4-BE49-F238E27FC236}">
                <a16:creationId xmlns:a16="http://schemas.microsoft.com/office/drawing/2014/main" id="{1427E1EF-C45B-6222-A9A9-990811CA3C34}"/>
              </a:ext>
            </a:extLst>
          </p:cNvPr>
          <p:cNvSpPr>
            <a:spLocks noGrp="1"/>
          </p:cNvSpPr>
          <p:nvPr>
            <p:ph type="sldNum" sz="quarter" idx="12"/>
          </p:nvPr>
        </p:nvSpPr>
        <p:spPr/>
        <p:txBody>
          <a:bodyPr/>
          <a:lstStyle/>
          <a:p>
            <a:fld id="{CC7C30DC-6881-4317-A667-FF60598843D2}" type="slidenum">
              <a:rPr lang="en-US" smtClean="0"/>
              <a:t>13</a:t>
            </a:fld>
            <a:endParaRPr lang="en-US"/>
          </a:p>
        </p:txBody>
      </p:sp>
    </p:spTree>
    <p:extLst>
      <p:ext uri="{BB962C8B-B14F-4D97-AF65-F5344CB8AC3E}">
        <p14:creationId xmlns:p14="http://schemas.microsoft.com/office/powerpoint/2010/main" val="340283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16926-C3C8-828E-27DC-7D1E79617E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E2D0D1-2A58-D4CB-2E2D-17F36D1DFB78}"/>
              </a:ext>
            </a:extLst>
          </p:cNvPr>
          <p:cNvSpPr>
            <a:spLocks noGrp="1"/>
          </p:cNvSpPr>
          <p:nvPr>
            <p:ph type="title"/>
          </p:nvPr>
        </p:nvSpPr>
        <p:spPr/>
        <p:txBody>
          <a:bodyPr/>
          <a:lstStyle/>
          <a:p>
            <a:r>
              <a:rPr lang="en-US" dirty="0"/>
              <a:t>Concurrent Admissions Program (</a:t>
            </a:r>
            <a:r>
              <a:rPr lang="en-US" dirty="0" err="1"/>
              <a:t>ConAP</a:t>
            </a:r>
            <a:r>
              <a:rPr lang="en-US" dirty="0"/>
              <a:t>)</a:t>
            </a:r>
          </a:p>
        </p:txBody>
      </p:sp>
      <p:sp>
        <p:nvSpPr>
          <p:cNvPr id="6" name="Content Placeholder 5">
            <a:extLst>
              <a:ext uri="{FF2B5EF4-FFF2-40B4-BE49-F238E27FC236}">
                <a16:creationId xmlns:a16="http://schemas.microsoft.com/office/drawing/2014/main" id="{546EEA27-C021-A024-1E57-78D2BFD4F7B7}"/>
              </a:ext>
            </a:extLst>
          </p:cNvPr>
          <p:cNvSpPr>
            <a:spLocks noGrp="1"/>
          </p:cNvSpPr>
          <p:nvPr>
            <p:ph idx="1"/>
          </p:nvPr>
        </p:nvSpPr>
        <p:spPr>
          <a:xfrm>
            <a:off x="200025" y="733425"/>
            <a:ext cx="11734800" cy="5834071"/>
          </a:xfrm>
        </p:spPr>
        <p:txBody>
          <a:bodyPr>
            <a:normAutofit fontScale="92500" lnSpcReduction="10000"/>
          </a:bodyPr>
          <a:lstStyle/>
          <a:p>
            <a:pPr marL="0" marR="0">
              <a:lnSpc>
                <a:spcPct val="115000"/>
              </a:lnSpc>
              <a:spcAft>
                <a:spcPts val="800"/>
              </a:spcAft>
              <a:buNone/>
            </a:pPr>
            <a:r>
              <a:rPr lang="en-US" sz="1900" kern="100" dirty="0">
                <a:effectLst/>
                <a:ea typeface="Aptos" panose="020B0004020202020204" pitchFamily="34" charset="0"/>
              </a:rPr>
              <a:t>The Concurrent Admissions Program (ConAP) is a partnership between the Army Recruiting Command and over 1,900 participating colleges to mutually advance the goals of lifelong learning and postsecondary education for Future Soldiers. </a:t>
            </a:r>
          </a:p>
          <a:p>
            <a:pPr marL="0" marR="0">
              <a:lnSpc>
                <a:spcPct val="115000"/>
              </a:lnSpc>
              <a:spcAft>
                <a:spcPts val="800"/>
              </a:spcAft>
              <a:buNone/>
            </a:pPr>
            <a:r>
              <a:rPr lang="en-US" sz="1900" kern="100" dirty="0">
                <a:effectLst/>
                <a:ea typeface="Aptos" panose="020B0004020202020204" pitchFamily="34" charset="0"/>
              </a:rPr>
              <a:t>ConAP goals are to increase enlistment of college-capable active duty and Reserve Soldiers; increase the number of Army Soldiers, Veterans, and Reserve Soldiers enrolled in college; and increase the use of GI Bill education benefits.</a:t>
            </a:r>
          </a:p>
          <a:p>
            <a:pPr marL="0" marR="0">
              <a:lnSpc>
                <a:spcPct val="115000"/>
              </a:lnSpc>
              <a:spcAft>
                <a:spcPts val="800"/>
              </a:spcAft>
              <a:buNone/>
            </a:pPr>
            <a:r>
              <a:rPr lang="en-US" sz="1900" kern="100" dirty="0">
                <a:effectLst/>
                <a:ea typeface="Aptos" panose="020B0004020202020204" pitchFamily="34" charset="0"/>
              </a:rPr>
              <a:t>Key program features:</a:t>
            </a:r>
          </a:p>
          <a:p>
            <a:pPr marL="342900" marR="0" lvl="0" indent="-342900">
              <a:lnSpc>
                <a:spcPct val="115000"/>
              </a:lnSpc>
              <a:spcAft>
                <a:spcPts val="800"/>
              </a:spcAft>
              <a:buFont typeface="Arial" panose="020B0604020202020204" pitchFamily="34" charset="0"/>
              <a:buChar char="•"/>
              <a:tabLst>
                <a:tab pos="457200" algn="l"/>
              </a:tabLst>
            </a:pPr>
            <a:r>
              <a:rPr lang="en-US" sz="1900" kern="100" dirty="0">
                <a:effectLst/>
                <a:ea typeface="Aptos" panose="020B0004020202020204" pitchFamily="34" charset="0"/>
              </a:rPr>
              <a:t>Creates a plan for Future Soldiers to attend college after enlistment and use Army education benefits</a:t>
            </a:r>
          </a:p>
          <a:p>
            <a:pPr marL="342900" marR="0" lvl="0" indent="-342900">
              <a:lnSpc>
                <a:spcPct val="115000"/>
              </a:lnSpc>
              <a:spcAft>
                <a:spcPts val="800"/>
              </a:spcAft>
              <a:buFont typeface="Arial" panose="020B0604020202020204" pitchFamily="34" charset="0"/>
              <a:buChar char="•"/>
              <a:tabLst>
                <a:tab pos="457200" algn="l"/>
              </a:tabLst>
            </a:pPr>
            <a:r>
              <a:rPr lang="en-US" sz="1900" kern="100" dirty="0">
                <a:effectLst/>
                <a:ea typeface="Aptos" panose="020B0004020202020204" pitchFamily="34" charset="0"/>
              </a:rPr>
              <a:t>Links Future Soldiers to a participating post-secondary institution of higher learning at time of enlistment</a:t>
            </a:r>
          </a:p>
          <a:p>
            <a:pPr marL="342900" marR="0" lvl="0" indent="-342900">
              <a:lnSpc>
                <a:spcPct val="115000"/>
              </a:lnSpc>
              <a:spcAft>
                <a:spcPts val="800"/>
              </a:spcAft>
              <a:buFont typeface="Arial" panose="020B0604020202020204" pitchFamily="34" charset="0"/>
              <a:buChar char="•"/>
              <a:tabLst>
                <a:tab pos="457200" algn="l"/>
              </a:tabLst>
            </a:pPr>
            <a:r>
              <a:rPr lang="en-US" sz="1900" kern="100" dirty="0">
                <a:effectLst/>
                <a:ea typeface="Aptos" panose="020B0004020202020204" pitchFamily="34" charset="0"/>
              </a:rPr>
              <a:t>Assists colleges in identifying future Veterans interested in attending their institution</a:t>
            </a:r>
          </a:p>
          <a:p>
            <a:pPr marL="342900" marR="0" lvl="0" indent="-342900">
              <a:lnSpc>
                <a:spcPct val="115000"/>
              </a:lnSpc>
              <a:spcAft>
                <a:spcPts val="800"/>
              </a:spcAft>
              <a:buFont typeface="Arial" panose="020B0604020202020204" pitchFamily="34" charset="0"/>
              <a:buChar char="•"/>
              <a:tabLst>
                <a:tab pos="457200" algn="l"/>
              </a:tabLst>
            </a:pPr>
            <a:r>
              <a:rPr lang="en-US" sz="1900" kern="100" dirty="0">
                <a:effectLst/>
                <a:ea typeface="Aptos" panose="020B0004020202020204" pitchFamily="34" charset="0"/>
              </a:rPr>
              <a:t>Provides colleges that have a current Department of Defense (DoD) Voluntary Education Partnership memorandum of Understanding (MOU) participation in ConAP. Participating colleges must be accredited and recognized by one of the accrediting organizations of the United States Department of Education or the Council for Higher Education Accreditation (CHEA).</a:t>
            </a:r>
          </a:p>
          <a:p>
            <a:pPr marL="342900" marR="0" lvl="0" indent="-342900">
              <a:lnSpc>
                <a:spcPct val="115000"/>
              </a:lnSpc>
              <a:spcAft>
                <a:spcPts val="800"/>
              </a:spcAft>
              <a:buFont typeface="Arial" panose="020B0604020202020204" pitchFamily="34" charset="0"/>
              <a:buChar char="•"/>
              <a:tabLst>
                <a:tab pos="457200" algn="l"/>
              </a:tabLst>
            </a:pPr>
            <a:r>
              <a:rPr lang="en-US" sz="1900" kern="100" dirty="0">
                <a:effectLst/>
                <a:ea typeface="Aptos" panose="020B0004020202020204" pitchFamily="34" charset="0"/>
              </a:rPr>
              <a:t>Automates the process of establishing prospective relationships between Future Soldiers in the U.S. Army and Army Reserve and over 1,900 colleges nationwide through an Electronic ConAP College Referral and Intent to Enroll Form.</a:t>
            </a:r>
          </a:p>
          <a:p>
            <a:pPr marL="45720" indent="0">
              <a:buNone/>
            </a:pPr>
            <a:endParaRPr lang="en-US" dirty="0"/>
          </a:p>
        </p:txBody>
      </p:sp>
      <p:sp>
        <p:nvSpPr>
          <p:cNvPr id="4" name="Slide Number Placeholder 3">
            <a:extLst>
              <a:ext uri="{FF2B5EF4-FFF2-40B4-BE49-F238E27FC236}">
                <a16:creationId xmlns:a16="http://schemas.microsoft.com/office/drawing/2014/main" id="{4569D665-AFD4-0834-5276-05DB838B0816}"/>
              </a:ext>
            </a:extLst>
          </p:cNvPr>
          <p:cNvSpPr>
            <a:spLocks noGrp="1"/>
          </p:cNvSpPr>
          <p:nvPr>
            <p:ph type="sldNum" sz="quarter" idx="12"/>
          </p:nvPr>
        </p:nvSpPr>
        <p:spPr/>
        <p:txBody>
          <a:bodyPr/>
          <a:lstStyle/>
          <a:p>
            <a:fld id="{CC7C30DC-6881-4317-A667-FF60598843D2}" type="slidenum">
              <a:rPr lang="en-US" smtClean="0"/>
              <a:t>14</a:t>
            </a:fld>
            <a:endParaRPr lang="en-US"/>
          </a:p>
        </p:txBody>
      </p:sp>
    </p:spTree>
    <p:extLst>
      <p:ext uri="{BB962C8B-B14F-4D97-AF65-F5344CB8AC3E}">
        <p14:creationId xmlns:p14="http://schemas.microsoft.com/office/powerpoint/2010/main" val="370091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75F8-2667-D135-36C4-532FBA24AE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E9E836-1439-4A7C-DCF2-A6AED50BB5E0}"/>
              </a:ext>
            </a:extLst>
          </p:cNvPr>
          <p:cNvSpPr>
            <a:spLocks noGrp="1"/>
          </p:cNvSpPr>
          <p:nvPr>
            <p:ph type="title"/>
          </p:nvPr>
        </p:nvSpPr>
        <p:spPr/>
        <p:txBody>
          <a:bodyPr/>
          <a:lstStyle/>
          <a:p>
            <a:r>
              <a:rPr lang="en-US" dirty="0"/>
              <a:t>Tuition Assistance (TA)</a:t>
            </a:r>
          </a:p>
        </p:txBody>
      </p:sp>
      <p:sp>
        <p:nvSpPr>
          <p:cNvPr id="6" name="Content Placeholder 5">
            <a:extLst>
              <a:ext uri="{FF2B5EF4-FFF2-40B4-BE49-F238E27FC236}">
                <a16:creationId xmlns:a16="http://schemas.microsoft.com/office/drawing/2014/main" id="{D261B967-457D-2DBC-10B4-1AA9E52E2D02}"/>
              </a:ext>
            </a:extLst>
          </p:cNvPr>
          <p:cNvSpPr>
            <a:spLocks noGrp="1"/>
          </p:cNvSpPr>
          <p:nvPr>
            <p:ph idx="1"/>
          </p:nvPr>
        </p:nvSpPr>
        <p:spPr/>
        <p:txBody>
          <a:bodyPr/>
          <a:lstStyle/>
          <a:p>
            <a:pPr marL="0" marR="0">
              <a:lnSpc>
                <a:spcPct val="115000"/>
              </a:lnSpc>
              <a:spcAft>
                <a:spcPts val="800"/>
              </a:spcAft>
              <a:buNone/>
            </a:pPr>
            <a:r>
              <a:rPr lang="en-US" sz="1800" kern="100" dirty="0">
                <a:effectLst/>
                <a:ea typeface="Aptos" panose="020B0004020202020204" pitchFamily="34" charset="0"/>
              </a:rPr>
              <a:t>The Tuition Assistance (TA) Program provides financial assistance for voluntary off-duty civilian education programs in support of a Soldier's professional and personal self-development goals. TA is a Public Law that is implemented by Department of Defense (DoD) Directive and DoD Instruction, and all Soldiers (officers, warrant officers, enlisted) on active duty, Army National Guard and Army Reserve Soldiers on active duty (pursuant to U.S. Code Title 10 or Title 32), and TPU Soldiers are authorized to participate in the TA program.</a:t>
            </a:r>
          </a:p>
          <a:p>
            <a:pPr marL="0" marR="0">
              <a:lnSpc>
                <a:spcPct val="115000"/>
              </a:lnSpc>
              <a:spcAft>
                <a:spcPts val="800"/>
              </a:spcAft>
              <a:buNone/>
            </a:pPr>
            <a:r>
              <a:rPr lang="en-US" sz="1800" kern="100" dirty="0">
                <a:effectLst/>
                <a:ea typeface="Aptos" panose="020B0004020202020204" pitchFamily="34" charset="0"/>
              </a:rPr>
              <a:t>On December 11, 2024, the Army released </a:t>
            </a:r>
            <a:r>
              <a:rPr lang="en-US" sz="1800" b="1" u="sng" kern="100" dirty="0">
                <a:solidFill>
                  <a:srgbClr val="467886"/>
                </a:solidFill>
                <a:effectLst/>
                <a:ea typeface="Aptos" panose="020B0004020202020204" pitchFamily="34" charset="0"/>
                <a:hlinkClick r:id="rId2"/>
              </a:rPr>
              <a:t>ALARACT 099/2024 (Changes to Voluntary Education Policy)</a:t>
            </a:r>
            <a:r>
              <a:rPr lang="en-US" sz="1800" kern="100" dirty="0">
                <a:effectLst/>
                <a:ea typeface="Aptos" panose="020B0004020202020204" pitchFamily="34" charset="0"/>
              </a:rPr>
              <a:t> to announce the following policy updates to the TA Program:</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rPr>
              <a:t>Annual cap increased from $4,000 to $4,500</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rPr>
              <a:t>Semester hours increased from 16 to 18</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rPr>
              <a:t>Require Soldiers who are first time users of TA to take </a:t>
            </a:r>
            <a:r>
              <a:rPr lang="en-US" sz="1800" b="1" u="sng" kern="100" dirty="0">
                <a:solidFill>
                  <a:srgbClr val="467886"/>
                </a:solidFill>
                <a:effectLst/>
                <a:ea typeface="Aptos" panose="020B0004020202020204" pitchFamily="34" charset="0"/>
                <a:hlinkClick r:id="rId3"/>
              </a:rPr>
              <a:t>ArmyIgnitED</a:t>
            </a:r>
            <a:r>
              <a:rPr lang="en-US" sz="1800" kern="100" dirty="0">
                <a:effectLst/>
                <a:ea typeface="Aptos" panose="020B0004020202020204" pitchFamily="34" charset="0"/>
              </a:rPr>
              <a:t> training prior to requesting TA</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rPr>
              <a:t>Require Soldiers to use the decision support tool prior to requesting TA.</a:t>
            </a:r>
          </a:p>
          <a:p>
            <a:pPr marL="45720" indent="0">
              <a:buNone/>
            </a:pPr>
            <a:endParaRPr lang="en-US" dirty="0"/>
          </a:p>
        </p:txBody>
      </p:sp>
      <p:sp>
        <p:nvSpPr>
          <p:cNvPr id="4" name="Slide Number Placeholder 3">
            <a:extLst>
              <a:ext uri="{FF2B5EF4-FFF2-40B4-BE49-F238E27FC236}">
                <a16:creationId xmlns:a16="http://schemas.microsoft.com/office/drawing/2014/main" id="{8BDBC365-D523-928D-0F29-5EC007EF1E95}"/>
              </a:ext>
            </a:extLst>
          </p:cNvPr>
          <p:cNvSpPr>
            <a:spLocks noGrp="1"/>
          </p:cNvSpPr>
          <p:nvPr>
            <p:ph type="sldNum" sz="quarter" idx="12"/>
          </p:nvPr>
        </p:nvSpPr>
        <p:spPr/>
        <p:txBody>
          <a:bodyPr/>
          <a:lstStyle/>
          <a:p>
            <a:fld id="{CC7C30DC-6881-4317-A667-FF60598843D2}" type="slidenum">
              <a:rPr lang="en-US" smtClean="0"/>
              <a:t>15</a:t>
            </a:fld>
            <a:endParaRPr lang="en-US"/>
          </a:p>
        </p:txBody>
      </p:sp>
    </p:spTree>
    <p:extLst>
      <p:ext uri="{BB962C8B-B14F-4D97-AF65-F5344CB8AC3E}">
        <p14:creationId xmlns:p14="http://schemas.microsoft.com/office/powerpoint/2010/main" val="308994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4CDA3-5D65-1786-422B-AD364CD59E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0AFEB-E83F-17F3-B953-CE9DD6B40699}"/>
              </a:ext>
            </a:extLst>
          </p:cNvPr>
          <p:cNvSpPr>
            <a:spLocks noGrp="1"/>
          </p:cNvSpPr>
          <p:nvPr>
            <p:ph type="title"/>
          </p:nvPr>
        </p:nvSpPr>
        <p:spPr/>
        <p:txBody>
          <a:bodyPr/>
          <a:lstStyle/>
          <a:p>
            <a:r>
              <a:rPr lang="en-US" dirty="0"/>
              <a:t>Mobile Exhibits</a:t>
            </a:r>
          </a:p>
        </p:txBody>
      </p:sp>
      <p:sp>
        <p:nvSpPr>
          <p:cNvPr id="4" name="Slide Number Placeholder 3">
            <a:extLst>
              <a:ext uri="{FF2B5EF4-FFF2-40B4-BE49-F238E27FC236}">
                <a16:creationId xmlns:a16="http://schemas.microsoft.com/office/drawing/2014/main" id="{AD376443-86A9-8719-62C2-4991A87BDB1A}"/>
              </a:ext>
            </a:extLst>
          </p:cNvPr>
          <p:cNvSpPr>
            <a:spLocks noGrp="1"/>
          </p:cNvSpPr>
          <p:nvPr>
            <p:ph type="sldNum" sz="quarter" idx="12"/>
          </p:nvPr>
        </p:nvSpPr>
        <p:spPr/>
        <p:txBody>
          <a:bodyPr/>
          <a:lstStyle/>
          <a:p>
            <a:fld id="{CC7C30DC-6881-4317-A667-FF60598843D2}" type="slidenum">
              <a:rPr lang="en-US" smtClean="0"/>
              <a:t>16</a:t>
            </a:fld>
            <a:endParaRPr lang="en-US"/>
          </a:p>
        </p:txBody>
      </p:sp>
      <p:grpSp>
        <p:nvGrpSpPr>
          <p:cNvPr id="2" name="Group 1">
            <a:extLst>
              <a:ext uri="{FF2B5EF4-FFF2-40B4-BE49-F238E27FC236}">
                <a16:creationId xmlns:a16="http://schemas.microsoft.com/office/drawing/2014/main" id="{F8673C19-E3AE-5C4D-BC9F-1FF4B1CC5335}"/>
              </a:ext>
            </a:extLst>
          </p:cNvPr>
          <p:cNvGrpSpPr/>
          <p:nvPr/>
        </p:nvGrpSpPr>
        <p:grpSpPr>
          <a:xfrm>
            <a:off x="2996442" y="652980"/>
            <a:ext cx="6174418" cy="5801087"/>
            <a:chOff x="2996442" y="652980"/>
            <a:chExt cx="6174418" cy="5801087"/>
          </a:xfrm>
        </p:grpSpPr>
        <p:pic>
          <p:nvPicPr>
            <p:cNvPr id="3" name="Picture 2">
              <a:extLst>
                <a:ext uri="{FF2B5EF4-FFF2-40B4-BE49-F238E27FC236}">
                  <a16:creationId xmlns:a16="http://schemas.microsoft.com/office/drawing/2014/main" id="{27F90826-859C-4B39-5E04-776D422CF3CB}"/>
                </a:ext>
              </a:extLst>
            </p:cNvPr>
            <p:cNvPicPr>
              <a:picLocks noChangeAspect="1"/>
            </p:cNvPicPr>
            <p:nvPr/>
          </p:nvPicPr>
          <p:blipFill>
            <a:blip r:embed="rId2"/>
            <a:stretch>
              <a:fillRect/>
            </a:stretch>
          </p:blipFill>
          <p:spPr>
            <a:xfrm>
              <a:off x="3646611" y="2192785"/>
              <a:ext cx="4685763" cy="4261282"/>
            </a:xfrm>
            <a:prstGeom prst="rect">
              <a:avLst/>
            </a:prstGeom>
          </p:spPr>
        </p:pic>
        <p:sp>
          <p:nvSpPr>
            <p:cNvPr id="7" name="TextBox 6">
              <a:extLst>
                <a:ext uri="{FF2B5EF4-FFF2-40B4-BE49-F238E27FC236}">
                  <a16:creationId xmlns:a16="http://schemas.microsoft.com/office/drawing/2014/main" id="{2865835C-1A33-C8DD-53A0-0D387CB2499E}"/>
                </a:ext>
              </a:extLst>
            </p:cNvPr>
            <p:cNvSpPr txBox="1"/>
            <p:nvPr/>
          </p:nvSpPr>
          <p:spPr>
            <a:xfrm>
              <a:off x="2996442" y="652980"/>
              <a:ext cx="6174418" cy="1384995"/>
            </a:xfrm>
            <a:prstGeom prst="rect">
              <a:avLst/>
            </a:prstGeom>
            <a:noFill/>
          </p:spPr>
          <p:txBody>
            <a:bodyPr wrap="square">
              <a:spAutoFit/>
            </a:bodyPr>
            <a:lstStyle/>
            <a:p>
              <a:r>
                <a:rPr lang="en-US" dirty="0">
                  <a:solidFill>
                    <a:srgbClr val="777777"/>
                  </a:solidFill>
                  <a:highlight>
                    <a:srgbClr val="FFFFFF"/>
                  </a:highlight>
                  <a:latin typeface="Helvetica Neue"/>
                  <a:cs typeface="Times New Roman" panose="02020603050405020304" pitchFamily="18" charset="0"/>
                </a:rPr>
                <a:t>	</a:t>
              </a:r>
              <a:r>
                <a:rPr lang="en-US" sz="1600" b="1" i="0" u="sng" dirty="0">
                  <a:effectLst/>
                  <a:highlight>
                    <a:srgbClr val="FFFFFF"/>
                  </a:highlight>
                  <a:latin typeface=" Arial"/>
                  <a:cs typeface="Times New Roman" panose="02020603050405020304" pitchFamily="18" charset="0"/>
                </a:rPr>
                <a:t>The U.S. Army Marketing &amp; Engagement </a:t>
              </a:r>
              <a:r>
                <a:rPr lang="en-US" sz="1600" b="0" i="0" dirty="0">
                  <a:effectLst/>
                  <a:highlight>
                    <a:srgbClr val="FFFFFF"/>
                  </a:highlight>
                  <a:latin typeface=" Arial"/>
                  <a:cs typeface="Times New Roman" panose="02020603050405020304" pitchFamily="18" charset="0"/>
                </a:rPr>
                <a:t>Brigade influences the American People to join the Army by enhancing and conducting recruiting operations through direct engagements and demonstrating elite Army skills and exhibits, provide unique support to the operational and generating force</a:t>
              </a:r>
              <a:r>
                <a:rPr lang="en-US" dirty="0">
                  <a:highlight>
                    <a:srgbClr val="FFFFFF"/>
                  </a:highligh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1687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26092-BBEA-8BA2-D201-C43B8BAC05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AE89957-57EE-CD25-119E-22D50DDF98EB}"/>
              </a:ext>
            </a:extLst>
          </p:cNvPr>
          <p:cNvSpPr>
            <a:spLocks noGrp="1"/>
          </p:cNvSpPr>
          <p:nvPr>
            <p:ph type="title"/>
          </p:nvPr>
        </p:nvSpPr>
        <p:spPr/>
        <p:txBody>
          <a:bodyPr/>
          <a:lstStyle/>
          <a:p>
            <a:r>
              <a:rPr lang="en-US" dirty="0"/>
              <a:t>ASVAB Career Exploration Program (CEP)</a:t>
            </a:r>
          </a:p>
        </p:txBody>
      </p:sp>
      <p:sp>
        <p:nvSpPr>
          <p:cNvPr id="4" name="Slide Number Placeholder 3">
            <a:extLst>
              <a:ext uri="{FF2B5EF4-FFF2-40B4-BE49-F238E27FC236}">
                <a16:creationId xmlns:a16="http://schemas.microsoft.com/office/drawing/2014/main" id="{2960A649-0B95-9DFC-1234-0E06D6F4D2B4}"/>
              </a:ext>
            </a:extLst>
          </p:cNvPr>
          <p:cNvSpPr>
            <a:spLocks noGrp="1"/>
          </p:cNvSpPr>
          <p:nvPr>
            <p:ph type="sldNum" sz="quarter" idx="12"/>
          </p:nvPr>
        </p:nvSpPr>
        <p:spPr/>
        <p:txBody>
          <a:bodyPr/>
          <a:lstStyle/>
          <a:p>
            <a:fld id="{CC7C30DC-6881-4317-A667-FF60598843D2}" type="slidenum">
              <a:rPr lang="en-US" smtClean="0"/>
              <a:t>17</a:t>
            </a:fld>
            <a:endParaRPr lang="en-US"/>
          </a:p>
        </p:txBody>
      </p:sp>
      <p:grpSp>
        <p:nvGrpSpPr>
          <p:cNvPr id="2" name="Group 1">
            <a:extLst>
              <a:ext uri="{FF2B5EF4-FFF2-40B4-BE49-F238E27FC236}">
                <a16:creationId xmlns:a16="http://schemas.microsoft.com/office/drawing/2014/main" id="{A37E669C-1ABB-E742-9FED-10CE881CC132}"/>
              </a:ext>
            </a:extLst>
          </p:cNvPr>
          <p:cNvGrpSpPr/>
          <p:nvPr/>
        </p:nvGrpSpPr>
        <p:grpSpPr>
          <a:xfrm>
            <a:off x="457889" y="799313"/>
            <a:ext cx="11450011" cy="5623805"/>
            <a:chOff x="274919" y="755199"/>
            <a:chExt cx="11450011" cy="5623805"/>
          </a:xfrm>
        </p:grpSpPr>
        <p:pic>
          <p:nvPicPr>
            <p:cNvPr id="3" name="Picture 2" descr="Graphical user interface, website">
              <a:extLst>
                <a:ext uri="{FF2B5EF4-FFF2-40B4-BE49-F238E27FC236}">
                  <a16:creationId xmlns:a16="http://schemas.microsoft.com/office/drawing/2014/main" id="{0358F048-E00B-047C-3C23-69416F3228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75346" y="755199"/>
              <a:ext cx="4649584" cy="3115466"/>
            </a:xfrm>
            <a:prstGeom prst="rect">
              <a:avLst/>
            </a:prstGeom>
          </p:spPr>
        </p:pic>
        <p:sp>
          <p:nvSpPr>
            <p:cNvPr id="7" name="TextBox 6">
              <a:extLst>
                <a:ext uri="{FF2B5EF4-FFF2-40B4-BE49-F238E27FC236}">
                  <a16:creationId xmlns:a16="http://schemas.microsoft.com/office/drawing/2014/main" id="{076A35F4-354C-E7F6-1A9C-4295EF307BB4}"/>
                </a:ext>
              </a:extLst>
            </p:cNvPr>
            <p:cNvSpPr txBox="1"/>
            <p:nvPr/>
          </p:nvSpPr>
          <p:spPr>
            <a:xfrm>
              <a:off x="274919" y="790710"/>
              <a:ext cx="6249880" cy="3539430"/>
            </a:xfrm>
            <a:prstGeom prst="rect">
              <a:avLst/>
            </a:prstGeom>
            <a:noFill/>
          </p:spPr>
          <p:txBody>
            <a:bodyPr wrap="square" rtlCol="0">
              <a:spAutoFit/>
            </a:bodyPr>
            <a:lstStyle/>
            <a:p>
              <a:r>
                <a:rPr lang="en-US" sz="1600" b="0" i="0" dirty="0">
                  <a:solidFill>
                    <a:srgbClr val="202124"/>
                  </a:solidFill>
                  <a:effectLst/>
                  <a:highlight>
                    <a:srgbClr val="FFFFFF"/>
                  </a:highlight>
                  <a:latin typeface=" Arial"/>
                  <a:cs typeface="Times New Roman" panose="02020603050405020304" pitchFamily="18" charset="0"/>
                </a:rPr>
                <a:t>The ASVAB CEP is </a:t>
              </a:r>
              <a:r>
                <a:rPr lang="en-US" sz="1600" b="0" i="0" dirty="0">
                  <a:solidFill>
                    <a:srgbClr val="040C28"/>
                  </a:solidFill>
                  <a:effectLst/>
                  <a:latin typeface=" Arial"/>
                  <a:cs typeface="Times New Roman" panose="02020603050405020304" pitchFamily="18" charset="0"/>
                </a:rPr>
                <a:t>a complete career planning program</a:t>
              </a:r>
              <a:r>
                <a:rPr lang="en-US" sz="1600" b="0" i="0" dirty="0">
                  <a:solidFill>
                    <a:srgbClr val="202124"/>
                  </a:solidFill>
                  <a:effectLst/>
                  <a:highlight>
                    <a:srgbClr val="FFFFFF"/>
                  </a:highlight>
                  <a:latin typeface=" Arial"/>
                  <a:cs typeface="Times New Roman" panose="02020603050405020304" pitchFamily="18" charset="0"/>
                </a:rPr>
                <a:t>. Students are given the opportunity to take the ASVAB at no cost and no commitment to military service.</a:t>
              </a:r>
            </a:p>
            <a:p>
              <a:endParaRPr lang="en-US" sz="1600" dirty="0">
                <a:solidFill>
                  <a:srgbClr val="202124"/>
                </a:solidFill>
                <a:highlight>
                  <a:srgbClr val="FFFFFF"/>
                </a:highlight>
                <a:latin typeface=" Arial"/>
                <a:cs typeface="Times New Roman" panose="02020603050405020304" pitchFamily="18" charset="0"/>
              </a:endParaRPr>
            </a:p>
            <a:p>
              <a:r>
                <a:rPr lang="en-US" sz="1600" dirty="0">
                  <a:solidFill>
                    <a:srgbClr val="202124"/>
                  </a:solidFill>
                  <a:highlight>
                    <a:srgbClr val="FFFFFF"/>
                  </a:highlight>
                  <a:latin typeface=" Arial"/>
                  <a:cs typeface="Times New Roman" panose="02020603050405020304" pitchFamily="18" charset="0"/>
                </a:rPr>
                <a:t>Who can participate in the ASVAB CEP?</a:t>
              </a:r>
            </a:p>
            <a:p>
              <a:pPr marL="285750" indent="-285750">
                <a:buFont typeface="Arial" panose="020B0604020202020204" pitchFamily="34" charset="0"/>
                <a:buChar char="•"/>
              </a:pPr>
              <a:r>
                <a:rPr lang="en-US" sz="1600" dirty="0">
                  <a:solidFill>
                    <a:srgbClr val="202124"/>
                  </a:solidFill>
                  <a:highlight>
                    <a:srgbClr val="FFFFFF"/>
                  </a:highlight>
                  <a:latin typeface=" Arial"/>
                  <a:cs typeface="Times New Roman" panose="02020603050405020304" pitchFamily="18" charset="0"/>
                </a:rPr>
                <a:t>High Schoolers 10-12 grade</a:t>
              </a:r>
            </a:p>
            <a:p>
              <a:pPr marL="285750" indent="-285750">
                <a:buFont typeface="Arial" panose="020B0604020202020204" pitchFamily="34" charset="0"/>
                <a:buChar char="•"/>
              </a:pPr>
              <a:r>
                <a:rPr lang="en-US" sz="1600" dirty="0">
                  <a:solidFill>
                    <a:srgbClr val="202124"/>
                  </a:solidFill>
                  <a:highlight>
                    <a:srgbClr val="FFFFFF"/>
                  </a:highlight>
                  <a:latin typeface=" Arial"/>
                  <a:cs typeface="Times New Roman" panose="02020603050405020304" pitchFamily="18" charset="0"/>
                </a:rPr>
                <a:t>First and second year college students</a:t>
              </a:r>
            </a:p>
            <a:p>
              <a:pPr marL="285750" indent="-285750">
                <a:buFont typeface="Arial" panose="020B0604020202020204" pitchFamily="34" charset="0"/>
                <a:buChar char="•"/>
              </a:pPr>
              <a:endParaRPr lang="en-US" sz="1600" dirty="0">
                <a:solidFill>
                  <a:srgbClr val="202124"/>
                </a:solidFill>
                <a:highlight>
                  <a:srgbClr val="FFFFFF"/>
                </a:highlight>
                <a:latin typeface=" Arial"/>
                <a:cs typeface="Times New Roman" panose="02020603050405020304" pitchFamily="18" charset="0"/>
              </a:endParaRPr>
            </a:p>
            <a:p>
              <a:pPr marL="285750" indent="-285750">
                <a:buFont typeface="Arial" panose="020B0604020202020204" pitchFamily="34" charset="0"/>
                <a:buChar char="•"/>
              </a:pPr>
              <a:endParaRPr lang="en-US" sz="1600" dirty="0">
                <a:solidFill>
                  <a:srgbClr val="202124"/>
                </a:solidFill>
                <a:highlight>
                  <a:srgbClr val="FFFFFF"/>
                </a:highlight>
                <a:latin typeface=" Arial"/>
                <a:cs typeface="Times New Roman" panose="02020603050405020304" pitchFamily="18" charset="0"/>
              </a:endParaRPr>
            </a:p>
            <a:p>
              <a:r>
                <a:rPr lang="en-US" sz="1600" dirty="0">
                  <a:solidFill>
                    <a:srgbClr val="202124"/>
                  </a:solidFill>
                  <a:highlight>
                    <a:srgbClr val="FFFFFF"/>
                  </a:highlight>
                  <a:latin typeface=" Arial"/>
                  <a:cs typeface="Times New Roman" panose="02020603050405020304" pitchFamily="18" charset="0"/>
                </a:rPr>
                <a:t>The ASVAB CEP provides the foundation for students and parents to discuss all career options and pathways. The ASVAB CEP puts the power in the student's hands to make informed decisions about their career. Students who take the ASVAB as part of the ASVAB CEP do not have to join a particular branch of service. </a:t>
              </a:r>
            </a:p>
          </p:txBody>
        </p:sp>
        <p:sp>
          <p:nvSpPr>
            <p:cNvPr id="8" name="TextBox 7">
              <a:extLst>
                <a:ext uri="{FF2B5EF4-FFF2-40B4-BE49-F238E27FC236}">
                  <a16:creationId xmlns:a16="http://schemas.microsoft.com/office/drawing/2014/main" id="{8A9378CF-0A2A-FEA5-17A3-8CFE1D181174}"/>
                </a:ext>
              </a:extLst>
            </p:cNvPr>
            <p:cNvSpPr txBox="1"/>
            <p:nvPr/>
          </p:nvSpPr>
          <p:spPr>
            <a:xfrm>
              <a:off x="274919" y="4563122"/>
              <a:ext cx="11097088"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 Arial"/>
                  <a:cs typeface="Times New Roman" panose="02020603050405020304" pitchFamily="18" charset="0"/>
                </a:rPr>
                <a:t>Students can expand a career catalog, where they can explore extensive details about 1,100+ careers, </a:t>
              </a:r>
              <a:r>
                <a:rPr lang="en-US" sz="1600" b="0" i="0" dirty="0">
                  <a:solidFill>
                    <a:srgbClr val="444444"/>
                  </a:solidFill>
                  <a:effectLst/>
                  <a:highlight>
                    <a:srgbClr val="FFFFFF"/>
                  </a:highlight>
                  <a:latin typeface=" Arial"/>
                  <a:cs typeface="Times New Roman" panose="02020603050405020304" pitchFamily="18" charset="0"/>
                </a:rPr>
                <a:t>identify those most closely aligned to their interests and abilities, and discover all the paths available to that occupation.</a:t>
              </a:r>
            </a:p>
            <a:p>
              <a:pPr marL="285750" indent="-285750">
                <a:buFont typeface="Arial" panose="020B0604020202020204" pitchFamily="34" charset="0"/>
                <a:buChar char="•"/>
              </a:pPr>
              <a:r>
                <a:rPr lang="en-US" sz="1600" b="0" i="0" dirty="0">
                  <a:solidFill>
                    <a:srgbClr val="444444"/>
                  </a:solidFill>
                  <a:effectLst/>
                  <a:highlight>
                    <a:srgbClr val="FFFFFF"/>
                  </a:highlight>
                  <a:latin typeface=" Arial"/>
                  <a:cs typeface="Times New Roman" panose="02020603050405020304" pitchFamily="18" charset="0"/>
                </a:rPr>
                <a:t>Create a Portfolio, my portfolio is a customizable resume-like document designed to help students chart and share their post-secondary intentions, academic and professional experiences, interests, test scores, favorite occupations and more!</a:t>
              </a:r>
            </a:p>
            <a:p>
              <a:pPr marL="285750" indent="-285750">
                <a:buFont typeface="Arial" panose="020B0604020202020204" pitchFamily="34" charset="0"/>
                <a:buChar char="•"/>
              </a:pPr>
              <a:r>
                <a:rPr lang="en-US" sz="1600" b="0" i="0" dirty="0">
                  <a:solidFill>
                    <a:srgbClr val="444444"/>
                  </a:solidFill>
                  <a:effectLst/>
                  <a:highlight>
                    <a:srgbClr val="FFFFFF"/>
                  </a:highlight>
                  <a:latin typeface=" Arial"/>
                  <a:cs typeface="Times New Roman" panose="02020603050405020304" pitchFamily="18" charset="0"/>
                </a:rPr>
                <a:t>Students can discover all-inclusive details about military careers across all Services. Students can see Service-specific ASVAB line scores and job opportunities and easily contact any Services to discuss their options.</a:t>
              </a:r>
              <a:endParaRPr lang="en-US" sz="1600" dirty="0">
                <a:latin typeface=" Arial"/>
                <a:cs typeface="Times New Roman" panose="02020603050405020304" pitchFamily="18" charset="0"/>
              </a:endParaRPr>
            </a:p>
          </p:txBody>
        </p:sp>
        <p:sp>
          <p:nvSpPr>
            <p:cNvPr id="9" name="TextBox 8">
              <a:extLst>
                <a:ext uri="{FF2B5EF4-FFF2-40B4-BE49-F238E27FC236}">
                  <a16:creationId xmlns:a16="http://schemas.microsoft.com/office/drawing/2014/main" id="{86EE69E8-3463-779A-03E0-C4E8463E5D81}"/>
                </a:ext>
              </a:extLst>
            </p:cNvPr>
            <p:cNvSpPr txBox="1"/>
            <p:nvPr/>
          </p:nvSpPr>
          <p:spPr>
            <a:xfrm>
              <a:off x="4793941" y="4193790"/>
              <a:ext cx="6054571" cy="369332"/>
            </a:xfrm>
            <a:prstGeom prst="rect">
              <a:avLst/>
            </a:prstGeom>
            <a:noFill/>
          </p:spPr>
          <p:txBody>
            <a:bodyPr wrap="square" rtlCol="0">
              <a:spAutoFit/>
            </a:bodyPr>
            <a:lstStyle/>
            <a:p>
              <a:r>
                <a:rPr lang="en-US" b="1" u="sng" dirty="0">
                  <a:latin typeface=" Arial"/>
                </a:rPr>
                <a:t>Within the ASVAB CEP</a:t>
              </a:r>
            </a:p>
          </p:txBody>
        </p:sp>
      </p:grpSp>
    </p:spTree>
    <p:extLst>
      <p:ext uri="{BB962C8B-B14F-4D97-AF65-F5344CB8AC3E}">
        <p14:creationId xmlns:p14="http://schemas.microsoft.com/office/powerpoint/2010/main" val="362110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F20FE-9894-653C-6C87-AC502F71B0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9B15A0-4C44-D1EB-B59F-B25F1F792FE7}"/>
              </a:ext>
            </a:extLst>
          </p:cNvPr>
          <p:cNvSpPr>
            <a:spLocks noGrp="1"/>
          </p:cNvSpPr>
          <p:nvPr>
            <p:ph type="title"/>
          </p:nvPr>
        </p:nvSpPr>
        <p:spPr/>
        <p:txBody>
          <a:bodyPr/>
          <a:lstStyle/>
          <a:p>
            <a:r>
              <a:rPr lang="en-US" dirty="0"/>
              <a:t>Hometown Recruiter Assistant Program (HRAP)</a:t>
            </a:r>
          </a:p>
        </p:txBody>
      </p:sp>
      <p:sp>
        <p:nvSpPr>
          <p:cNvPr id="6" name="Content Placeholder 5">
            <a:extLst>
              <a:ext uri="{FF2B5EF4-FFF2-40B4-BE49-F238E27FC236}">
                <a16:creationId xmlns:a16="http://schemas.microsoft.com/office/drawing/2014/main" id="{FB255F10-70CE-E2BD-7734-39021F5AB871}"/>
              </a:ext>
            </a:extLst>
          </p:cNvPr>
          <p:cNvSpPr>
            <a:spLocks noGrp="1"/>
          </p:cNvSpPr>
          <p:nvPr>
            <p:ph idx="1"/>
          </p:nvPr>
        </p:nvSpPr>
        <p:spPr/>
        <p:txBody>
          <a:bodyPr>
            <a:normAutofit/>
          </a:bodyPr>
          <a:lstStyle/>
          <a:p>
            <a:pPr marL="0" marR="0">
              <a:lnSpc>
                <a:spcPct val="115000"/>
              </a:lnSpc>
              <a:spcAft>
                <a:spcPts val="800"/>
              </a:spcAft>
              <a:buNone/>
            </a:pPr>
            <a:r>
              <a:rPr lang="en-US" sz="1800" kern="100" dirty="0">
                <a:effectLst/>
                <a:ea typeface="Aptos" panose="020B0004020202020204" pitchFamily="34" charset="0"/>
              </a:rPr>
              <a:t>The Hometown Recruiter Assistance Program (HRAP) allows enlisted Soldiers who have recently completed Advanced Individual Training (AIT), One Station Unit Training (OSUT) or Army Civilian Acquired Skills Training (ACASP) to return to their hometowns to assist the local recruiters by sharing their Army training experiences with family, friends, high school classmates, Future Soldiers, veterans, and community leaders. </a:t>
            </a:r>
          </a:p>
          <a:p>
            <a:pPr marL="0" marR="0">
              <a:lnSpc>
                <a:spcPct val="115000"/>
              </a:lnSpc>
              <a:spcAft>
                <a:spcPts val="800"/>
              </a:spcAft>
              <a:buNone/>
            </a:pPr>
            <a:r>
              <a:rPr lang="en-US" sz="1800" kern="100" dirty="0">
                <a:effectLst/>
                <a:ea typeface="Aptos" panose="020B0004020202020204" pitchFamily="34" charset="0"/>
              </a:rPr>
              <a:t>HRAP Soldiers report to the recruiting station and accompany recruiters throughout the community to assist in obtaining quality referrals for enlistment. </a:t>
            </a:r>
          </a:p>
          <a:p>
            <a:pPr marL="0" marR="0">
              <a:lnSpc>
                <a:spcPct val="115000"/>
              </a:lnSpc>
              <a:spcAft>
                <a:spcPts val="800"/>
              </a:spcAft>
              <a:buNone/>
            </a:pPr>
            <a:r>
              <a:rPr lang="en-US" sz="1800" kern="100" dirty="0">
                <a:effectLst/>
                <a:ea typeface="Aptos" panose="020B0004020202020204" pitchFamily="34" charset="0"/>
              </a:rPr>
              <a:t>HRAP Soldiers return home on permissive TDY for up to 14 days. Soldiers who meet the below criteria may volunteer to participate in HRAP by submitting a DA Form 31 through the appropriate chain of command. </a:t>
            </a: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High School Diploma Graduates, have completed a GED, or completed 15 or more credit hours of college (ACASP basic training, AIT or OSUT graduates may participate on HRAP).</a:t>
            </a: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Meet Army height &amp; weight standards.</a:t>
            </a: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Reside within 50 miles of the nearest recruiting station (must provide own transportation).</a:t>
            </a:r>
          </a:p>
          <a:p>
            <a:pPr marL="342900" marR="0" lvl="0" indent="-342900">
              <a:lnSpc>
                <a:spcPct val="115000"/>
              </a:lnSpc>
              <a:spcAft>
                <a:spcPts val="800"/>
              </a:spcAft>
              <a:buFont typeface="Symbol" panose="05050102010706020507" pitchFamily="18" charset="2"/>
              <a:buChar char=""/>
            </a:pPr>
            <a:r>
              <a:rPr lang="en-US" sz="1800" kern="100" dirty="0">
                <a:effectLst/>
                <a:ea typeface="Aptos" panose="020B0004020202020204" pitchFamily="34" charset="0"/>
              </a:rPr>
              <a:t>Volunteer to perform HRAP duty in permissive TDY status at no cost to the government.</a:t>
            </a:r>
          </a:p>
          <a:p>
            <a:endParaRPr lang="en-US" dirty="0"/>
          </a:p>
        </p:txBody>
      </p:sp>
      <p:sp>
        <p:nvSpPr>
          <p:cNvPr id="4" name="Slide Number Placeholder 3">
            <a:extLst>
              <a:ext uri="{FF2B5EF4-FFF2-40B4-BE49-F238E27FC236}">
                <a16:creationId xmlns:a16="http://schemas.microsoft.com/office/drawing/2014/main" id="{9057B701-0E12-0025-01EF-846DA6F88613}"/>
              </a:ext>
            </a:extLst>
          </p:cNvPr>
          <p:cNvSpPr>
            <a:spLocks noGrp="1"/>
          </p:cNvSpPr>
          <p:nvPr>
            <p:ph type="sldNum" sz="quarter" idx="12"/>
          </p:nvPr>
        </p:nvSpPr>
        <p:spPr/>
        <p:txBody>
          <a:bodyPr/>
          <a:lstStyle/>
          <a:p>
            <a:fld id="{CC7C30DC-6881-4317-A667-FF60598843D2}" type="slidenum">
              <a:rPr lang="en-US" smtClean="0"/>
              <a:t>18</a:t>
            </a:fld>
            <a:endParaRPr lang="en-US"/>
          </a:p>
        </p:txBody>
      </p:sp>
    </p:spTree>
    <p:extLst>
      <p:ext uri="{BB962C8B-B14F-4D97-AF65-F5344CB8AC3E}">
        <p14:creationId xmlns:p14="http://schemas.microsoft.com/office/powerpoint/2010/main" val="431982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69A06-F07D-6715-AB3F-371AC22F76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C781C3-A43C-AD77-7182-EE303B75D34E}"/>
              </a:ext>
            </a:extLst>
          </p:cNvPr>
          <p:cNvSpPr>
            <a:spLocks noGrp="1"/>
          </p:cNvSpPr>
          <p:nvPr>
            <p:ph type="title"/>
          </p:nvPr>
        </p:nvSpPr>
        <p:spPr/>
        <p:txBody>
          <a:bodyPr/>
          <a:lstStyle/>
          <a:p>
            <a:r>
              <a:rPr lang="en-US" dirty="0"/>
              <a:t>Future Soldier Preparatory Course</a:t>
            </a:r>
          </a:p>
        </p:txBody>
      </p:sp>
      <p:sp>
        <p:nvSpPr>
          <p:cNvPr id="4" name="Slide Number Placeholder 3">
            <a:extLst>
              <a:ext uri="{FF2B5EF4-FFF2-40B4-BE49-F238E27FC236}">
                <a16:creationId xmlns:a16="http://schemas.microsoft.com/office/drawing/2014/main" id="{B9D470E1-E941-28AE-0F68-60BDDF44B7FF}"/>
              </a:ext>
            </a:extLst>
          </p:cNvPr>
          <p:cNvSpPr>
            <a:spLocks noGrp="1"/>
          </p:cNvSpPr>
          <p:nvPr>
            <p:ph type="sldNum" sz="quarter" idx="12"/>
          </p:nvPr>
        </p:nvSpPr>
        <p:spPr/>
        <p:txBody>
          <a:bodyPr/>
          <a:lstStyle/>
          <a:p>
            <a:fld id="{CC7C30DC-6881-4317-A667-FF60598843D2}" type="slidenum">
              <a:rPr lang="en-US" smtClean="0"/>
              <a:t>19</a:t>
            </a:fld>
            <a:endParaRPr lang="en-US"/>
          </a:p>
        </p:txBody>
      </p:sp>
      <p:grpSp>
        <p:nvGrpSpPr>
          <p:cNvPr id="2" name="Group 1">
            <a:extLst>
              <a:ext uri="{FF2B5EF4-FFF2-40B4-BE49-F238E27FC236}">
                <a16:creationId xmlns:a16="http://schemas.microsoft.com/office/drawing/2014/main" id="{A990C252-CCC7-F973-F19D-387FFFC9EEC4}"/>
              </a:ext>
            </a:extLst>
          </p:cNvPr>
          <p:cNvGrpSpPr/>
          <p:nvPr/>
        </p:nvGrpSpPr>
        <p:grpSpPr>
          <a:xfrm>
            <a:off x="186141" y="896579"/>
            <a:ext cx="11805834" cy="4778852"/>
            <a:chOff x="186141" y="896579"/>
            <a:chExt cx="11195032" cy="4733521"/>
          </a:xfrm>
        </p:grpSpPr>
        <p:sp>
          <p:nvSpPr>
            <p:cNvPr id="3" name="TextBox 2">
              <a:extLst>
                <a:ext uri="{FF2B5EF4-FFF2-40B4-BE49-F238E27FC236}">
                  <a16:creationId xmlns:a16="http://schemas.microsoft.com/office/drawing/2014/main" id="{AA675610-1B68-0DBC-035F-518933CD09DB}"/>
                </a:ext>
              </a:extLst>
            </p:cNvPr>
            <p:cNvSpPr txBox="1"/>
            <p:nvPr/>
          </p:nvSpPr>
          <p:spPr>
            <a:xfrm>
              <a:off x="274919" y="896579"/>
              <a:ext cx="11106254" cy="1200329"/>
            </a:xfrm>
            <a:prstGeom prst="rect">
              <a:avLst/>
            </a:prstGeom>
            <a:noFill/>
          </p:spPr>
          <p:txBody>
            <a:bodyPr wrap="square">
              <a:spAutoFit/>
            </a:bodyPr>
            <a:lstStyle/>
            <a:p>
              <a:r>
                <a:rPr lang="en-US" b="0" i="0" dirty="0">
                  <a:solidFill>
                    <a:srgbClr val="272833"/>
                  </a:solidFill>
                  <a:effectLst/>
                  <a:latin typeface=" Arial"/>
                  <a:cs typeface="Times New Roman" panose="02020603050405020304" pitchFamily="18" charset="0"/>
                </a:rPr>
                <a:t>FSPC/09M is RA and AR (STP only) NPS applicants who have scored 21-30 AFQT on the ASVAB (CATIV).  The CATIV applicants will have the opportunity to attend an improvement course at Fort Jackson. At the completion of the course the Soldiers will be administered the Armed Forces Classification Test (AFCT(in-service ASVAB)). Soldiers are required to score a 31 AFQT or above on the AFCT.</a:t>
              </a:r>
              <a:endParaRPr lang="en-US" dirty="0">
                <a:latin typeface=" Arial"/>
                <a:cs typeface="Times New Roman" panose="02020603050405020304" pitchFamily="18" charset="0"/>
              </a:endParaRPr>
            </a:p>
          </p:txBody>
        </p:sp>
        <p:sp>
          <p:nvSpPr>
            <p:cNvPr id="7" name="TextBox 6">
              <a:extLst>
                <a:ext uri="{FF2B5EF4-FFF2-40B4-BE49-F238E27FC236}">
                  <a16:creationId xmlns:a16="http://schemas.microsoft.com/office/drawing/2014/main" id="{D82CF690-E410-D6E2-1BB2-9B18D271F311}"/>
                </a:ext>
              </a:extLst>
            </p:cNvPr>
            <p:cNvSpPr txBox="1"/>
            <p:nvPr/>
          </p:nvSpPr>
          <p:spPr>
            <a:xfrm>
              <a:off x="186141" y="2246186"/>
              <a:ext cx="10529205" cy="33839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Applicants enlisting in the FSPC/09M must meet the following criteria.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    a. Have 3 valid ASVAB attempts listed in ERM (School ASVAB scores must be</a:t>
              </a:r>
              <a:br>
                <a:rPr kumimoji="0" lang="en-US" altLang="en-US" b="0" i="0" u="none" strike="noStrike" cap="none" normalizeH="0" baseline="0" dirty="0">
                  <a:ln>
                    <a:noFill/>
                  </a:ln>
                  <a:solidFill>
                    <a:srgbClr val="272833"/>
                  </a:solidFill>
                  <a:effectLst/>
                  <a:latin typeface=" Arial"/>
                  <a:cs typeface="Times New Roman" panose="02020603050405020304" pitchFamily="18" charset="0"/>
                </a:rPr>
              </a:b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    visible in the "Test Scores" tab in ERM)</a:t>
              </a:r>
              <a:br>
                <a:rPr kumimoji="0" lang="en-US" altLang="en-US" b="0" i="0" u="none" strike="noStrike" cap="none" normalizeH="0" baseline="0" dirty="0">
                  <a:ln>
                    <a:noFill/>
                  </a:ln>
                  <a:solidFill>
                    <a:srgbClr val="272833"/>
                  </a:solidFill>
                  <a:effectLst/>
                  <a:latin typeface=" Arial"/>
                  <a:cs typeface="Times New Roman" panose="02020603050405020304" pitchFamily="18" charset="0"/>
                </a:rPr>
              </a:b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    b. Applicant must have a valid high school letter with expected graduation date</a:t>
              </a:r>
              <a:br>
                <a:rPr kumimoji="0" lang="en-US" altLang="en-US" b="0" i="0" u="none" strike="noStrike" cap="none" normalizeH="0" baseline="0" dirty="0">
                  <a:ln>
                    <a:noFill/>
                  </a:ln>
                  <a:solidFill>
                    <a:srgbClr val="272833"/>
                  </a:solidFill>
                  <a:effectLst/>
                  <a:latin typeface=" Arial"/>
                  <a:cs typeface="Times New Roman" panose="02020603050405020304" pitchFamily="18" charset="0"/>
                </a:rPr>
              </a:b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    c. Score 21-30 AFQT on the ASVAB</a:t>
              </a:r>
              <a:br>
                <a:rPr kumimoji="0" lang="en-US" altLang="en-US" b="0" i="0" u="none" strike="noStrike" cap="none" normalizeH="0" baseline="0" dirty="0">
                  <a:ln>
                    <a:noFill/>
                  </a:ln>
                  <a:solidFill>
                    <a:srgbClr val="272833"/>
                  </a:solidFill>
                  <a:effectLst/>
                  <a:latin typeface=" Arial"/>
                  <a:cs typeface="Times New Roman" panose="02020603050405020304" pitchFamily="18" charset="0"/>
                </a:rPr>
              </a:b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    d. Enlist for 09M (Delayed Trainee)</a:t>
              </a:r>
              <a:br>
                <a:rPr kumimoji="0" lang="en-US" altLang="en-US" b="0" i="0" u="none" strike="noStrike" cap="none" normalizeH="0" baseline="0" dirty="0">
                  <a:ln>
                    <a:noFill/>
                  </a:ln>
                  <a:solidFill>
                    <a:srgbClr val="272833"/>
                  </a:solidFill>
                  <a:effectLst/>
                  <a:latin typeface=" Arial"/>
                  <a:cs typeface="Times New Roman" panose="02020603050405020304" pitchFamily="18" charset="0"/>
                </a:rPr>
              </a:b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   </a:t>
              </a:r>
              <a:endParaRPr lang="en-US" altLang="en-US" dirty="0">
                <a:solidFill>
                  <a:srgbClr val="272833"/>
                </a:solidFill>
                <a:latin typeface=" Arial"/>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2833"/>
                  </a:solidFill>
                  <a:effectLst/>
                  <a:latin typeface=" Arial"/>
                  <a:cs typeface="Times New Roman" panose="02020603050405020304" pitchFamily="18" charset="0"/>
                </a:rPr>
                <a:t>Applicants enlisting in the FSPC/09M “Assessment of Recruit Motivation and Strength (ARMS)</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lang="en-US" altLang="en-US" dirty="0">
                  <a:solidFill>
                    <a:srgbClr val="272833"/>
                  </a:solidFill>
                  <a:latin typeface=" Arial"/>
                  <a:cs typeface="Times New Roman" panose="02020603050405020304" pitchFamily="18" charset="0"/>
                </a:rPr>
                <a:t>2.1%-6% over body fat is authorized. </a:t>
              </a:r>
            </a:p>
            <a:p>
              <a:pPr marR="0" lvl="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rgbClr val="272833"/>
                </a:solidFill>
                <a:effectLst/>
                <a:latin typeface=" Arial"/>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lang="en-US" altLang="en-US" dirty="0">
                  <a:solidFill>
                    <a:srgbClr val="272833"/>
                  </a:solidFill>
                  <a:latin typeface=" Arial"/>
                  <a:cs typeface="Times New Roman" panose="02020603050405020304" pitchFamily="18" charset="0"/>
                </a:rPr>
                <a:t>“ASVAB and ARMS” can be combined and Applicants can participate in both. </a:t>
              </a:r>
            </a:p>
            <a:p>
              <a:pPr marR="0" lvl="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rgbClr val="272833"/>
                </a:solidFill>
                <a:effectLst/>
                <a:latin typeface=" Arial"/>
                <a:cs typeface="Times New Roman" panose="02020603050405020304" pitchFamily="18" charset="0"/>
              </a:endParaRPr>
            </a:p>
          </p:txBody>
        </p:sp>
      </p:grpSp>
    </p:spTree>
    <p:extLst>
      <p:ext uri="{BB962C8B-B14F-4D97-AF65-F5344CB8AC3E}">
        <p14:creationId xmlns:p14="http://schemas.microsoft.com/office/powerpoint/2010/main" val="409235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8A072-4D8F-2A34-31F4-69BBB27BC5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4106E2-1E7B-0BE5-66A7-F40D77947DB7}"/>
              </a:ext>
            </a:extLst>
          </p:cNvPr>
          <p:cNvSpPr>
            <a:spLocks noGrp="1"/>
          </p:cNvSpPr>
          <p:nvPr>
            <p:ph type="title"/>
          </p:nvPr>
        </p:nvSpPr>
        <p:spPr/>
        <p:txBody>
          <a:bodyPr/>
          <a:lstStyle/>
          <a:p>
            <a:r>
              <a:rPr lang="en-US" dirty="0"/>
              <a:t>Purpose</a:t>
            </a:r>
          </a:p>
        </p:txBody>
      </p:sp>
      <p:sp>
        <p:nvSpPr>
          <p:cNvPr id="6" name="Content Placeholder 5">
            <a:extLst>
              <a:ext uri="{FF2B5EF4-FFF2-40B4-BE49-F238E27FC236}">
                <a16:creationId xmlns:a16="http://schemas.microsoft.com/office/drawing/2014/main" id="{75D32A20-5BFA-F013-8A65-3DF22EDEE6EF}"/>
              </a:ext>
            </a:extLst>
          </p:cNvPr>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45720" indent="0" algn="ctr">
              <a:buNone/>
            </a:pPr>
            <a:r>
              <a:rPr lang="en-US" dirty="0"/>
              <a:t>The purpose of this brief is to provide a general understanding of Army benefits, along with basic knowledge of operations within USAREC.</a:t>
            </a:r>
          </a:p>
        </p:txBody>
      </p:sp>
      <p:sp>
        <p:nvSpPr>
          <p:cNvPr id="4" name="Slide Number Placeholder 3">
            <a:extLst>
              <a:ext uri="{FF2B5EF4-FFF2-40B4-BE49-F238E27FC236}">
                <a16:creationId xmlns:a16="http://schemas.microsoft.com/office/drawing/2014/main" id="{96696E62-EAE4-D8E5-A083-4A60B8619C2E}"/>
              </a:ext>
            </a:extLst>
          </p:cNvPr>
          <p:cNvSpPr>
            <a:spLocks noGrp="1"/>
          </p:cNvSpPr>
          <p:nvPr>
            <p:ph type="sldNum" sz="quarter" idx="12"/>
          </p:nvPr>
        </p:nvSpPr>
        <p:spPr/>
        <p:txBody>
          <a:bodyPr/>
          <a:lstStyle/>
          <a:p>
            <a:fld id="{CC7C30DC-6881-4317-A667-FF60598843D2}" type="slidenum">
              <a:rPr lang="en-US" smtClean="0"/>
              <a:t>2</a:t>
            </a:fld>
            <a:endParaRPr lang="en-US"/>
          </a:p>
        </p:txBody>
      </p:sp>
    </p:spTree>
    <p:extLst>
      <p:ext uri="{BB962C8B-B14F-4D97-AF65-F5344CB8AC3E}">
        <p14:creationId xmlns:p14="http://schemas.microsoft.com/office/powerpoint/2010/main" val="2021399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3303-F7DE-E554-2D8B-89BB3B406D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2B862A-BB2D-347C-5B3C-61C87476DDA1}"/>
              </a:ext>
            </a:extLst>
          </p:cNvPr>
          <p:cNvSpPr>
            <a:spLocks noGrp="1"/>
          </p:cNvSpPr>
          <p:nvPr>
            <p:ph type="title"/>
          </p:nvPr>
        </p:nvSpPr>
        <p:spPr/>
        <p:txBody>
          <a:bodyPr/>
          <a:lstStyle/>
          <a:p>
            <a:r>
              <a:rPr lang="en-US" dirty="0"/>
              <a:t>Option 1 (Direct Assignment to US Army Special Operations Aviation</a:t>
            </a:r>
          </a:p>
        </p:txBody>
      </p:sp>
      <p:sp>
        <p:nvSpPr>
          <p:cNvPr id="4" name="Slide Number Placeholder 3">
            <a:extLst>
              <a:ext uri="{FF2B5EF4-FFF2-40B4-BE49-F238E27FC236}">
                <a16:creationId xmlns:a16="http://schemas.microsoft.com/office/drawing/2014/main" id="{BBF12897-584F-7D0B-4916-DBD60B1C32C1}"/>
              </a:ext>
            </a:extLst>
          </p:cNvPr>
          <p:cNvSpPr>
            <a:spLocks noGrp="1"/>
          </p:cNvSpPr>
          <p:nvPr>
            <p:ph type="sldNum" sz="quarter" idx="12"/>
          </p:nvPr>
        </p:nvSpPr>
        <p:spPr/>
        <p:txBody>
          <a:bodyPr/>
          <a:lstStyle/>
          <a:p>
            <a:fld id="{CC7C30DC-6881-4317-A667-FF60598843D2}" type="slidenum">
              <a:rPr lang="en-US" smtClean="0"/>
              <a:t>20</a:t>
            </a:fld>
            <a:endParaRPr lang="en-US"/>
          </a:p>
        </p:txBody>
      </p:sp>
      <p:sp>
        <p:nvSpPr>
          <p:cNvPr id="2" name="TextBox 1">
            <a:extLst>
              <a:ext uri="{FF2B5EF4-FFF2-40B4-BE49-F238E27FC236}">
                <a16:creationId xmlns:a16="http://schemas.microsoft.com/office/drawing/2014/main" id="{C134B060-A26A-5804-6B13-B6F0E2821CA3}"/>
              </a:ext>
            </a:extLst>
          </p:cNvPr>
          <p:cNvSpPr txBox="1"/>
          <p:nvPr/>
        </p:nvSpPr>
        <p:spPr>
          <a:xfrm>
            <a:off x="209550" y="769161"/>
            <a:ext cx="11004704" cy="6568145"/>
          </a:xfrm>
          <a:prstGeom prst="rect">
            <a:avLst/>
          </a:prstGeom>
          <a:noFill/>
        </p:spPr>
        <p:txBody>
          <a:bodyPr wrap="square" rtlCol="0">
            <a:spAutoFit/>
          </a:bodyPr>
          <a:lstStyle/>
          <a:p>
            <a:pPr>
              <a:lnSpc>
                <a:spcPct val="107000"/>
              </a:lnSpc>
              <a:spcAft>
                <a:spcPts val="800"/>
              </a:spcAft>
            </a:pPr>
            <a:endParaRPr lang="en-US" sz="1600" dirty="0">
              <a:latin typeface=" Arial"/>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 Arial"/>
                <a:ea typeface="Calibri" panose="020F0502020204030204" pitchFamily="34" charset="0"/>
                <a:cs typeface="Times New Roman" panose="02020603050405020304" pitchFamily="18" charset="0"/>
              </a:rPr>
              <a:t>1: Applicant selects U.S. Army Option 1 </a:t>
            </a:r>
            <a:r>
              <a:rPr lang="en-US" sz="1600" dirty="0">
                <a:latin typeface=" Arial"/>
                <a:cs typeface="Times New Roman" panose="02020603050405020304" pitchFamily="18" charset="0"/>
              </a:rPr>
              <a:t> </a:t>
            </a:r>
            <a:r>
              <a:rPr lang="en-US" sz="1600" b="1" dirty="0">
                <a:solidFill>
                  <a:srgbClr val="FF0000"/>
                </a:solidFill>
                <a:latin typeface=" Arial"/>
                <a:cs typeface="Times New Roman" panose="02020603050405020304" pitchFamily="18" charset="0"/>
              </a:rPr>
              <a:t>RA Non-Prior Service (NPS) Regular Army (RA) ONLY</a:t>
            </a:r>
          </a:p>
          <a:p>
            <a:pPr>
              <a:lnSpc>
                <a:spcPct val="107000"/>
              </a:lnSpc>
              <a:spcAft>
                <a:spcPts val="800"/>
              </a:spcAft>
            </a:pPr>
            <a:r>
              <a:rPr lang="en-US" sz="1600" dirty="0">
                <a:latin typeface=" Arial"/>
                <a:ea typeface="Calibri" panose="020F0502020204030204" pitchFamily="34" charset="0"/>
                <a:cs typeface="Times New Roman" panose="02020603050405020304" pitchFamily="18" charset="0"/>
              </a:rPr>
              <a:t>2: Soldier successfully graduates BCT+AIT+Airborne ( depending which option) </a:t>
            </a:r>
          </a:p>
          <a:p>
            <a:pPr>
              <a:lnSpc>
                <a:spcPct val="107000"/>
              </a:lnSpc>
              <a:spcAft>
                <a:spcPts val="800"/>
              </a:spcAft>
            </a:pPr>
            <a:r>
              <a:rPr lang="en-US" sz="1600" dirty="0">
                <a:latin typeface=" Arial"/>
                <a:ea typeface="Calibri" panose="020F0502020204030204" pitchFamily="34" charset="0"/>
                <a:cs typeface="Times New Roman" panose="02020603050405020304" pitchFamily="18" charset="0"/>
              </a:rPr>
              <a:t>3: Soldier Completes Special Operations Aviation Enlisted Combat Skills Course, “Green Platoon” (Fort Campbell, KY):</a:t>
            </a:r>
          </a:p>
          <a:p>
            <a:pPr>
              <a:spcAft>
                <a:spcPts val="800"/>
              </a:spcAft>
            </a:pPr>
            <a:r>
              <a:rPr lang="en-US" sz="1600" dirty="0">
                <a:latin typeface=" Arial"/>
                <a:ea typeface="Calibri" panose="020F0502020204030204" pitchFamily="34" charset="0"/>
                <a:cs typeface="Times New Roman" panose="02020603050405020304" pitchFamily="18" charset="0"/>
              </a:rPr>
              <a:t>	-27 Training Days </a:t>
            </a:r>
          </a:p>
          <a:p>
            <a:pPr>
              <a:spcAft>
                <a:spcPts val="800"/>
              </a:spcAft>
            </a:pPr>
            <a:r>
              <a:rPr lang="en-US" sz="1600" dirty="0">
                <a:latin typeface=" Arial"/>
                <a:ea typeface="Calibri" panose="020F0502020204030204" pitchFamily="34" charset="0"/>
                <a:cs typeface="Times New Roman" panose="02020603050405020304" pitchFamily="18" charset="0"/>
              </a:rPr>
              <a:t>	-Physical Fitness Assessments </a:t>
            </a:r>
          </a:p>
          <a:p>
            <a:pPr>
              <a:spcAft>
                <a:spcPts val="800"/>
              </a:spcAft>
            </a:pPr>
            <a:r>
              <a:rPr lang="en-US" sz="1600" dirty="0">
                <a:latin typeface=" Arial"/>
                <a:ea typeface="Calibri" panose="020F0502020204030204" pitchFamily="34" charset="0"/>
                <a:cs typeface="Times New Roman" panose="02020603050405020304" pitchFamily="18" charset="0"/>
              </a:rPr>
              <a:t>	-Land Navigation Training</a:t>
            </a:r>
          </a:p>
          <a:p>
            <a:pPr>
              <a:spcAft>
                <a:spcPts val="800"/>
              </a:spcAft>
            </a:pPr>
            <a:r>
              <a:rPr lang="en-US" sz="1600" dirty="0">
                <a:latin typeface=" Arial"/>
                <a:ea typeface="Calibri" panose="020F0502020204030204" pitchFamily="34" charset="0"/>
                <a:cs typeface="Times New Roman" panose="02020603050405020304" pitchFamily="18" charset="0"/>
              </a:rPr>
              <a:t>	-Combative Level 1 Training and Certification with Close Quarters Combat Training </a:t>
            </a:r>
          </a:p>
          <a:p>
            <a:pPr>
              <a:spcAft>
                <a:spcPts val="800"/>
              </a:spcAft>
            </a:pPr>
            <a:r>
              <a:rPr lang="en-US" sz="1600" dirty="0">
                <a:latin typeface=" Arial"/>
                <a:ea typeface="Calibri" panose="020F0502020204030204" pitchFamily="34" charset="0"/>
                <a:cs typeface="Times New Roman" panose="02020603050405020304" pitchFamily="18" charset="0"/>
              </a:rPr>
              <a:t>	- Combat Lifesavers Course and Certification </a:t>
            </a:r>
          </a:p>
          <a:p>
            <a:pPr>
              <a:spcAft>
                <a:spcPts val="800"/>
              </a:spcAft>
            </a:pPr>
            <a:r>
              <a:rPr lang="en-US" sz="1600" dirty="0">
                <a:latin typeface=" Arial"/>
                <a:ea typeface="Calibri" panose="020F0502020204030204" pitchFamily="34" charset="0"/>
                <a:cs typeface="Times New Roman" panose="02020603050405020304" pitchFamily="18" charset="0"/>
              </a:rPr>
              <a:t>	-Advanced Weapons Training (Students will shoot thousands of rounds with M4 and M18 pistol) </a:t>
            </a:r>
          </a:p>
          <a:p>
            <a:pPr>
              <a:spcAft>
                <a:spcPts val="800"/>
              </a:spcAft>
            </a:pPr>
            <a:r>
              <a:rPr lang="en-US" sz="1600" dirty="0">
                <a:latin typeface=" Arial"/>
                <a:ea typeface="Calibri" panose="020F0502020204030204" pitchFamily="34" charset="0"/>
                <a:cs typeface="Times New Roman" panose="02020603050405020304" pitchFamily="18" charset="0"/>
              </a:rPr>
              <a:t>4: Soldier is assigned to one of three 160</a:t>
            </a:r>
            <a:r>
              <a:rPr lang="en-US" sz="1600" baseline="30000" dirty="0">
                <a:latin typeface=" Arial"/>
                <a:ea typeface="Calibri" panose="020F0502020204030204" pitchFamily="34" charset="0"/>
                <a:cs typeface="Times New Roman" panose="02020603050405020304" pitchFamily="18" charset="0"/>
              </a:rPr>
              <a:t>th</a:t>
            </a:r>
            <a:r>
              <a:rPr lang="en-US" sz="1600" dirty="0">
                <a:latin typeface=" Arial"/>
                <a:ea typeface="Calibri" panose="020F0502020204030204" pitchFamily="34" charset="0"/>
                <a:cs typeface="Times New Roman" panose="02020603050405020304" pitchFamily="18" charset="0"/>
              </a:rPr>
              <a:t> SOAR locations: </a:t>
            </a:r>
          </a:p>
          <a:p>
            <a:pPr>
              <a:spcAft>
                <a:spcPts val="800"/>
              </a:spcAft>
            </a:pPr>
            <a:r>
              <a:rPr lang="en-US" sz="1600" dirty="0">
                <a:latin typeface=" Arial"/>
                <a:ea typeface="Calibri" panose="020F0502020204030204" pitchFamily="34" charset="0"/>
                <a:cs typeface="Times New Roman" panose="02020603050405020304" pitchFamily="18" charset="0"/>
              </a:rPr>
              <a:t>	-Hunter Army Airfield, GA</a:t>
            </a:r>
          </a:p>
          <a:p>
            <a:pPr>
              <a:spcAft>
                <a:spcPts val="800"/>
              </a:spcAft>
            </a:pPr>
            <a:r>
              <a:rPr lang="en-US" sz="1600" dirty="0">
                <a:latin typeface=" Arial"/>
                <a:ea typeface="Calibri" panose="020F0502020204030204" pitchFamily="34" charset="0"/>
                <a:cs typeface="Times New Roman" panose="02020603050405020304" pitchFamily="18" charset="0"/>
              </a:rPr>
              <a:t>	-JBLM, WA</a:t>
            </a:r>
          </a:p>
          <a:p>
            <a:pPr>
              <a:spcAft>
                <a:spcPts val="800"/>
              </a:spcAft>
            </a:pPr>
            <a:r>
              <a:rPr lang="en-US" sz="1600" dirty="0">
                <a:latin typeface=" Arial"/>
                <a:ea typeface="Calibri" panose="020F0502020204030204" pitchFamily="34" charset="0"/>
                <a:cs typeface="Times New Roman" panose="02020603050405020304" pitchFamily="18" charset="0"/>
              </a:rPr>
              <a:t>	-Fort Campbell, KY</a:t>
            </a:r>
          </a:p>
          <a:p>
            <a:pPr>
              <a:spcAft>
                <a:spcPts val="800"/>
              </a:spcAft>
            </a:pPr>
            <a:r>
              <a:rPr lang="en-US" sz="1600" dirty="0">
                <a:latin typeface=" Arial"/>
                <a:ea typeface="Calibri" panose="020F0502020204030204" pitchFamily="34" charset="0"/>
                <a:cs typeface="Times New Roman" panose="02020603050405020304" pitchFamily="18" charset="0"/>
              </a:rPr>
              <a:t>Specific location will not be guaranteed up front. Soldiers will be assigned to a location during IADT based on their MOS and unit availability. Must meet airborne screening at MEPS prior to enlisting. Airborne ETP's will be considered. All MOS qualifications remain in effect.</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687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C9991-4CAF-4EA9-8EF9-C7A189906F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E22DFE-C122-0773-58B5-3C9CD0B350FD}"/>
              </a:ext>
            </a:extLst>
          </p:cNvPr>
          <p:cNvSpPr>
            <a:spLocks noGrp="1"/>
          </p:cNvSpPr>
          <p:nvPr>
            <p:ph type="title"/>
          </p:nvPr>
        </p:nvSpPr>
        <p:spPr/>
        <p:txBody>
          <a:bodyPr/>
          <a:lstStyle/>
          <a:p>
            <a:r>
              <a:rPr lang="en-US" dirty="0"/>
              <a:t>Option 19</a:t>
            </a:r>
          </a:p>
        </p:txBody>
      </p:sp>
      <p:sp>
        <p:nvSpPr>
          <p:cNvPr id="4" name="Slide Number Placeholder 3">
            <a:extLst>
              <a:ext uri="{FF2B5EF4-FFF2-40B4-BE49-F238E27FC236}">
                <a16:creationId xmlns:a16="http://schemas.microsoft.com/office/drawing/2014/main" id="{82B9B915-21C7-910A-BBB9-94C1D43FE1FE}"/>
              </a:ext>
            </a:extLst>
          </p:cNvPr>
          <p:cNvSpPr>
            <a:spLocks noGrp="1"/>
          </p:cNvSpPr>
          <p:nvPr>
            <p:ph type="sldNum" sz="quarter" idx="12"/>
          </p:nvPr>
        </p:nvSpPr>
        <p:spPr/>
        <p:txBody>
          <a:bodyPr/>
          <a:lstStyle/>
          <a:p>
            <a:fld id="{CC7C30DC-6881-4317-A667-FF60598843D2}" type="slidenum">
              <a:rPr lang="en-US" smtClean="0"/>
              <a:t>21</a:t>
            </a:fld>
            <a:endParaRPr lang="en-US"/>
          </a:p>
        </p:txBody>
      </p:sp>
      <p:sp>
        <p:nvSpPr>
          <p:cNvPr id="2" name="TextBox 1">
            <a:extLst>
              <a:ext uri="{FF2B5EF4-FFF2-40B4-BE49-F238E27FC236}">
                <a16:creationId xmlns:a16="http://schemas.microsoft.com/office/drawing/2014/main" id="{BE2071C3-B6A0-FFA8-9103-43C4F6BE89E6}"/>
              </a:ext>
            </a:extLst>
          </p:cNvPr>
          <p:cNvSpPr txBox="1"/>
          <p:nvPr/>
        </p:nvSpPr>
        <p:spPr>
          <a:xfrm>
            <a:off x="417250" y="1091954"/>
            <a:ext cx="8504807" cy="4062651"/>
          </a:xfrm>
          <a:prstGeom prst="rect">
            <a:avLst/>
          </a:prstGeom>
          <a:noFill/>
        </p:spPr>
        <p:txBody>
          <a:bodyPr wrap="square" rtlCol="0">
            <a:spAutoFit/>
          </a:bodyPr>
          <a:lstStyle/>
          <a:p>
            <a:pPr marL="342900" indent="-342900">
              <a:buAutoNum type="arabicPeriod"/>
            </a:pPr>
            <a:r>
              <a:rPr lang="en-US" sz="1600" dirty="0">
                <a:latin typeface=" Arial"/>
                <a:cs typeface="Times New Roman" panose="02020603050405020304" pitchFamily="18" charset="0"/>
              </a:rPr>
              <a:t>Request Option 19, US Army Station of Choice Enlistment Option is available for </a:t>
            </a:r>
            <a:r>
              <a:rPr lang="en-US" sz="1600" b="1" dirty="0">
                <a:solidFill>
                  <a:srgbClr val="FF0000"/>
                </a:solidFill>
                <a:latin typeface=" Arial"/>
                <a:cs typeface="Times New Roman" panose="02020603050405020304" pitchFamily="18" charset="0"/>
              </a:rPr>
              <a:t>RA Non-Prior Service (NPS) Regular Army (RA) ONLY</a:t>
            </a:r>
          </a:p>
          <a:p>
            <a:pPr marL="342900" indent="-342900">
              <a:buAutoNum type="arabicPeriod"/>
            </a:pPr>
            <a:endParaRPr lang="en-US" sz="1600" b="1" dirty="0">
              <a:solidFill>
                <a:srgbClr val="FF0000"/>
              </a:solidFill>
              <a:latin typeface=" Arial"/>
              <a:cs typeface="Times New Roman" panose="02020603050405020304" pitchFamily="18" charset="0"/>
            </a:endParaRPr>
          </a:p>
          <a:p>
            <a:pPr marL="342900" indent="-342900">
              <a:buAutoNum type="arabicPeriod"/>
            </a:pPr>
            <a:r>
              <a:rPr lang="en-US" sz="1600" dirty="0">
                <a:latin typeface=" Arial"/>
                <a:cs typeface="Times New Roman" panose="02020603050405020304" pitchFamily="18" charset="0"/>
              </a:rPr>
              <a:t> Option 19 has limited training seat availability in select MOSs, which guarantees direct assignment to various locations. Locations available will be selected when pulling temporary or permanent reservations.</a:t>
            </a:r>
          </a:p>
          <a:p>
            <a:endParaRPr lang="en-US" sz="1600" dirty="0">
              <a:latin typeface=" Arial"/>
              <a:cs typeface="Times New Roman" panose="02020603050405020304" pitchFamily="18" charset="0"/>
            </a:endParaRPr>
          </a:p>
          <a:p>
            <a:r>
              <a:rPr lang="en-US" sz="1600" dirty="0">
                <a:latin typeface=" Arial"/>
                <a:cs typeface="Times New Roman" panose="02020603050405020304" pitchFamily="18" charset="0"/>
              </a:rPr>
              <a:t>3. All applicants requesting enlistment under Option 19 are required to be screen for family member(s) who may require enrollment into the Exceptional Family Member Program (EFMP) .</a:t>
            </a:r>
          </a:p>
          <a:p>
            <a:endParaRPr lang="en-US" sz="1600" dirty="0">
              <a:latin typeface=" Arial"/>
              <a:cs typeface="Times New Roman" panose="02020603050405020304" pitchFamily="18" charset="0"/>
            </a:endParaRPr>
          </a:p>
          <a:p>
            <a:endParaRPr lang="en-US" sz="1600" dirty="0">
              <a:latin typeface=" Arial"/>
              <a:cs typeface="Times New Roman" panose="02020603050405020304" pitchFamily="18" charset="0"/>
            </a:endParaRPr>
          </a:p>
          <a:p>
            <a:r>
              <a:rPr lang="en-US" sz="1600" dirty="0">
                <a:latin typeface=" Arial"/>
                <a:cs typeface="Times New Roman" panose="02020603050405020304" pitchFamily="18" charset="0"/>
              </a:rPr>
              <a:t>**NOTE: To qualify for overseas assignments including Alaska and Hawaii; applicants must be 18 years old upon completion of Advance Individual Training (AIT)/ One Station Unit Training (OSUT).**</a:t>
            </a:r>
          </a:p>
          <a:p>
            <a:endParaRPr lang="en-US" dirty="0"/>
          </a:p>
        </p:txBody>
      </p:sp>
    </p:spTree>
    <p:extLst>
      <p:ext uri="{BB962C8B-B14F-4D97-AF65-F5344CB8AC3E}">
        <p14:creationId xmlns:p14="http://schemas.microsoft.com/office/powerpoint/2010/main" val="228605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B7AA-F2E6-D67E-AA43-DD2A0E3857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DF3654-0236-59B8-1AE9-102CC7494263}"/>
              </a:ext>
            </a:extLst>
          </p:cNvPr>
          <p:cNvSpPr>
            <a:spLocks noGrp="1"/>
          </p:cNvSpPr>
          <p:nvPr>
            <p:ph type="title"/>
          </p:nvPr>
        </p:nvSpPr>
        <p:spPr/>
        <p:txBody>
          <a:bodyPr/>
          <a:lstStyle/>
          <a:p>
            <a:r>
              <a:rPr lang="en-US" dirty="0"/>
              <a:t>Option 19 Locations</a:t>
            </a:r>
          </a:p>
        </p:txBody>
      </p:sp>
      <p:sp>
        <p:nvSpPr>
          <p:cNvPr id="4" name="Slide Number Placeholder 3">
            <a:extLst>
              <a:ext uri="{FF2B5EF4-FFF2-40B4-BE49-F238E27FC236}">
                <a16:creationId xmlns:a16="http://schemas.microsoft.com/office/drawing/2014/main" id="{967CEE17-388A-C3C4-0C65-67F0F95B9010}"/>
              </a:ext>
            </a:extLst>
          </p:cNvPr>
          <p:cNvSpPr>
            <a:spLocks noGrp="1"/>
          </p:cNvSpPr>
          <p:nvPr>
            <p:ph type="sldNum" sz="quarter" idx="12"/>
          </p:nvPr>
        </p:nvSpPr>
        <p:spPr/>
        <p:txBody>
          <a:bodyPr/>
          <a:lstStyle/>
          <a:p>
            <a:fld id="{CC7C30DC-6881-4317-A667-FF60598843D2}" type="slidenum">
              <a:rPr lang="en-US" smtClean="0"/>
              <a:t>22</a:t>
            </a:fld>
            <a:endParaRPr lang="en-US"/>
          </a:p>
        </p:txBody>
      </p:sp>
      <p:grpSp>
        <p:nvGrpSpPr>
          <p:cNvPr id="2" name="Group 1">
            <a:extLst>
              <a:ext uri="{FF2B5EF4-FFF2-40B4-BE49-F238E27FC236}">
                <a16:creationId xmlns:a16="http://schemas.microsoft.com/office/drawing/2014/main" id="{9237AF20-C211-F3EC-0682-650AE870BF1C}"/>
              </a:ext>
            </a:extLst>
          </p:cNvPr>
          <p:cNvGrpSpPr/>
          <p:nvPr/>
        </p:nvGrpSpPr>
        <p:grpSpPr>
          <a:xfrm>
            <a:off x="310719" y="810577"/>
            <a:ext cx="11461072" cy="2821231"/>
            <a:chOff x="310719" y="810577"/>
            <a:chExt cx="11461072" cy="2821231"/>
          </a:xfrm>
        </p:grpSpPr>
        <p:sp>
          <p:nvSpPr>
            <p:cNvPr id="3" name="TextBox 2">
              <a:extLst>
                <a:ext uri="{FF2B5EF4-FFF2-40B4-BE49-F238E27FC236}">
                  <a16:creationId xmlns:a16="http://schemas.microsoft.com/office/drawing/2014/main" id="{0ED00B67-68A0-1D39-5E67-2B7CF737BF96}"/>
                </a:ext>
              </a:extLst>
            </p:cNvPr>
            <p:cNvSpPr txBox="1"/>
            <p:nvPr/>
          </p:nvSpPr>
          <p:spPr>
            <a:xfrm>
              <a:off x="310719" y="810577"/>
              <a:ext cx="3355760" cy="2800767"/>
            </a:xfrm>
            <a:prstGeom prst="rect">
              <a:avLst/>
            </a:prstGeom>
            <a:noFill/>
          </p:spPr>
          <p:txBody>
            <a:bodyPr wrap="square" rtlCol="0">
              <a:spAutoFit/>
            </a:bodyPr>
            <a:lstStyle/>
            <a:p>
              <a:pPr algn="l" rtl="0">
                <a:buFont typeface="Arial" panose="020B0604020202020204" pitchFamily="34" charset="0"/>
                <a:buChar char="•"/>
              </a:pPr>
              <a:r>
                <a:rPr lang="en-US" sz="1600" b="0" i="0" dirty="0">
                  <a:solidFill>
                    <a:srgbClr val="282829"/>
                  </a:solidFill>
                  <a:effectLst/>
                  <a:highlight>
                    <a:srgbClr val="FFFFFF"/>
                  </a:highlight>
                  <a:latin typeface=" Arial"/>
                </a:rPr>
                <a:t>Vicenza, Italy</a:t>
              </a:r>
            </a:p>
            <a:p>
              <a:pPr algn="l" rtl="0">
                <a:buFont typeface="Arial" panose="020B0604020202020204" pitchFamily="34" charset="0"/>
                <a:buChar char="•"/>
              </a:pPr>
              <a:r>
                <a:rPr lang="en-US" sz="1600" b="0" i="0" dirty="0">
                  <a:solidFill>
                    <a:srgbClr val="282829"/>
                  </a:solidFill>
                  <a:effectLst/>
                  <a:highlight>
                    <a:srgbClr val="FFFFFF"/>
                  </a:highlight>
                  <a:latin typeface=" Arial"/>
                </a:rPr>
                <a:t>Hawaii</a:t>
              </a:r>
            </a:p>
            <a:p>
              <a:pPr algn="l" rtl="0">
                <a:buFont typeface="Arial" panose="020B0604020202020204" pitchFamily="34" charset="0"/>
                <a:buChar char="•"/>
              </a:pPr>
              <a:r>
                <a:rPr lang="en-US" sz="1600" b="0" i="0" dirty="0">
                  <a:solidFill>
                    <a:srgbClr val="282829"/>
                  </a:solidFill>
                  <a:effectLst/>
                  <a:highlight>
                    <a:srgbClr val="FFFFFF"/>
                  </a:highlight>
                  <a:latin typeface=" Arial"/>
                </a:rPr>
                <a:t>Germany</a:t>
              </a:r>
            </a:p>
            <a:p>
              <a:pPr algn="l" rtl="0">
                <a:buFont typeface="Arial" panose="020B0604020202020204" pitchFamily="34" charset="0"/>
                <a:buChar char="•"/>
              </a:pPr>
              <a:r>
                <a:rPr lang="en-US" sz="1600" b="0" i="0" dirty="0">
                  <a:solidFill>
                    <a:srgbClr val="282829"/>
                  </a:solidFill>
                  <a:effectLst/>
                  <a:highlight>
                    <a:srgbClr val="FFFFFF"/>
                  </a:highlight>
                  <a:latin typeface=" Arial"/>
                </a:rPr>
                <a:t>Korea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a:t>
              </a:r>
              <a:r>
                <a:rPr lang="en-US" sz="1600" b="0" i="0" dirty="0" err="1">
                  <a:solidFill>
                    <a:srgbClr val="282829"/>
                  </a:solidFill>
                  <a:effectLst/>
                  <a:highlight>
                    <a:srgbClr val="FFFFFF"/>
                  </a:highlight>
                  <a:latin typeface=" Arial"/>
                </a:rPr>
                <a:t>Novosel</a:t>
              </a:r>
              <a:r>
                <a:rPr lang="en-US" sz="1600" b="0" i="0" dirty="0">
                  <a:solidFill>
                    <a:srgbClr val="282829"/>
                  </a:solidFill>
                  <a:effectLst/>
                  <a:highlight>
                    <a:srgbClr val="FFFFFF"/>
                  </a:highlight>
                  <a:latin typeface=" Arial"/>
                </a:rPr>
                <a:t>, Alabama</a:t>
              </a:r>
            </a:p>
            <a:p>
              <a:pPr algn="l" rtl="0">
                <a:buFont typeface="Arial" panose="020B0604020202020204" pitchFamily="34" charset="0"/>
                <a:buChar char="•"/>
              </a:pPr>
              <a:r>
                <a:rPr lang="en-US" sz="1600" b="0" i="0" dirty="0">
                  <a:solidFill>
                    <a:srgbClr val="282829"/>
                  </a:solidFill>
                  <a:effectLst/>
                  <a:highlight>
                    <a:srgbClr val="FFFFFF"/>
                  </a:highlight>
                  <a:latin typeface=" Arial"/>
                </a:rPr>
                <a:t>JB Elmendorf-Richardson, Alaska </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Wainwright, Alaska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Huachuca, Arizona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Irwin, California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Carson, Colorado</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Drum, New York</a:t>
              </a:r>
            </a:p>
          </p:txBody>
        </p:sp>
        <p:sp>
          <p:nvSpPr>
            <p:cNvPr id="7" name="TextBox 6">
              <a:extLst>
                <a:ext uri="{FF2B5EF4-FFF2-40B4-BE49-F238E27FC236}">
                  <a16:creationId xmlns:a16="http://schemas.microsoft.com/office/drawing/2014/main" id="{DF61F3D0-9E95-5C3D-D624-E2970E510CA2}"/>
                </a:ext>
              </a:extLst>
            </p:cNvPr>
            <p:cNvSpPr txBox="1"/>
            <p:nvPr/>
          </p:nvSpPr>
          <p:spPr>
            <a:xfrm>
              <a:off x="4294233" y="831041"/>
              <a:ext cx="2899640" cy="2800767"/>
            </a:xfrm>
            <a:prstGeom prst="rect">
              <a:avLst/>
            </a:prstGeom>
            <a:noFill/>
          </p:spPr>
          <p:txBody>
            <a:bodyPr wrap="none" rtlCol="0">
              <a:spAutoFit/>
            </a:bodyPr>
            <a:lstStyle/>
            <a:p>
              <a:pPr algn="l" rtl="0">
                <a:buFont typeface="Arial" panose="020B0604020202020204" pitchFamily="34" charset="0"/>
                <a:buChar char="•"/>
              </a:pPr>
              <a:r>
                <a:rPr lang="en-US" sz="1600" b="0" i="0" dirty="0">
                  <a:solidFill>
                    <a:srgbClr val="282829"/>
                  </a:solidFill>
                  <a:effectLst/>
                  <a:highlight>
                    <a:srgbClr val="FFFFFF"/>
                  </a:highlight>
                  <a:latin typeface=" Arial"/>
                </a:rPr>
                <a:t>Fort Stewart, Georgia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Moore, Georgia </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Eisenhower, Georgia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Riley, Kansas</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Leavenworth, Kansas</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Campbell, Kentucky</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Knox, Kentucky</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Johnson, Louisiana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Meade, Maryland</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Detrick, Maryland</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Leonard Wood, Missouri</a:t>
              </a:r>
            </a:p>
          </p:txBody>
        </p:sp>
        <p:sp>
          <p:nvSpPr>
            <p:cNvPr id="9" name="TextBox 8">
              <a:extLst>
                <a:ext uri="{FF2B5EF4-FFF2-40B4-BE49-F238E27FC236}">
                  <a16:creationId xmlns:a16="http://schemas.microsoft.com/office/drawing/2014/main" id="{06596244-C682-772B-852F-939968CD8C47}"/>
                </a:ext>
              </a:extLst>
            </p:cNvPr>
            <p:cNvSpPr txBox="1"/>
            <p:nvPr/>
          </p:nvSpPr>
          <p:spPr>
            <a:xfrm>
              <a:off x="7897768" y="933687"/>
              <a:ext cx="3874023" cy="2554545"/>
            </a:xfrm>
            <a:prstGeom prst="rect">
              <a:avLst/>
            </a:prstGeom>
            <a:noFill/>
          </p:spPr>
          <p:txBody>
            <a:bodyPr wrap="square">
              <a:spAutoFit/>
            </a:bodyPr>
            <a:lstStyle/>
            <a:p>
              <a:pPr algn="l" rtl="0">
                <a:buFont typeface="Arial" panose="020B0604020202020204" pitchFamily="34" charset="0"/>
                <a:buChar char="•"/>
              </a:pPr>
              <a:r>
                <a:rPr lang="en-US" sz="1600" b="0" i="0" dirty="0">
                  <a:solidFill>
                    <a:srgbClr val="282829"/>
                  </a:solidFill>
                  <a:effectLst/>
                  <a:highlight>
                    <a:srgbClr val="FFFFFF"/>
                  </a:highlight>
                  <a:latin typeface=" Arial"/>
                </a:rPr>
                <a:t>Fort Liberty, North Carolina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Sill, Oklahoma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Bliss, Texas</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Sam Houston</a:t>
              </a:r>
              <a:r>
                <a:rPr lang="en-US" sz="1600" dirty="0">
                  <a:solidFill>
                    <a:srgbClr val="282829"/>
                  </a:solidFill>
                  <a:highlight>
                    <a:srgbClr val="FFFFFF"/>
                  </a:highlight>
                  <a:latin typeface=" Arial"/>
                </a:rPr>
                <a:t>, Texas</a:t>
              </a:r>
              <a:endParaRPr lang="en-US" sz="1600" b="0" i="0" dirty="0">
                <a:solidFill>
                  <a:srgbClr val="282829"/>
                </a:solidFill>
                <a:effectLst/>
                <a:highlight>
                  <a:srgbClr val="FFFFFF"/>
                </a:highlight>
                <a:latin typeface=" Arial"/>
              </a:endParaRPr>
            </a:p>
            <a:p>
              <a:pPr algn="l" rtl="0">
                <a:buFont typeface="Arial" panose="020B0604020202020204" pitchFamily="34" charset="0"/>
                <a:buChar char="•"/>
              </a:pPr>
              <a:r>
                <a:rPr lang="en-US" sz="1600" b="0" i="0" dirty="0">
                  <a:solidFill>
                    <a:srgbClr val="282829"/>
                  </a:solidFill>
                  <a:effectLst/>
                  <a:highlight>
                    <a:srgbClr val="FFFFFF"/>
                  </a:highlight>
                  <a:latin typeface=" Arial"/>
                </a:rPr>
                <a:t>Fort Cavazos, Texas</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Belvoir, Virginia</a:t>
              </a:r>
              <a:endParaRPr lang="en-US" sz="1600" dirty="0">
                <a:solidFill>
                  <a:srgbClr val="282829"/>
                </a:solidFill>
                <a:highlight>
                  <a:srgbClr val="FFFFFF"/>
                </a:highlight>
                <a:latin typeface=" Arial"/>
              </a:endParaRPr>
            </a:p>
            <a:p>
              <a:pPr algn="l" rtl="0">
                <a:buFont typeface="Arial" panose="020B0604020202020204" pitchFamily="34" charset="0"/>
                <a:buChar char="•"/>
              </a:pPr>
              <a:r>
                <a:rPr lang="en-US" sz="1600" b="0" i="0" dirty="0">
                  <a:solidFill>
                    <a:srgbClr val="282829"/>
                  </a:solidFill>
                  <a:effectLst/>
                  <a:highlight>
                    <a:srgbClr val="FFFFFF"/>
                  </a:highlight>
                  <a:latin typeface=" Arial"/>
                </a:rPr>
                <a:t>Fort Eustis, Virginia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Story, Virginia</a:t>
              </a:r>
            </a:p>
            <a:p>
              <a:pPr algn="l" rtl="0">
                <a:buFont typeface="Arial" panose="020B0604020202020204" pitchFamily="34" charset="0"/>
                <a:buChar char="•"/>
              </a:pPr>
              <a:r>
                <a:rPr lang="en-US" sz="1600" b="0" i="0" dirty="0">
                  <a:solidFill>
                    <a:srgbClr val="282829"/>
                  </a:solidFill>
                  <a:effectLst/>
                  <a:highlight>
                    <a:srgbClr val="FFFFFF"/>
                  </a:highlight>
                  <a:latin typeface=" Arial"/>
                </a:rPr>
                <a:t>Fort Gregg-Adams, Virginia</a:t>
              </a:r>
            </a:p>
            <a:p>
              <a:pPr algn="l" rtl="0">
                <a:buFont typeface="Arial" panose="020B0604020202020204" pitchFamily="34" charset="0"/>
                <a:buChar char="•"/>
              </a:pPr>
              <a:r>
                <a:rPr lang="en-US" sz="1600" b="0" i="0" dirty="0">
                  <a:solidFill>
                    <a:srgbClr val="282829"/>
                  </a:solidFill>
                  <a:effectLst/>
                  <a:highlight>
                    <a:srgbClr val="FFFFFF"/>
                  </a:highlight>
                  <a:latin typeface=" Arial"/>
                </a:rPr>
                <a:t>Joint Base Lewis-McCord, Washington</a:t>
              </a:r>
            </a:p>
          </p:txBody>
        </p:sp>
      </p:grpSp>
      <p:sp>
        <p:nvSpPr>
          <p:cNvPr id="10" name="TextBox 9">
            <a:extLst>
              <a:ext uri="{FF2B5EF4-FFF2-40B4-BE49-F238E27FC236}">
                <a16:creationId xmlns:a16="http://schemas.microsoft.com/office/drawing/2014/main" id="{30B6C565-7395-34AD-7DE5-C827015F3B8B}"/>
              </a:ext>
            </a:extLst>
          </p:cNvPr>
          <p:cNvSpPr txBox="1"/>
          <p:nvPr/>
        </p:nvSpPr>
        <p:spPr>
          <a:xfrm>
            <a:off x="718753" y="4504645"/>
            <a:ext cx="10754493" cy="646331"/>
          </a:xfrm>
          <a:prstGeom prst="rect">
            <a:avLst/>
          </a:prstGeom>
          <a:noFill/>
        </p:spPr>
        <p:txBody>
          <a:bodyPr wrap="square">
            <a:spAutoFit/>
          </a:bodyPr>
          <a:lstStyle/>
          <a:p>
            <a:pPr algn="ctr"/>
            <a:r>
              <a:rPr lang="en-US" sz="1800" dirty="0">
                <a:highlight>
                  <a:srgbClr val="FFFF00"/>
                </a:highlight>
                <a:latin typeface=" Arial"/>
                <a:cs typeface="Times New Roman" panose="02020603050405020304" pitchFamily="18" charset="0"/>
              </a:rPr>
              <a:t>**NOTE: To qualify for overseas assignments including Alaska and Hawaii; applicants must be 18 years old upon completion of Advance Individual Training (AIT)/ One Station Unit Training (OSUT).**</a:t>
            </a:r>
          </a:p>
        </p:txBody>
      </p:sp>
    </p:spTree>
    <p:extLst>
      <p:ext uri="{BB962C8B-B14F-4D97-AF65-F5344CB8AC3E}">
        <p14:creationId xmlns:p14="http://schemas.microsoft.com/office/powerpoint/2010/main" val="1909424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57933-0225-133A-AD15-4EA6169DF9C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B845AC-14E9-E7DD-21C4-C9AA9A500617}"/>
              </a:ext>
            </a:extLst>
          </p:cNvPr>
          <p:cNvSpPr>
            <a:spLocks noGrp="1"/>
          </p:cNvSpPr>
          <p:nvPr>
            <p:ph type="title"/>
          </p:nvPr>
        </p:nvSpPr>
        <p:spPr/>
        <p:txBody>
          <a:bodyPr/>
          <a:lstStyle/>
          <a:p>
            <a:r>
              <a:rPr lang="en-US" dirty="0"/>
              <a:t>Option 20</a:t>
            </a:r>
          </a:p>
        </p:txBody>
      </p:sp>
      <p:sp>
        <p:nvSpPr>
          <p:cNvPr id="4" name="Slide Number Placeholder 3">
            <a:extLst>
              <a:ext uri="{FF2B5EF4-FFF2-40B4-BE49-F238E27FC236}">
                <a16:creationId xmlns:a16="http://schemas.microsoft.com/office/drawing/2014/main" id="{2D1BA30E-70ED-9843-F60F-C0206AA36DD3}"/>
              </a:ext>
            </a:extLst>
          </p:cNvPr>
          <p:cNvSpPr>
            <a:spLocks noGrp="1"/>
          </p:cNvSpPr>
          <p:nvPr>
            <p:ph type="sldNum" sz="quarter" idx="12"/>
          </p:nvPr>
        </p:nvSpPr>
        <p:spPr/>
        <p:txBody>
          <a:bodyPr/>
          <a:lstStyle/>
          <a:p>
            <a:fld id="{CC7C30DC-6881-4317-A667-FF60598843D2}" type="slidenum">
              <a:rPr lang="en-US" smtClean="0"/>
              <a:t>23</a:t>
            </a:fld>
            <a:endParaRPr lang="en-US"/>
          </a:p>
        </p:txBody>
      </p:sp>
      <p:sp>
        <p:nvSpPr>
          <p:cNvPr id="2" name="TextBox 1">
            <a:extLst>
              <a:ext uri="{FF2B5EF4-FFF2-40B4-BE49-F238E27FC236}">
                <a16:creationId xmlns:a16="http://schemas.microsoft.com/office/drawing/2014/main" id="{BE3341DD-CD8F-10BA-1D1A-D65AE09A0F1D}"/>
              </a:ext>
            </a:extLst>
          </p:cNvPr>
          <p:cNvSpPr txBox="1"/>
          <p:nvPr/>
        </p:nvSpPr>
        <p:spPr>
          <a:xfrm>
            <a:off x="417250" y="1402672"/>
            <a:ext cx="9987379" cy="3293209"/>
          </a:xfrm>
          <a:prstGeom prst="rect">
            <a:avLst/>
          </a:prstGeom>
          <a:noFill/>
        </p:spPr>
        <p:txBody>
          <a:bodyPr wrap="square" rtlCol="0">
            <a:spAutoFit/>
          </a:bodyPr>
          <a:lstStyle/>
          <a:p>
            <a:pPr marL="342900" indent="-342900">
              <a:buAutoNum type="arabicPeriod"/>
            </a:pPr>
            <a:r>
              <a:rPr lang="en-US" sz="1600" dirty="0">
                <a:latin typeface=" Arial"/>
                <a:cs typeface="Times New Roman" panose="02020603050405020304" pitchFamily="18" charset="0"/>
              </a:rPr>
              <a:t>Option 20 is available for </a:t>
            </a:r>
            <a:r>
              <a:rPr lang="en-US" sz="1600" b="1" dirty="0">
                <a:solidFill>
                  <a:srgbClr val="FF0000"/>
                </a:solidFill>
                <a:latin typeface=" Arial"/>
                <a:cs typeface="Times New Roman" panose="02020603050405020304" pitchFamily="18" charset="0"/>
              </a:rPr>
              <a:t>Non-Prior Service Regular Army Only</a:t>
            </a:r>
            <a:r>
              <a:rPr lang="en-US" sz="1600" dirty="0">
                <a:latin typeface=" Arial"/>
                <a:cs typeface="Times New Roman" panose="02020603050405020304" pitchFamily="18" charset="0"/>
              </a:rPr>
              <a:t>. </a:t>
            </a:r>
          </a:p>
          <a:p>
            <a:pPr marL="342900" indent="-342900">
              <a:buAutoNum type="arabicPeriod"/>
            </a:pPr>
            <a:endParaRPr lang="en-US" sz="1600" dirty="0">
              <a:latin typeface=" Arial"/>
              <a:cs typeface="Times New Roman" panose="02020603050405020304" pitchFamily="18" charset="0"/>
            </a:endParaRPr>
          </a:p>
          <a:p>
            <a:pPr marL="342900" indent="-342900">
              <a:buAutoNum type="arabicPeriod"/>
            </a:pPr>
            <a:r>
              <a:rPr lang="en-US" sz="1600" dirty="0">
                <a:latin typeface=" Arial"/>
                <a:cs typeface="Times New Roman" panose="02020603050405020304" pitchFamily="18" charset="0"/>
              </a:rPr>
              <a:t>Both permanent and temporary reservations are authorized to be pulled with the following options:</a:t>
            </a:r>
          </a:p>
          <a:p>
            <a:pPr marL="342900" indent="-342900">
              <a:buAutoNum type="arabicPeriod"/>
            </a:pPr>
            <a:endParaRPr lang="en-US" sz="1600" dirty="0">
              <a:latin typeface=" Arial"/>
              <a:cs typeface="Times New Roman" panose="02020603050405020304" pitchFamily="18" charset="0"/>
            </a:endParaRPr>
          </a:p>
          <a:p>
            <a:r>
              <a:rPr lang="en-US" sz="1600" dirty="0">
                <a:latin typeface=" Arial"/>
                <a:cs typeface="Times New Roman" panose="02020603050405020304" pitchFamily="18" charset="0"/>
              </a:rPr>
              <a:t>	a. ALA4 will include assignment to Joint Base Elmendorf-Richardson and Airborne. Applicants will require a valid Airborne screening to enlist with this option. Associated airborne and guaranteed assignment to Alaska acknowledgement will be included in the enlistment annex.</a:t>
            </a:r>
          </a:p>
          <a:p>
            <a:endParaRPr lang="en-US" sz="1600" dirty="0">
              <a:latin typeface=" Arial"/>
              <a:cs typeface="Times New Roman" panose="02020603050405020304" pitchFamily="18" charset="0"/>
            </a:endParaRPr>
          </a:p>
          <a:p>
            <a:r>
              <a:rPr lang="en-US" sz="1600" dirty="0">
                <a:latin typeface=" Arial"/>
                <a:cs typeface="Times New Roman" panose="02020603050405020304" pitchFamily="18" charset="0"/>
              </a:rPr>
              <a:t>	b. ALA8 will include assignment to Fort Wainwright and non-Airborne. Acknowledgement of guaranteed assignment to Alaska will be included in the enlistment annex</a:t>
            </a:r>
          </a:p>
          <a:p>
            <a:endParaRPr lang="en-US" sz="1600" dirty="0">
              <a:latin typeface=" Arial"/>
              <a:cs typeface="Times New Roman" panose="02020603050405020304" pitchFamily="18" charset="0"/>
            </a:endParaRPr>
          </a:p>
          <a:p>
            <a:r>
              <a:rPr lang="en-US" sz="1600" dirty="0">
                <a:latin typeface=" Arial"/>
                <a:cs typeface="Times New Roman" panose="02020603050405020304" pitchFamily="18" charset="0"/>
              </a:rPr>
              <a:t>	c. Applicants enlisting for Option 20, either ALA4 or ALA8, must be 18 years old upon completion of Advance Individual Training (AIT)/ One Station Unit Training (OSUT).</a:t>
            </a:r>
          </a:p>
        </p:txBody>
      </p:sp>
    </p:spTree>
    <p:extLst>
      <p:ext uri="{BB962C8B-B14F-4D97-AF65-F5344CB8AC3E}">
        <p14:creationId xmlns:p14="http://schemas.microsoft.com/office/powerpoint/2010/main" val="162474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31FF9-3E99-3BCF-B7CC-C7C6AD6A85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ACE722C-E314-9D25-F351-5DB74078873F}"/>
              </a:ext>
            </a:extLst>
          </p:cNvPr>
          <p:cNvSpPr>
            <a:spLocks noGrp="1"/>
          </p:cNvSpPr>
          <p:nvPr>
            <p:ph type="title"/>
          </p:nvPr>
        </p:nvSpPr>
        <p:spPr/>
        <p:txBody>
          <a:bodyPr/>
          <a:lstStyle/>
          <a:p>
            <a:r>
              <a:rPr lang="en-US" dirty="0"/>
              <a:t>Ranger Option 40</a:t>
            </a:r>
          </a:p>
        </p:txBody>
      </p:sp>
      <p:sp>
        <p:nvSpPr>
          <p:cNvPr id="6" name="Content Placeholder 5">
            <a:extLst>
              <a:ext uri="{FF2B5EF4-FFF2-40B4-BE49-F238E27FC236}">
                <a16:creationId xmlns:a16="http://schemas.microsoft.com/office/drawing/2014/main" id="{3EEDFD85-A36F-5DFD-0101-9C10FD2D8F5C}"/>
              </a:ext>
            </a:extLst>
          </p:cNvPr>
          <p:cNvSpPr>
            <a:spLocks noGrp="1"/>
          </p:cNvSpPr>
          <p:nvPr>
            <p:ph idx="1"/>
          </p:nvPr>
        </p:nvSpPr>
        <p:spPr/>
        <p:txBody>
          <a:bodyPr>
            <a:normAutofit/>
          </a:bodyPr>
          <a:lstStyle/>
          <a:p>
            <a:pPr marL="45720" indent="0" algn="ctr">
              <a:buNone/>
            </a:pPr>
            <a:endParaRPr lang="en-US" sz="1800" b="1" u="sng" dirty="0"/>
          </a:p>
          <a:p>
            <a:pPr marL="45720" indent="0" algn="ctr">
              <a:buNone/>
            </a:pPr>
            <a:endParaRPr lang="en-US" sz="1800" b="1" u="sng" dirty="0"/>
          </a:p>
          <a:p>
            <a:pPr marL="45720" indent="0" algn="ctr">
              <a:buNone/>
            </a:pPr>
            <a:r>
              <a:rPr lang="en-US" sz="1800" b="1" u="sng" dirty="0"/>
              <a:t>MOS 11X, 17C, 35F, 35G, 35N and 68W</a:t>
            </a:r>
          </a:p>
          <a:p>
            <a:pPr marL="45720" indent="0">
              <a:buNone/>
            </a:pPr>
            <a:endParaRPr lang="en-US" sz="1800" dirty="0"/>
          </a:p>
          <a:p>
            <a:r>
              <a:rPr lang="en-US" sz="1800" dirty="0"/>
              <a:t>4-year minimum term of service. Minimum weight of 110 lbs. Minimum reach, with both feet flat on the ground or floor of 80” to enlist with this option. If a medical waiver has been approved, an OPT 40 ETP must be approved. Airborne screening is NOT required. </a:t>
            </a:r>
          </a:p>
          <a:p>
            <a:pPr marL="45720" indent="0" algn="ctr">
              <a:buNone/>
            </a:pPr>
            <a:endParaRPr lang="en-US" sz="1800" b="1" u="sng" dirty="0"/>
          </a:p>
          <a:p>
            <a:pPr marL="45720" indent="0" algn="ctr">
              <a:buNone/>
            </a:pPr>
            <a:endParaRPr lang="en-US" sz="1800" b="1" u="sng" dirty="0"/>
          </a:p>
          <a:p>
            <a:pPr marL="45720" indent="0" algn="ctr">
              <a:buNone/>
            </a:pPr>
            <a:r>
              <a:rPr lang="en-US" sz="1800" b="1" u="sng" dirty="0"/>
              <a:t>ORDER OF TRAINING: BT, AIT, RASP, BAT </a:t>
            </a:r>
            <a:endParaRPr lang="en-US" sz="1800" dirty="0"/>
          </a:p>
          <a:p>
            <a:endParaRPr lang="en-US" sz="1800" dirty="0"/>
          </a:p>
          <a:p>
            <a:r>
              <a:rPr lang="en-US" sz="1800" dirty="0"/>
              <a:t>Secret. US citizen. Must be able to obtain/maintain a secret (not waiver-able). No moral waivers (drug or criminal history). No ETPS authorized for color vision. No ETP for GT score. </a:t>
            </a:r>
          </a:p>
          <a:p>
            <a:endParaRPr lang="en-US" dirty="0"/>
          </a:p>
        </p:txBody>
      </p:sp>
      <p:sp>
        <p:nvSpPr>
          <p:cNvPr id="4" name="Slide Number Placeholder 3">
            <a:extLst>
              <a:ext uri="{FF2B5EF4-FFF2-40B4-BE49-F238E27FC236}">
                <a16:creationId xmlns:a16="http://schemas.microsoft.com/office/drawing/2014/main" id="{3FE74B03-9029-2BEB-8BE9-188E87B17D03}"/>
              </a:ext>
            </a:extLst>
          </p:cNvPr>
          <p:cNvSpPr>
            <a:spLocks noGrp="1"/>
          </p:cNvSpPr>
          <p:nvPr>
            <p:ph type="sldNum" sz="quarter" idx="12"/>
          </p:nvPr>
        </p:nvSpPr>
        <p:spPr/>
        <p:txBody>
          <a:bodyPr/>
          <a:lstStyle/>
          <a:p>
            <a:fld id="{CC7C30DC-6881-4317-A667-FF60598843D2}" type="slidenum">
              <a:rPr lang="en-US" smtClean="0"/>
              <a:t>24</a:t>
            </a:fld>
            <a:endParaRPr lang="en-US"/>
          </a:p>
        </p:txBody>
      </p:sp>
    </p:spTree>
    <p:extLst>
      <p:ext uri="{BB962C8B-B14F-4D97-AF65-F5344CB8AC3E}">
        <p14:creationId xmlns:p14="http://schemas.microsoft.com/office/powerpoint/2010/main" val="352271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8FF25-E9C3-C9B5-DE73-9095F5D3A8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329FAD-43CB-AE52-F430-BAA7532FDC68}"/>
              </a:ext>
            </a:extLst>
          </p:cNvPr>
          <p:cNvSpPr>
            <a:spLocks noGrp="1"/>
          </p:cNvSpPr>
          <p:nvPr>
            <p:ph type="title"/>
          </p:nvPr>
        </p:nvSpPr>
        <p:spPr/>
        <p:txBody>
          <a:bodyPr/>
          <a:lstStyle/>
          <a:p>
            <a:r>
              <a:rPr lang="en-US" dirty="0"/>
              <a:t>Ranger Option 61</a:t>
            </a:r>
          </a:p>
        </p:txBody>
      </p:sp>
      <p:sp>
        <p:nvSpPr>
          <p:cNvPr id="6" name="Content Placeholder 5">
            <a:extLst>
              <a:ext uri="{FF2B5EF4-FFF2-40B4-BE49-F238E27FC236}">
                <a16:creationId xmlns:a16="http://schemas.microsoft.com/office/drawing/2014/main" id="{3C117CC9-C225-B973-B4BE-66705549FD84}"/>
              </a:ext>
            </a:extLst>
          </p:cNvPr>
          <p:cNvSpPr>
            <a:spLocks noGrp="1"/>
          </p:cNvSpPr>
          <p:nvPr>
            <p:ph idx="1"/>
          </p:nvPr>
        </p:nvSpPr>
        <p:spPr/>
        <p:txBody>
          <a:bodyPr>
            <a:normAutofit/>
          </a:bodyPr>
          <a:lstStyle/>
          <a:p>
            <a:pPr marL="45720" indent="0" algn="ctr">
              <a:buNone/>
            </a:pPr>
            <a:endParaRPr lang="en-US" sz="1800" b="1" u="sng" dirty="0"/>
          </a:p>
          <a:p>
            <a:pPr marL="45720" indent="0" algn="ctr">
              <a:buNone/>
            </a:pPr>
            <a:endParaRPr lang="en-US" sz="1800" b="1" u="sng" dirty="0"/>
          </a:p>
          <a:p>
            <a:pPr marL="45720" indent="0" algn="ctr">
              <a:buNone/>
            </a:pPr>
            <a:r>
              <a:rPr lang="en-US" sz="1800" b="1" u="sng" dirty="0"/>
              <a:t>MOS 13U, 17E, 25H, 35M and 94E</a:t>
            </a:r>
          </a:p>
          <a:p>
            <a:pPr marL="45720" indent="0" algn="ctr">
              <a:buNone/>
            </a:pPr>
            <a:endParaRPr lang="en-US" sz="1800" b="1" u="sng" dirty="0"/>
          </a:p>
          <a:p>
            <a:r>
              <a:rPr lang="en-US" sz="1800" dirty="0"/>
              <a:t>4-year minimum term of service. Minimum weight of 110 lbs. Minimum reach, with both feet flat on the ground or floor of 80” to enlist with this option. If a medical waiver has been approved, an OPT 40 ETP must be approved. Airborne screening is NOT required.</a:t>
            </a:r>
          </a:p>
          <a:p>
            <a:endParaRPr lang="en-US" sz="1800" dirty="0"/>
          </a:p>
          <a:p>
            <a:endParaRPr lang="en-US" sz="1800" dirty="0"/>
          </a:p>
          <a:p>
            <a:endParaRPr lang="en-US" sz="1800" dirty="0"/>
          </a:p>
          <a:p>
            <a:pPr marL="45720" indent="0" algn="ctr">
              <a:buNone/>
            </a:pPr>
            <a:r>
              <a:rPr lang="en-US" sz="1800" b="1" u="sng" dirty="0"/>
              <a:t>ORDER OF TRAINING: BT,AIT,RASP,BAT</a:t>
            </a:r>
          </a:p>
          <a:p>
            <a:pPr marL="45720" indent="0" algn="ctr">
              <a:buNone/>
            </a:pPr>
            <a:endParaRPr lang="en-US" sz="1800" b="1" u="sng" dirty="0"/>
          </a:p>
          <a:p>
            <a:r>
              <a:rPr lang="en-US" sz="1800" dirty="0"/>
              <a:t>Secret. US citizen. Must be able to obtain/maintain a secret (not waiver-able). No moral waivers (drug or criminal history). No ETPS authorized for color vision. No ETP for GT score.</a:t>
            </a:r>
          </a:p>
        </p:txBody>
      </p:sp>
      <p:sp>
        <p:nvSpPr>
          <p:cNvPr id="4" name="Slide Number Placeholder 3">
            <a:extLst>
              <a:ext uri="{FF2B5EF4-FFF2-40B4-BE49-F238E27FC236}">
                <a16:creationId xmlns:a16="http://schemas.microsoft.com/office/drawing/2014/main" id="{7D442CAE-807D-AFFE-9C95-03B11F84393F}"/>
              </a:ext>
            </a:extLst>
          </p:cNvPr>
          <p:cNvSpPr>
            <a:spLocks noGrp="1"/>
          </p:cNvSpPr>
          <p:nvPr>
            <p:ph type="sldNum" sz="quarter" idx="12"/>
          </p:nvPr>
        </p:nvSpPr>
        <p:spPr/>
        <p:txBody>
          <a:bodyPr/>
          <a:lstStyle/>
          <a:p>
            <a:fld id="{CC7C30DC-6881-4317-A667-FF60598843D2}" type="slidenum">
              <a:rPr lang="en-US" smtClean="0"/>
              <a:t>25</a:t>
            </a:fld>
            <a:endParaRPr lang="en-US"/>
          </a:p>
        </p:txBody>
      </p:sp>
    </p:spTree>
    <p:extLst>
      <p:ext uri="{BB962C8B-B14F-4D97-AF65-F5344CB8AC3E}">
        <p14:creationId xmlns:p14="http://schemas.microsoft.com/office/powerpoint/2010/main" val="33291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2CC0C-C64B-AAC7-4928-33EBC94762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C8B44C-CC00-4817-8E6D-F6E5074EDB03}"/>
              </a:ext>
            </a:extLst>
          </p:cNvPr>
          <p:cNvSpPr>
            <a:spLocks noGrp="1"/>
          </p:cNvSpPr>
          <p:nvPr>
            <p:ph type="title"/>
          </p:nvPr>
        </p:nvSpPr>
        <p:spPr/>
        <p:txBody>
          <a:bodyPr/>
          <a:lstStyle/>
          <a:p>
            <a:r>
              <a:rPr lang="en-US" dirty="0"/>
              <a:t>Ranger Option 62</a:t>
            </a:r>
          </a:p>
        </p:txBody>
      </p:sp>
      <p:sp>
        <p:nvSpPr>
          <p:cNvPr id="6" name="Content Placeholder 5">
            <a:extLst>
              <a:ext uri="{FF2B5EF4-FFF2-40B4-BE49-F238E27FC236}">
                <a16:creationId xmlns:a16="http://schemas.microsoft.com/office/drawing/2014/main" id="{4B730D67-2EE1-50B8-510D-0680DE0286DB}"/>
              </a:ext>
            </a:extLst>
          </p:cNvPr>
          <p:cNvSpPr>
            <a:spLocks noGrp="1"/>
          </p:cNvSpPr>
          <p:nvPr>
            <p:ph idx="1"/>
          </p:nvPr>
        </p:nvSpPr>
        <p:spPr/>
        <p:txBody>
          <a:bodyPr>
            <a:normAutofit/>
          </a:bodyPr>
          <a:lstStyle/>
          <a:p>
            <a:pPr marL="45720" indent="0" algn="ctr">
              <a:buNone/>
            </a:pPr>
            <a:endParaRPr lang="en-US" sz="1800" b="1" dirty="0"/>
          </a:p>
          <a:p>
            <a:pPr marL="45720" indent="0" algn="ctr">
              <a:buNone/>
            </a:pPr>
            <a:endParaRPr lang="en-US" sz="1800" b="1" dirty="0"/>
          </a:p>
          <a:p>
            <a:pPr marL="45720" indent="0" algn="ctr">
              <a:buNone/>
            </a:pPr>
            <a:endParaRPr lang="en-US" sz="1800" b="1" dirty="0"/>
          </a:p>
          <a:p>
            <a:pPr marL="45720" indent="0" algn="ctr">
              <a:buNone/>
            </a:pPr>
            <a:r>
              <a:rPr lang="en-US" sz="1800" b="1" dirty="0"/>
              <a:t>MOS 12W, 12Y, 15E, 15W, 25B, 25S, 25U, 27D, 36B, 42A, 46V, 74D, 88M, 89B, </a:t>
            </a:r>
          </a:p>
          <a:p>
            <a:pPr marL="45720" indent="0" algn="ctr">
              <a:buNone/>
            </a:pPr>
            <a:r>
              <a:rPr lang="en-US" sz="1800" b="1" u="sng" dirty="0"/>
              <a:t>91B, 91C, 91D, 91F, 91S, 92A, 92F, 92G, 92R, 92Y, AND 94F</a:t>
            </a:r>
          </a:p>
          <a:p>
            <a:pPr marL="45720" indent="0" algn="ctr">
              <a:buNone/>
            </a:pPr>
            <a:endParaRPr lang="en-US" sz="1800" b="1" u="sng" dirty="0"/>
          </a:p>
          <a:p>
            <a:r>
              <a:rPr lang="en-US" sz="1800" dirty="0"/>
              <a:t>4-year minimum term of service. Minimum weight of 110 lbs. Minimum reach, with both feet flat on the ground or floor of 80” to enlist with this option. If a medical waiver has been approved, an OPT 40 ETP must be approved. Airborne screening is NOT required. </a:t>
            </a:r>
          </a:p>
          <a:p>
            <a:endParaRPr lang="en-US" sz="1800" dirty="0"/>
          </a:p>
          <a:p>
            <a:endParaRPr lang="en-US" sz="1800" dirty="0"/>
          </a:p>
          <a:p>
            <a:pPr marL="45720" indent="0" algn="ctr">
              <a:buNone/>
            </a:pPr>
            <a:r>
              <a:rPr lang="en-US" sz="1800" b="1" u="sng" dirty="0"/>
              <a:t>ORDER OF TRAINING: BT, AIT, RASP, BAT</a:t>
            </a:r>
          </a:p>
          <a:p>
            <a:pPr marL="45720" indent="0">
              <a:buNone/>
            </a:pPr>
            <a:endParaRPr lang="en-US" sz="1800" b="1" dirty="0"/>
          </a:p>
          <a:p>
            <a:r>
              <a:rPr lang="en-US" sz="1800" dirty="0"/>
              <a:t>Secret. US citizen. Must be able to obtain/maintain a secret (not waiver-able). No moral waivers (drug or criminal history). No ETPS authorized for color vision. No ETP for GT score.</a:t>
            </a:r>
          </a:p>
        </p:txBody>
      </p:sp>
      <p:sp>
        <p:nvSpPr>
          <p:cNvPr id="4" name="Slide Number Placeholder 3">
            <a:extLst>
              <a:ext uri="{FF2B5EF4-FFF2-40B4-BE49-F238E27FC236}">
                <a16:creationId xmlns:a16="http://schemas.microsoft.com/office/drawing/2014/main" id="{571188C0-47B9-5C79-6361-53F79F32261F}"/>
              </a:ext>
            </a:extLst>
          </p:cNvPr>
          <p:cNvSpPr>
            <a:spLocks noGrp="1"/>
          </p:cNvSpPr>
          <p:nvPr>
            <p:ph type="sldNum" sz="quarter" idx="12"/>
          </p:nvPr>
        </p:nvSpPr>
        <p:spPr/>
        <p:txBody>
          <a:bodyPr/>
          <a:lstStyle/>
          <a:p>
            <a:fld id="{CC7C30DC-6881-4317-A667-FF60598843D2}" type="slidenum">
              <a:rPr lang="en-US" smtClean="0"/>
              <a:t>26</a:t>
            </a:fld>
            <a:endParaRPr lang="en-US"/>
          </a:p>
        </p:txBody>
      </p:sp>
    </p:spTree>
    <p:extLst>
      <p:ext uri="{BB962C8B-B14F-4D97-AF65-F5344CB8AC3E}">
        <p14:creationId xmlns:p14="http://schemas.microsoft.com/office/powerpoint/2010/main" val="197102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AD47-B524-5CBA-AD49-98A4A3D94A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BED117-8458-A936-6CDD-FA017D6F7E84}"/>
              </a:ext>
            </a:extLst>
          </p:cNvPr>
          <p:cNvSpPr>
            <a:spLocks noGrp="1"/>
          </p:cNvSpPr>
          <p:nvPr>
            <p:ph type="title"/>
          </p:nvPr>
        </p:nvSpPr>
        <p:spPr/>
        <p:txBody>
          <a:bodyPr/>
          <a:lstStyle/>
          <a:p>
            <a:r>
              <a:rPr lang="en-US" dirty="0"/>
              <a:t>Option Enlistment Example</a:t>
            </a:r>
          </a:p>
        </p:txBody>
      </p:sp>
      <p:sp>
        <p:nvSpPr>
          <p:cNvPr id="4" name="Slide Number Placeholder 3">
            <a:extLst>
              <a:ext uri="{FF2B5EF4-FFF2-40B4-BE49-F238E27FC236}">
                <a16:creationId xmlns:a16="http://schemas.microsoft.com/office/drawing/2014/main" id="{8386760C-76A8-5222-E10F-AA9EBFDCCA7A}"/>
              </a:ext>
            </a:extLst>
          </p:cNvPr>
          <p:cNvSpPr>
            <a:spLocks noGrp="1"/>
          </p:cNvSpPr>
          <p:nvPr>
            <p:ph type="sldNum" sz="quarter" idx="12"/>
          </p:nvPr>
        </p:nvSpPr>
        <p:spPr/>
        <p:txBody>
          <a:bodyPr/>
          <a:lstStyle/>
          <a:p>
            <a:fld id="{CC7C30DC-6881-4317-A667-FF60598843D2}" type="slidenum">
              <a:rPr lang="en-US" smtClean="0"/>
              <a:t>27</a:t>
            </a:fld>
            <a:endParaRPr lang="en-US"/>
          </a:p>
        </p:txBody>
      </p:sp>
      <p:pic>
        <p:nvPicPr>
          <p:cNvPr id="2" name="Picture 1" descr="Graphical user interface, text, application, email&#10;&#10;Description automatically generated">
            <a:extLst>
              <a:ext uri="{FF2B5EF4-FFF2-40B4-BE49-F238E27FC236}">
                <a16:creationId xmlns:a16="http://schemas.microsoft.com/office/drawing/2014/main" id="{A203320A-0C2E-DE9B-30A0-A0A2E981D4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291007"/>
            <a:ext cx="12192000" cy="4275986"/>
          </a:xfrm>
          <a:prstGeom prst="rect">
            <a:avLst/>
          </a:prstGeom>
        </p:spPr>
      </p:pic>
      <p:sp>
        <p:nvSpPr>
          <p:cNvPr id="9" name="Arrow: Right 8">
            <a:extLst>
              <a:ext uri="{FF2B5EF4-FFF2-40B4-BE49-F238E27FC236}">
                <a16:creationId xmlns:a16="http://schemas.microsoft.com/office/drawing/2014/main" id="{0037F78D-60AE-9E0D-583C-5E0875DDBE3D}"/>
              </a:ext>
            </a:extLst>
          </p:cNvPr>
          <p:cNvSpPr/>
          <p:nvPr/>
        </p:nvSpPr>
        <p:spPr>
          <a:xfrm rot="10800000">
            <a:off x="3256772" y="4533900"/>
            <a:ext cx="1400175" cy="400050"/>
          </a:xfrm>
          <a:prstGeom prst="rightArrow">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Arrow: Right 9">
            <a:extLst>
              <a:ext uri="{FF2B5EF4-FFF2-40B4-BE49-F238E27FC236}">
                <a16:creationId xmlns:a16="http://schemas.microsoft.com/office/drawing/2014/main" id="{850BDE28-94F3-1120-D877-F7418DA85F28}"/>
              </a:ext>
            </a:extLst>
          </p:cNvPr>
          <p:cNvSpPr/>
          <p:nvPr/>
        </p:nvSpPr>
        <p:spPr>
          <a:xfrm rot="16200000">
            <a:off x="8882064" y="4795838"/>
            <a:ext cx="885825" cy="361948"/>
          </a:xfrm>
          <a:prstGeom prst="rightArrow">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1" name="Arrow: Right 10">
            <a:extLst>
              <a:ext uri="{FF2B5EF4-FFF2-40B4-BE49-F238E27FC236}">
                <a16:creationId xmlns:a16="http://schemas.microsoft.com/office/drawing/2014/main" id="{3EE50BCF-767C-26CF-3750-8CE3BB8E0A88}"/>
              </a:ext>
            </a:extLst>
          </p:cNvPr>
          <p:cNvSpPr/>
          <p:nvPr/>
        </p:nvSpPr>
        <p:spPr>
          <a:xfrm rot="10800000">
            <a:off x="3618332" y="3644365"/>
            <a:ext cx="677053" cy="320137"/>
          </a:xfrm>
          <a:prstGeom prst="rightArrow">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377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F20BF-4B01-428E-92B1-31B3ABB971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892041-22D2-97B6-A81D-CF423F030608}"/>
              </a:ext>
            </a:extLst>
          </p:cNvPr>
          <p:cNvSpPr>
            <a:spLocks noGrp="1"/>
          </p:cNvSpPr>
          <p:nvPr>
            <p:ph type="title"/>
          </p:nvPr>
        </p:nvSpPr>
        <p:spPr/>
        <p:txBody>
          <a:bodyPr/>
          <a:lstStyle/>
          <a:p>
            <a:r>
              <a:rPr lang="en-US" dirty="0"/>
              <a:t>Regular Army Reservation Example</a:t>
            </a:r>
          </a:p>
        </p:txBody>
      </p:sp>
      <p:sp>
        <p:nvSpPr>
          <p:cNvPr id="4" name="Slide Number Placeholder 3">
            <a:extLst>
              <a:ext uri="{FF2B5EF4-FFF2-40B4-BE49-F238E27FC236}">
                <a16:creationId xmlns:a16="http://schemas.microsoft.com/office/drawing/2014/main" id="{B1EAFE62-207A-DD70-59E8-251B2DFFBA05}"/>
              </a:ext>
            </a:extLst>
          </p:cNvPr>
          <p:cNvSpPr>
            <a:spLocks noGrp="1"/>
          </p:cNvSpPr>
          <p:nvPr>
            <p:ph type="sldNum" sz="quarter" idx="12"/>
          </p:nvPr>
        </p:nvSpPr>
        <p:spPr/>
        <p:txBody>
          <a:bodyPr/>
          <a:lstStyle/>
          <a:p>
            <a:fld id="{CC7C30DC-6881-4317-A667-FF60598843D2}" type="slidenum">
              <a:rPr lang="en-US" smtClean="0"/>
              <a:t>28</a:t>
            </a:fld>
            <a:endParaRPr lang="en-US"/>
          </a:p>
        </p:txBody>
      </p:sp>
      <p:pic>
        <p:nvPicPr>
          <p:cNvPr id="2" name="Picture 1" descr="Graphical user interface, text, application, email&#10;&#10;Description automatically generated">
            <a:extLst>
              <a:ext uri="{FF2B5EF4-FFF2-40B4-BE49-F238E27FC236}">
                <a16:creationId xmlns:a16="http://schemas.microsoft.com/office/drawing/2014/main" id="{E98A4CF4-3E02-FA98-01A6-3318D2841E2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52980"/>
            <a:ext cx="12192000" cy="5651247"/>
          </a:xfrm>
          <a:prstGeom prst="rect">
            <a:avLst/>
          </a:prstGeom>
        </p:spPr>
      </p:pic>
    </p:spTree>
    <p:extLst>
      <p:ext uri="{BB962C8B-B14F-4D97-AF65-F5344CB8AC3E}">
        <p14:creationId xmlns:p14="http://schemas.microsoft.com/office/powerpoint/2010/main" val="163803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4003-CF98-D707-5E9D-9186F959B6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21E96D-C31C-E4B9-3C87-970B3ED0BEFA}"/>
              </a:ext>
            </a:extLst>
          </p:cNvPr>
          <p:cNvSpPr>
            <a:spLocks noGrp="1"/>
          </p:cNvSpPr>
          <p:nvPr>
            <p:ph type="title"/>
          </p:nvPr>
        </p:nvSpPr>
        <p:spPr/>
        <p:txBody>
          <a:bodyPr/>
          <a:lstStyle/>
          <a:p>
            <a:r>
              <a:rPr lang="en-US" dirty="0"/>
              <a:t>MOS Changes</a:t>
            </a:r>
          </a:p>
        </p:txBody>
      </p:sp>
      <p:sp>
        <p:nvSpPr>
          <p:cNvPr id="4" name="Slide Number Placeholder 3">
            <a:extLst>
              <a:ext uri="{FF2B5EF4-FFF2-40B4-BE49-F238E27FC236}">
                <a16:creationId xmlns:a16="http://schemas.microsoft.com/office/drawing/2014/main" id="{20E3D55D-4660-74C3-D8FE-24A9DCBD7E30}"/>
              </a:ext>
            </a:extLst>
          </p:cNvPr>
          <p:cNvSpPr>
            <a:spLocks noGrp="1"/>
          </p:cNvSpPr>
          <p:nvPr>
            <p:ph type="sldNum" sz="quarter" idx="12"/>
          </p:nvPr>
        </p:nvSpPr>
        <p:spPr/>
        <p:txBody>
          <a:bodyPr/>
          <a:lstStyle/>
          <a:p>
            <a:fld id="{CC7C30DC-6881-4317-A667-FF60598843D2}" type="slidenum">
              <a:rPr lang="en-US" smtClean="0"/>
              <a:t>29</a:t>
            </a:fld>
            <a:endParaRPr lang="en-US"/>
          </a:p>
        </p:txBody>
      </p:sp>
      <p:pic>
        <p:nvPicPr>
          <p:cNvPr id="8" name="Picture 7">
            <a:extLst>
              <a:ext uri="{FF2B5EF4-FFF2-40B4-BE49-F238E27FC236}">
                <a16:creationId xmlns:a16="http://schemas.microsoft.com/office/drawing/2014/main" id="{736AD0E6-44DD-E0FA-9DF3-B000B9096595}"/>
              </a:ext>
            </a:extLst>
          </p:cNvPr>
          <p:cNvPicPr>
            <a:picLocks noChangeAspect="1"/>
          </p:cNvPicPr>
          <p:nvPr/>
        </p:nvPicPr>
        <p:blipFill>
          <a:blip r:embed="rId2"/>
          <a:stretch>
            <a:fillRect/>
          </a:stretch>
        </p:blipFill>
        <p:spPr>
          <a:xfrm>
            <a:off x="170822" y="1024285"/>
            <a:ext cx="11703126" cy="887832"/>
          </a:xfrm>
          <a:prstGeom prst="rect">
            <a:avLst/>
          </a:prstGeom>
        </p:spPr>
      </p:pic>
      <p:pic>
        <p:nvPicPr>
          <p:cNvPr id="10" name="Picture 9">
            <a:extLst>
              <a:ext uri="{FF2B5EF4-FFF2-40B4-BE49-F238E27FC236}">
                <a16:creationId xmlns:a16="http://schemas.microsoft.com/office/drawing/2014/main" id="{888EDF16-F38B-1952-8FEB-9AF08DDB4828}"/>
              </a:ext>
            </a:extLst>
          </p:cNvPr>
          <p:cNvPicPr>
            <a:picLocks noChangeAspect="1"/>
          </p:cNvPicPr>
          <p:nvPr/>
        </p:nvPicPr>
        <p:blipFill>
          <a:blip r:embed="rId3"/>
          <a:stretch>
            <a:fillRect/>
          </a:stretch>
        </p:blipFill>
        <p:spPr>
          <a:xfrm>
            <a:off x="170822" y="2292690"/>
            <a:ext cx="11703126" cy="887832"/>
          </a:xfrm>
          <a:prstGeom prst="rect">
            <a:avLst/>
          </a:prstGeom>
        </p:spPr>
      </p:pic>
      <p:pic>
        <p:nvPicPr>
          <p:cNvPr id="12" name="Picture 11">
            <a:extLst>
              <a:ext uri="{FF2B5EF4-FFF2-40B4-BE49-F238E27FC236}">
                <a16:creationId xmlns:a16="http://schemas.microsoft.com/office/drawing/2014/main" id="{42C25691-07BD-6C52-AC4B-9A79CFF99FCC}"/>
              </a:ext>
            </a:extLst>
          </p:cNvPr>
          <p:cNvPicPr>
            <a:picLocks noChangeAspect="1"/>
          </p:cNvPicPr>
          <p:nvPr/>
        </p:nvPicPr>
        <p:blipFill>
          <a:blip r:embed="rId4"/>
          <a:stretch>
            <a:fillRect/>
          </a:stretch>
        </p:blipFill>
        <p:spPr>
          <a:xfrm>
            <a:off x="170822" y="3465576"/>
            <a:ext cx="11703126" cy="887832"/>
          </a:xfrm>
          <a:prstGeom prst="rect">
            <a:avLst/>
          </a:prstGeom>
        </p:spPr>
      </p:pic>
      <p:pic>
        <p:nvPicPr>
          <p:cNvPr id="14" name="Picture 13">
            <a:extLst>
              <a:ext uri="{FF2B5EF4-FFF2-40B4-BE49-F238E27FC236}">
                <a16:creationId xmlns:a16="http://schemas.microsoft.com/office/drawing/2014/main" id="{00FC6BF9-B882-2622-6322-83CA77590FC5}"/>
              </a:ext>
            </a:extLst>
          </p:cNvPr>
          <p:cNvPicPr>
            <a:picLocks noChangeAspect="1"/>
          </p:cNvPicPr>
          <p:nvPr/>
        </p:nvPicPr>
        <p:blipFill>
          <a:blip r:embed="rId5"/>
          <a:stretch>
            <a:fillRect/>
          </a:stretch>
        </p:blipFill>
        <p:spPr>
          <a:xfrm>
            <a:off x="170822" y="4679790"/>
            <a:ext cx="11703126" cy="989354"/>
          </a:xfrm>
          <a:prstGeom prst="rect">
            <a:avLst/>
          </a:prstGeom>
        </p:spPr>
      </p:pic>
    </p:spTree>
    <p:extLst>
      <p:ext uri="{BB962C8B-B14F-4D97-AF65-F5344CB8AC3E}">
        <p14:creationId xmlns:p14="http://schemas.microsoft.com/office/powerpoint/2010/main" val="133881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DEC534-75CF-1213-5638-6CC56BAA88A2}"/>
              </a:ext>
            </a:extLst>
          </p:cNvPr>
          <p:cNvSpPr>
            <a:spLocks noGrp="1"/>
          </p:cNvSpPr>
          <p:nvPr>
            <p:ph type="title"/>
          </p:nvPr>
        </p:nvSpPr>
        <p:spPr/>
        <p:txBody>
          <a:bodyPr/>
          <a:lstStyle/>
          <a:p>
            <a:r>
              <a:rPr lang="en-US" dirty="0"/>
              <a:t>Recruiting Stakeholders</a:t>
            </a:r>
          </a:p>
        </p:txBody>
      </p:sp>
      <p:sp>
        <p:nvSpPr>
          <p:cNvPr id="4" name="Slide Number Placeholder 3">
            <a:extLst>
              <a:ext uri="{FF2B5EF4-FFF2-40B4-BE49-F238E27FC236}">
                <a16:creationId xmlns:a16="http://schemas.microsoft.com/office/drawing/2014/main" id="{98D19714-9262-896C-8B8F-B04038D833FE}"/>
              </a:ext>
            </a:extLst>
          </p:cNvPr>
          <p:cNvSpPr>
            <a:spLocks noGrp="1"/>
          </p:cNvSpPr>
          <p:nvPr>
            <p:ph type="sldNum" sz="quarter" idx="12"/>
          </p:nvPr>
        </p:nvSpPr>
        <p:spPr/>
        <p:txBody>
          <a:bodyPr/>
          <a:lstStyle/>
          <a:p>
            <a:fld id="{CC7C30DC-6881-4317-A667-FF60598843D2}" type="slidenum">
              <a:rPr lang="en-US" smtClean="0"/>
              <a:t>3</a:t>
            </a:fld>
            <a:endParaRPr lang="en-US"/>
          </a:p>
        </p:txBody>
      </p:sp>
      <p:pic>
        <p:nvPicPr>
          <p:cNvPr id="2" name="Content Placeholder 1">
            <a:extLst>
              <a:ext uri="{FF2B5EF4-FFF2-40B4-BE49-F238E27FC236}">
                <a16:creationId xmlns:a16="http://schemas.microsoft.com/office/drawing/2014/main" id="{710DC81A-0DAD-4D59-671C-5A422B68AE7A}"/>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352946" y="727046"/>
            <a:ext cx="1486107" cy="1448002"/>
          </a:xfrm>
          <a:prstGeom prst="rect">
            <a:avLst/>
          </a:prstGeom>
        </p:spPr>
      </p:pic>
      <p:grpSp>
        <p:nvGrpSpPr>
          <p:cNvPr id="7" name="Group 6">
            <a:extLst>
              <a:ext uri="{FF2B5EF4-FFF2-40B4-BE49-F238E27FC236}">
                <a16:creationId xmlns:a16="http://schemas.microsoft.com/office/drawing/2014/main" id="{F0D77A09-F181-3FCD-46D9-DAE1EE7C843E}"/>
              </a:ext>
            </a:extLst>
          </p:cNvPr>
          <p:cNvGrpSpPr/>
          <p:nvPr/>
        </p:nvGrpSpPr>
        <p:grpSpPr>
          <a:xfrm>
            <a:off x="-39207" y="1266610"/>
            <a:ext cx="1871564" cy="4324779"/>
            <a:chOff x="3618" y="1009191"/>
            <a:chExt cx="1871564" cy="4324779"/>
          </a:xfrm>
        </p:grpSpPr>
        <p:cxnSp>
          <p:nvCxnSpPr>
            <p:cNvPr id="8" name="Straight Connector 7">
              <a:extLst>
                <a:ext uri="{FF2B5EF4-FFF2-40B4-BE49-F238E27FC236}">
                  <a16:creationId xmlns:a16="http://schemas.microsoft.com/office/drawing/2014/main" id="{969F2260-00F5-AD4F-0B0F-66409B447E89}"/>
                </a:ext>
              </a:extLst>
            </p:cNvPr>
            <p:cNvCxnSpPr/>
            <p:nvPr/>
          </p:nvCxnSpPr>
          <p:spPr>
            <a:xfrm flipV="1">
              <a:off x="939400" y="4208910"/>
              <a:ext cx="0" cy="223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E94D90-54E7-D339-9F7F-00DCBC63C5EE}"/>
                </a:ext>
              </a:extLst>
            </p:cNvPr>
            <p:cNvSpPr txBox="1"/>
            <p:nvPr/>
          </p:nvSpPr>
          <p:spPr>
            <a:xfrm>
              <a:off x="3618" y="1009191"/>
              <a:ext cx="187156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Supports US Army Recruiting Command</a:t>
              </a:r>
            </a:p>
          </p:txBody>
        </p:sp>
        <p:grpSp>
          <p:nvGrpSpPr>
            <p:cNvPr id="10" name="Group 9">
              <a:extLst>
                <a:ext uri="{FF2B5EF4-FFF2-40B4-BE49-F238E27FC236}">
                  <a16:creationId xmlns:a16="http://schemas.microsoft.com/office/drawing/2014/main" id="{D9FFC532-510D-126F-3A78-96DFBE96B13C}"/>
                </a:ext>
              </a:extLst>
            </p:cNvPr>
            <p:cNvGrpSpPr/>
            <p:nvPr/>
          </p:nvGrpSpPr>
          <p:grpSpPr>
            <a:xfrm>
              <a:off x="341201" y="1673660"/>
              <a:ext cx="1196399" cy="1026310"/>
              <a:chOff x="106307" y="1748153"/>
              <a:chExt cx="1196399" cy="1026310"/>
            </a:xfrm>
          </p:grpSpPr>
          <p:grpSp>
            <p:nvGrpSpPr>
              <p:cNvPr id="19" name="Group 11">
                <a:extLst>
                  <a:ext uri="{FF2B5EF4-FFF2-40B4-BE49-F238E27FC236}">
                    <a16:creationId xmlns:a16="http://schemas.microsoft.com/office/drawing/2014/main" id="{8E5E3005-364D-3994-7389-5EA797FAA2B0}"/>
                  </a:ext>
                </a:extLst>
              </p:cNvPr>
              <p:cNvGrpSpPr>
                <a:grpSpLocks/>
              </p:cNvGrpSpPr>
              <p:nvPr/>
            </p:nvGrpSpPr>
            <p:grpSpPr bwMode="auto">
              <a:xfrm>
                <a:off x="361606" y="1748153"/>
                <a:ext cx="685800" cy="692150"/>
                <a:chOff x="838200" y="990600"/>
                <a:chExt cx="1758696" cy="1758696"/>
              </a:xfrm>
            </p:grpSpPr>
            <p:sp>
              <p:nvSpPr>
                <p:cNvPr id="21" name="Oval 20">
                  <a:extLst>
                    <a:ext uri="{FF2B5EF4-FFF2-40B4-BE49-F238E27FC236}">
                      <a16:creationId xmlns:a16="http://schemas.microsoft.com/office/drawing/2014/main" id="{3381A28E-5756-256F-8DDD-134CDC22362B}"/>
                    </a:ext>
                  </a:extLst>
                </p:cNvPr>
                <p:cNvSpPr/>
                <p:nvPr/>
              </p:nvSpPr>
              <p:spPr>
                <a:xfrm>
                  <a:off x="1066179" y="1220523"/>
                  <a:ext cx="1298665" cy="1294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9" descr="New HRC.jpg">
                  <a:extLst>
                    <a:ext uri="{FF2B5EF4-FFF2-40B4-BE49-F238E27FC236}">
                      <a16:creationId xmlns:a16="http://schemas.microsoft.com/office/drawing/2014/main" id="{FA793731-52ED-B6DE-43C9-A919FCAAF29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8200" y="990600"/>
                  <a:ext cx="1758696" cy="175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0C1EE744-40D5-A552-45B3-018B9F89B086}"/>
                  </a:ext>
                </a:extLst>
              </p:cNvPr>
              <p:cNvSpPr txBox="1"/>
              <p:nvPr/>
            </p:nvSpPr>
            <p:spPr>
              <a:xfrm>
                <a:off x="106307" y="2405131"/>
                <a:ext cx="1196399"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Human Resources Command</a:t>
                </a:r>
              </a:p>
            </p:txBody>
          </p:sp>
        </p:grpSp>
        <p:grpSp>
          <p:nvGrpSpPr>
            <p:cNvPr id="11" name="Group 10">
              <a:extLst>
                <a:ext uri="{FF2B5EF4-FFF2-40B4-BE49-F238E27FC236}">
                  <a16:creationId xmlns:a16="http://schemas.microsoft.com/office/drawing/2014/main" id="{98ED9C72-C5D6-67F0-FF25-1712D19A507D}"/>
                </a:ext>
              </a:extLst>
            </p:cNvPr>
            <p:cNvGrpSpPr/>
            <p:nvPr/>
          </p:nvGrpSpPr>
          <p:grpSpPr>
            <a:xfrm>
              <a:off x="483857" y="3765380"/>
              <a:ext cx="911086" cy="1001566"/>
              <a:chOff x="248963" y="3983693"/>
              <a:chExt cx="911086" cy="1001566"/>
            </a:xfrm>
          </p:grpSpPr>
          <p:pic>
            <p:nvPicPr>
              <p:cNvPr id="17" name="Picture 27" descr="C:\Users\AyerRE\Pictures\Army-Corps-of-Engineers.gif">
                <a:extLst>
                  <a:ext uri="{FF2B5EF4-FFF2-40B4-BE49-F238E27FC236}">
                    <a16:creationId xmlns:a16="http://schemas.microsoft.com/office/drawing/2014/main" id="{4434FBE0-D118-60B5-D76F-5F4AB1C932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131" y="3983693"/>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5A760DF-3DEE-A4FA-A88F-48B26FD7FE7C}"/>
                  </a:ext>
                </a:extLst>
              </p:cNvPr>
              <p:cNvSpPr txBox="1"/>
              <p:nvPr/>
            </p:nvSpPr>
            <p:spPr>
              <a:xfrm>
                <a:off x="248963" y="4615927"/>
                <a:ext cx="91108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Corps of Engineers</a:t>
                </a:r>
              </a:p>
            </p:txBody>
          </p:sp>
        </p:grpSp>
        <p:grpSp>
          <p:nvGrpSpPr>
            <p:cNvPr id="12" name="Group 11">
              <a:extLst>
                <a:ext uri="{FF2B5EF4-FFF2-40B4-BE49-F238E27FC236}">
                  <a16:creationId xmlns:a16="http://schemas.microsoft.com/office/drawing/2014/main" id="{ECC384CA-0A84-8AC7-A4F5-7B5D0665F074}"/>
                </a:ext>
              </a:extLst>
            </p:cNvPr>
            <p:cNvGrpSpPr/>
            <p:nvPr/>
          </p:nvGrpSpPr>
          <p:grpSpPr>
            <a:xfrm>
              <a:off x="232567" y="2695868"/>
              <a:ext cx="1401777" cy="2638102"/>
              <a:chOff x="-2327" y="3005358"/>
              <a:chExt cx="1401777" cy="2638102"/>
            </a:xfrm>
          </p:grpSpPr>
          <p:grpSp>
            <p:nvGrpSpPr>
              <p:cNvPr id="13" name="Group 12">
                <a:extLst>
                  <a:ext uri="{FF2B5EF4-FFF2-40B4-BE49-F238E27FC236}">
                    <a16:creationId xmlns:a16="http://schemas.microsoft.com/office/drawing/2014/main" id="{C4954E1A-0969-9EDF-D1A8-A2A5FFE86E39}"/>
                  </a:ext>
                </a:extLst>
              </p:cNvPr>
              <p:cNvGrpSpPr>
                <a:grpSpLocks/>
              </p:cNvGrpSpPr>
              <p:nvPr/>
            </p:nvGrpSpPr>
            <p:grpSpPr bwMode="auto">
              <a:xfrm>
                <a:off x="343349" y="3005358"/>
                <a:ext cx="685800" cy="2638102"/>
                <a:chOff x="3767157" y="-3489905"/>
                <a:chExt cx="1609344" cy="6691874"/>
              </a:xfrm>
            </p:grpSpPr>
            <p:sp>
              <p:nvSpPr>
                <p:cNvPr id="15" name="Rectangle 14">
                  <a:extLst>
                    <a:ext uri="{FF2B5EF4-FFF2-40B4-BE49-F238E27FC236}">
                      <a16:creationId xmlns:a16="http://schemas.microsoft.com/office/drawing/2014/main" id="{B5F3F49B-BE17-E4FA-AE51-E983A961D0C2}"/>
                    </a:ext>
                  </a:extLst>
                </p:cNvPr>
                <p:cNvSpPr/>
                <p:nvPr/>
              </p:nvSpPr>
              <p:spPr>
                <a:xfrm>
                  <a:off x="4037244" y="2134844"/>
                  <a:ext cx="1069172" cy="106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Picture 13" descr="01_Mepcom.jpg">
                  <a:extLst>
                    <a:ext uri="{FF2B5EF4-FFF2-40B4-BE49-F238E27FC236}">
                      <a16:creationId xmlns:a16="http://schemas.microsoft.com/office/drawing/2014/main" id="{F5AA1BCA-F0F1-D4F6-F981-7E455B455432}"/>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67157" y="-3489905"/>
                  <a:ext cx="1609344" cy="175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E1E6B36B-51B9-918E-4230-6AD2FDCD263C}"/>
                  </a:ext>
                </a:extLst>
              </p:cNvPr>
              <p:cNvSpPr txBox="1"/>
              <p:nvPr/>
            </p:nvSpPr>
            <p:spPr>
              <a:xfrm>
                <a:off x="-2327" y="3733259"/>
                <a:ext cx="1401777"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Military Entrance Processing Command</a:t>
                </a:r>
              </a:p>
            </p:txBody>
          </p:sp>
        </p:grpSp>
      </p:grpSp>
      <p:grpSp>
        <p:nvGrpSpPr>
          <p:cNvPr id="23" name="Group 22">
            <a:extLst>
              <a:ext uri="{FF2B5EF4-FFF2-40B4-BE49-F238E27FC236}">
                <a16:creationId xmlns:a16="http://schemas.microsoft.com/office/drawing/2014/main" id="{8357FDEB-A715-F693-4872-BE73C054FB24}"/>
              </a:ext>
            </a:extLst>
          </p:cNvPr>
          <p:cNvGrpSpPr/>
          <p:nvPr/>
        </p:nvGrpSpPr>
        <p:grpSpPr>
          <a:xfrm>
            <a:off x="10260450" y="935336"/>
            <a:ext cx="1924558" cy="4729638"/>
            <a:chOff x="7233317" y="1058886"/>
            <a:chExt cx="1924558" cy="4729638"/>
          </a:xfrm>
        </p:grpSpPr>
        <p:grpSp>
          <p:nvGrpSpPr>
            <p:cNvPr id="24" name="Group 23">
              <a:extLst>
                <a:ext uri="{FF2B5EF4-FFF2-40B4-BE49-F238E27FC236}">
                  <a16:creationId xmlns:a16="http://schemas.microsoft.com/office/drawing/2014/main" id="{A3DDF683-03FE-FB56-4072-DD15408C077B}"/>
                </a:ext>
              </a:extLst>
            </p:cNvPr>
            <p:cNvGrpSpPr/>
            <p:nvPr/>
          </p:nvGrpSpPr>
          <p:grpSpPr>
            <a:xfrm>
              <a:off x="7492930" y="2639967"/>
              <a:ext cx="1405333" cy="1125676"/>
              <a:chOff x="7841506" y="2798594"/>
              <a:chExt cx="1405333" cy="1125676"/>
            </a:xfrm>
          </p:grpSpPr>
          <p:pic>
            <p:nvPicPr>
              <p:cNvPr id="35" name="Picture 25" descr="C:\Users\AyerRE\Pictures\usasocimage.jpg">
                <a:extLst>
                  <a:ext uri="{FF2B5EF4-FFF2-40B4-BE49-F238E27FC236}">
                    <a16:creationId xmlns:a16="http://schemas.microsoft.com/office/drawing/2014/main" id="{B60EB373-7E55-95C0-D616-C9AD344D86C0}"/>
                  </a:ext>
                </a:extLst>
              </p:cNvPr>
              <p:cNvPicPr>
                <a:picLocks noChangeAspect="1" noChangeArrowheads="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129835" y="2798594"/>
                <a:ext cx="828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BCEF811E-3500-22ED-3A42-7BEC938F0E28}"/>
                  </a:ext>
                </a:extLst>
              </p:cNvPr>
              <p:cNvSpPr txBox="1"/>
              <p:nvPr/>
            </p:nvSpPr>
            <p:spPr>
              <a:xfrm>
                <a:off x="7841506" y="3554938"/>
                <a:ext cx="1405333"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Army Special Operations Command</a:t>
                </a:r>
              </a:p>
            </p:txBody>
          </p:sp>
        </p:grpSp>
        <p:sp>
          <p:nvSpPr>
            <p:cNvPr id="25" name="TextBox 24">
              <a:extLst>
                <a:ext uri="{FF2B5EF4-FFF2-40B4-BE49-F238E27FC236}">
                  <a16:creationId xmlns:a16="http://schemas.microsoft.com/office/drawing/2014/main" id="{4C1054BB-8F19-4020-0962-F20567D7B5D6}"/>
                </a:ext>
              </a:extLst>
            </p:cNvPr>
            <p:cNvSpPr txBox="1"/>
            <p:nvPr/>
          </p:nvSpPr>
          <p:spPr>
            <a:xfrm>
              <a:off x="7233317" y="1058886"/>
              <a:ext cx="19245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Army Recruiting Command Supports</a:t>
              </a:r>
            </a:p>
          </p:txBody>
        </p:sp>
        <p:grpSp>
          <p:nvGrpSpPr>
            <p:cNvPr id="26" name="Group 25">
              <a:extLst>
                <a:ext uri="{FF2B5EF4-FFF2-40B4-BE49-F238E27FC236}">
                  <a16:creationId xmlns:a16="http://schemas.microsoft.com/office/drawing/2014/main" id="{679DFD95-BBE2-539C-0909-6ACD71E5B708}"/>
                </a:ext>
              </a:extLst>
            </p:cNvPr>
            <p:cNvGrpSpPr/>
            <p:nvPr/>
          </p:nvGrpSpPr>
          <p:grpSpPr>
            <a:xfrm>
              <a:off x="7480141" y="1673660"/>
              <a:ext cx="1430911" cy="934063"/>
              <a:chOff x="7768789" y="1832287"/>
              <a:chExt cx="1430911" cy="934063"/>
            </a:xfrm>
          </p:grpSpPr>
          <p:pic>
            <p:nvPicPr>
              <p:cNvPr id="33" name="Picture 20">
                <a:extLst>
                  <a:ext uri="{FF2B5EF4-FFF2-40B4-BE49-F238E27FC236}">
                    <a16:creationId xmlns:a16="http://schemas.microsoft.com/office/drawing/2014/main" id="{98286820-AB53-F758-798D-CC005AA19FF7}"/>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065144" y="1832287"/>
                <a:ext cx="838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DE7A7335-498A-75DB-9146-9F06248F8217}"/>
                  </a:ext>
                </a:extLst>
              </p:cNvPr>
              <p:cNvSpPr txBox="1"/>
              <p:nvPr/>
            </p:nvSpPr>
            <p:spPr>
              <a:xfrm>
                <a:off x="7768789" y="2535518"/>
                <a:ext cx="1430911" cy="2308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Surgeon General</a:t>
                </a:r>
              </a:p>
            </p:txBody>
          </p:sp>
        </p:grpSp>
        <p:grpSp>
          <p:nvGrpSpPr>
            <p:cNvPr id="27" name="Group 26">
              <a:extLst>
                <a:ext uri="{FF2B5EF4-FFF2-40B4-BE49-F238E27FC236}">
                  <a16:creationId xmlns:a16="http://schemas.microsoft.com/office/drawing/2014/main" id="{0001547C-6960-5954-001C-F76AFEC481EA}"/>
                </a:ext>
              </a:extLst>
            </p:cNvPr>
            <p:cNvGrpSpPr/>
            <p:nvPr/>
          </p:nvGrpSpPr>
          <p:grpSpPr>
            <a:xfrm>
              <a:off x="7756388" y="4745978"/>
              <a:ext cx="878417" cy="1042546"/>
              <a:chOff x="8083007" y="4932598"/>
              <a:chExt cx="878417" cy="1042546"/>
            </a:xfrm>
          </p:grpSpPr>
          <p:pic>
            <p:nvPicPr>
              <p:cNvPr id="31" name="Picture 2">
                <a:extLst>
                  <a:ext uri="{FF2B5EF4-FFF2-40B4-BE49-F238E27FC236}">
                    <a16:creationId xmlns:a16="http://schemas.microsoft.com/office/drawing/2014/main" id="{6B5FB904-1F97-2831-92C7-46A360793A3C}"/>
                  </a:ext>
                </a:extLst>
              </p:cNvPr>
              <p:cNvPicPr>
                <a:picLocks noChangeAspect="1"/>
              </p:cNvPicPr>
              <p:nvPr/>
            </p:nvPicPr>
            <p:blipFill>
              <a:blip r:embed="rId8" cstate="email">
                <a:clrChange>
                  <a:clrFrom>
                    <a:srgbClr val="FFFFF5"/>
                  </a:clrFrom>
                  <a:clrTo>
                    <a:srgbClr val="FFFFF5">
                      <a:alpha val="0"/>
                    </a:srgbClr>
                  </a:clrTo>
                </a:clrChange>
                <a:extLst>
                  <a:ext uri="{28A0092B-C50C-407E-A947-70E740481C1C}">
                    <a14:useLocalDpi xmlns:a14="http://schemas.microsoft.com/office/drawing/2010/main"/>
                  </a:ext>
                </a:extLst>
              </a:blip>
              <a:srcRect/>
              <a:stretch>
                <a:fillRect/>
              </a:stretch>
            </p:blipFill>
            <p:spPr bwMode="auto">
              <a:xfrm>
                <a:off x="8123753" y="4932598"/>
                <a:ext cx="7969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DD498B82-A564-4928-C5BA-E78A73AE4F1B}"/>
                  </a:ext>
                </a:extLst>
              </p:cNvPr>
              <p:cNvSpPr txBox="1"/>
              <p:nvPr/>
            </p:nvSpPr>
            <p:spPr>
              <a:xfrm>
                <a:off x="8083007" y="5605812"/>
                <a:ext cx="878417"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Army Chief of Chaplains</a:t>
                </a:r>
              </a:p>
            </p:txBody>
          </p:sp>
        </p:grpSp>
        <p:grpSp>
          <p:nvGrpSpPr>
            <p:cNvPr id="28" name="Group 27">
              <a:extLst>
                <a:ext uri="{FF2B5EF4-FFF2-40B4-BE49-F238E27FC236}">
                  <a16:creationId xmlns:a16="http://schemas.microsoft.com/office/drawing/2014/main" id="{D752D3DE-A6B9-4DA9-705E-6A49A3CF11F2}"/>
                </a:ext>
              </a:extLst>
            </p:cNvPr>
            <p:cNvGrpSpPr/>
            <p:nvPr/>
          </p:nvGrpSpPr>
          <p:grpSpPr>
            <a:xfrm>
              <a:off x="7593620" y="3718725"/>
              <a:ext cx="1203953" cy="1075893"/>
              <a:chOff x="7940046" y="3877352"/>
              <a:chExt cx="1203953" cy="1075893"/>
            </a:xfrm>
          </p:grpSpPr>
          <p:pic>
            <p:nvPicPr>
              <p:cNvPr id="29" name="Picture 3" descr="K:\HQ COMMON\CIG\images\Images\01_Army-Reserve-Logo.jpg">
                <a:extLst>
                  <a:ext uri="{FF2B5EF4-FFF2-40B4-BE49-F238E27FC236}">
                    <a16:creationId xmlns:a16="http://schemas.microsoft.com/office/drawing/2014/main" id="{C9EA18D9-708B-378C-DACB-426A2EAEEF34}"/>
                  </a:ext>
                </a:extLst>
              </p:cNvPr>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63403" y="3877352"/>
                <a:ext cx="7572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39474E51-BA14-F55E-1FC5-CDFABB9A28A6}"/>
                  </a:ext>
                </a:extLst>
              </p:cNvPr>
              <p:cNvSpPr txBox="1"/>
              <p:nvPr/>
            </p:nvSpPr>
            <p:spPr>
              <a:xfrm>
                <a:off x="7940046" y="4583913"/>
                <a:ext cx="1203953"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Office of the Chief of Army Reserve</a:t>
                </a:r>
              </a:p>
            </p:txBody>
          </p:sp>
        </p:grpSp>
      </p:grpSp>
      <p:sp>
        <p:nvSpPr>
          <p:cNvPr id="37" name="5-Point Star 83">
            <a:extLst>
              <a:ext uri="{FF2B5EF4-FFF2-40B4-BE49-F238E27FC236}">
                <a16:creationId xmlns:a16="http://schemas.microsoft.com/office/drawing/2014/main" id="{82422AB1-1B2C-7C40-B455-72225E661D01}"/>
              </a:ext>
            </a:extLst>
          </p:cNvPr>
          <p:cNvSpPr/>
          <p:nvPr/>
        </p:nvSpPr>
        <p:spPr>
          <a:xfrm>
            <a:off x="2802309" y="3360535"/>
            <a:ext cx="536867" cy="403191"/>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id="{023A37B8-4056-BC12-334E-53AE5CFEAA26}"/>
              </a:ext>
            </a:extLst>
          </p:cNvPr>
          <p:cNvCxnSpPr>
            <a:cxnSpLocks/>
          </p:cNvCxnSpPr>
          <p:nvPr/>
        </p:nvCxnSpPr>
        <p:spPr>
          <a:xfrm>
            <a:off x="2269076" y="3312357"/>
            <a:ext cx="1070100" cy="862342"/>
          </a:xfrm>
          <a:prstGeom prst="curvedConnector3">
            <a:avLst>
              <a:gd name="adj1" fmla="val 50000"/>
            </a:avLst>
          </a:prstGeom>
          <a:ln>
            <a:solidFill>
              <a:srgbClr val="0C1208"/>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BC855527-6B19-6182-BCEA-4C6120C58706}"/>
              </a:ext>
            </a:extLst>
          </p:cNvPr>
          <p:cNvGrpSpPr/>
          <p:nvPr/>
        </p:nvGrpSpPr>
        <p:grpSpPr>
          <a:xfrm>
            <a:off x="5190492" y="2368757"/>
            <a:ext cx="1811014" cy="646331"/>
            <a:chOff x="4998240" y="2893864"/>
            <a:chExt cx="1811014" cy="646331"/>
          </a:xfrm>
        </p:grpSpPr>
        <p:sp>
          <p:nvSpPr>
            <p:cNvPr id="40" name="TextBox 39">
              <a:extLst>
                <a:ext uri="{FF2B5EF4-FFF2-40B4-BE49-F238E27FC236}">
                  <a16:creationId xmlns:a16="http://schemas.microsoft.com/office/drawing/2014/main" id="{EAF1036F-47E3-976E-E2DE-B5612A9DF435}"/>
                </a:ext>
              </a:extLst>
            </p:cNvPr>
            <p:cNvSpPr txBox="1"/>
            <p:nvPr/>
          </p:nvSpPr>
          <p:spPr>
            <a:xfrm>
              <a:off x="4998240" y="2893864"/>
              <a:ext cx="1811014" cy="646331"/>
            </a:xfrm>
            <a:prstGeom prst="rect">
              <a:avLst/>
            </a:prstGeom>
            <a:solidFill>
              <a:schemeClr val="accent4">
                <a:lumMod val="20000"/>
                <a:lumOff val="80000"/>
              </a:schemeClr>
            </a:solidFill>
            <a:ln w="254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Army Recruiting Command</a:t>
              </a:r>
            </a:p>
          </p:txBody>
        </p:sp>
        <p:grpSp>
          <p:nvGrpSpPr>
            <p:cNvPr id="41" name="Group 40">
              <a:extLst>
                <a:ext uri="{FF2B5EF4-FFF2-40B4-BE49-F238E27FC236}">
                  <a16:creationId xmlns:a16="http://schemas.microsoft.com/office/drawing/2014/main" id="{DCA02E8A-8D0C-FE22-FFF5-0493B10D6A38}"/>
                </a:ext>
              </a:extLst>
            </p:cNvPr>
            <p:cNvGrpSpPr/>
            <p:nvPr/>
          </p:nvGrpSpPr>
          <p:grpSpPr>
            <a:xfrm>
              <a:off x="5565477" y="2917179"/>
              <a:ext cx="666018" cy="213214"/>
              <a:chOff x="2179394" y="5204190"/>
              <a:chExt cx="666018" cy="213214"/>
            </a:xfrm>
          </p:grpSpPr>
          <p:sp>
            <p:nvSpPr>
              <p:cNvPr id="42" name="5-Point Star 55">
                <a:extLst>
                  <a:ext uri="{FF2B5EF4-FFF2-40B4-BE49-F238E27FC236}">
                    <a16:creationId xmlns:a16="http://schemas.microsoft.com/office/drawing/2014/main" id="{245E7767-4A6E-95D4-3A4F-ABAC55ED5F16}"/>
                  </a:ext>
                </a:extLst>
              </p:cNvPr>
              <p:cNvSpPr/>
              <p:nvPr/>
            </p:nvSpPr>
            <p:spPr>
              <a:xfrm>
                <a:off x="2179394" y="5204190"/>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5-Point Star 56">
                <a:extLst>
                  <a:ext uri="{FF2B5EF4-FFF2-40B4-BE49-F238E27FC236}">
                    <a16:creationId xmlns:a16="http://schemas.microsoft.com/office/drawing/2014/main" id="{DE5EE6CE-952D-9FCD-8FAF-7C43560321AD}"/>
                  </a:ext>
                </a:extLst>
              </p:cNvPr>
              <p:cNvSpPr/>
              <p:nvPr/>
            </p:nvSpPr>
            <p:spPr>
              <a:xfrm>
                <a:off x="2410192" y="5204190"/>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5-Point Star 57">
                <a:extLst>
                  <a:ext uri="{FF2B5EF4-FFF2-40B4-BE49-F238E27FC236}">
                    <a16:creationId xmlns:a16="http://schemas.microsoft.com/office/drawing/2014/main" id="{CB40D41D-D55F-6D50-227F-E07CFFD5FBCF}"/>
                  </a:ext>
                </a:extLst>
              </p:cNvPr>
              <p:cNvSpPr/>
              <p:nvPr/>
            </p:nvSpPr>
            <p:spPr>
              <a:xfrm>
                <a:off x="2632198" y="5204190"/>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cxnSp>
        <p:nvCxnSpPr>
          <p:cNvPr id="45" name="Straight Connector 44">
            <a:extLst>
              <a:ext uri="{FF2B5EF4-FFF2-40B4-BE49-F238E27FC236}">
                <a16:creationId xmlns:a16="http://schemas.microsoft.com/office/drawing/2014/main" id="{DACD3E74-00EF-2FE8-78D4-67C74F06D84F}"/>
              </a:ext>
            </a:extLst>
          </p:cNvPr>
          <p:cNvCxnSpPr>
            <a:cxnSpLocks/>
          </p:cNvCxnSpPr>
          <p:nvPr/>
        </p:nvCxnSpPr>
        <p:spPr>
          <a:xfrm>
            <a:off x="6084886" y="3022415"/>
            <a:ext cx="10248" cy="1482622"/>
          </a:xfrm>
          <a:prstGeom prst="line">
            <a:avLst/>
          </a:prstGeom>
          <a:ln w="38100">
            <a:solidFill>
              <a:srgbClr val="0C120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70D4B3F-4E3D-84DC-BAF7-9A5E6835E7C0}"/>
              </a:ext>
            </a:extLst>
          </p:cNvPr>
          <p:cNvCxnSpPr/>
          <p:nvPr/>
        </p:nvCxnSpPr>
        <p:spPr>
          <a:xfrm>
            <a:off x="4061978" y="4655033"/>
            <a:ext cx="3860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FC0FEDD-293B-D72D-71CA-A3B98DCD9DC1}"/>
              </a:ext>
            </a:extLst>
          </p:cNvPr>
          <p:cNvCxnSpPr>
            <a:cxnSpLocks/>
          </p:cNvCxnSpPr>
          <p:nvPr/>
        </p:nvCxnSpPr>
        <p:spPr>
          <a:xfrm>
            <a:off x="6088494" y="3172411"/>
            <a:ext cx="10248" cy="1482622"/>
          </a:xfrm>
          <a:prstGeom prst="line">
            <a:avLst/>
          </a:prstGeom>
          <a:ln w="38100">
            <a:solidFill>
              <a:srgbClr val="0C120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F3938B4-3B4E-79D5-6743-FB8235F8FBD2}"/>
              </a:ext>
            </a:extLst>
          </p:cNvPr>
          <p:cNvCxnSpPr/>
          <p:nvPr/>
        </p:nvCxnSpPr>
        <p:spPr>
          <a:xfrm>
            <a:off x="4062452" y="4655033"/>
            <a:ext cx="0" cy="263843"/>
          </a:xfrm>
          <a:prstGeom prst="line">
            <a:avLst/>
          </a:prstGeom>
          <a:ln w="38100">
            <a:solidFill>
              <a:srgbClr val="0C120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2FAB1D3-FBBF-289D-0D4C-EA84A80B30C4}"/>
              </a:ext>
            </a:extLst>
          </p:cNvPr>
          <p:cNvCxnSpPr/>
          <p:nvPr/>
        </p:nvCxnSpPr>
        <p:spPr>
          <a:xfrm>
            <a:off x="7922728" y="4655033"/>
            <a:ext cx="0" cy="263843"/>
          </a:xfrm>
          <a:prstGeom prst="line">
            <a:avLst/>
          </a:prstGeom>
          <a:ln w="38100">
            <a:solidFill>
              <a:srgbClr val="0C1208"/>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2126D6B-FE41-2450-E060-1E151ABDAFB1}"/>
              </a:ext>
            </a:extLst>
          </p:cNvPr>
          <p:cNvGrpSpPr/>
          <p:nvPr/>
        </p:nvGrpSpPr>
        <p:grpSpPr>
          <a:xfrm>
            <a:off x="3566328" y="4905300"/>
            <a:ext cx="933416" cy="923330"/>
            <a:chOff x="3990992" y="4434303"/>
            <a:chExt cx="933416" cy="923330"/>
          </a:xfrm>
        </p:grpSpPr>
        <p:sp>
          <p:nvSpPr>
            <p:cNvPr id="51" name="TextBox 50">
              <a:extLst>
                <a:ext uri="{FF2B5EF4-FFF2-40B4-BE49-F238E27FC236}">
                  <a16:creationId xmlns:a16="http://schemas.microsoft.com/office/drawing/2014/main" id="{AE5C3E2F-7F84-55AF-D957-B9FCCA6579AE}"/>
                </a:ext>
              </a:extLst>
            </p:cNvPr>
            <p:cNvSpPr txBox="1"/>
            <p:nvPr/>
          </p:nvSpPr>
          <p:spPr>
            <a:xfrm>
              <a:off x="3990992" y="4434303"/>
              <a:ext cx="933416" cy="923330"/>
            </a:xfrm>
            <a:prstGeom prst="rect">
              <a:avLst/>
            </a:prstGeom>
            <a:solidFill>
              <a:schemeClr val="accent4">
                <a:lumMod val="20000"/>
                <a:lumOff val="80000"/>
              </a:schemeClr>
            </a:solidFill>
            <a:ln w="254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Army Enterprise Marketing Office</a:t>
              </a:r>
            </a:p>
          </p:txBody>
        </p:sp>
        <p:grpSp>
          <p:nvGrpSpPr>
            <p:cNvPr id="52" name="Group 51">
              <a:extLst>
                <a:ext uri="{FF2B5EF4-FFF2-40B4-BE49-F238E27FC236}">
                  <a16:creationId xmlns:a16="http://schemas.microsoft.com/office/drawing/2014/main" id="{CDB0C8CD-2AB0-1717-3CD1-19C32F4637D4}"/>
                </a:ext>
              </a:extLst>
            </p:cNvPr>
            <p:cNvGrpSpPr/>
            <p:nvPr/>
          </p:nvGrpSpPr>
          <p:grpSpPr>
            <a:xfrm>
              <a:off x="4240090" y="4476902"/>
              <a:ext cx="435220" cy="213214"/>
              <a:chOff x="3457313" y="4490671"/>
              <a:chExt cx="435220" cy="213214"/>
            </a:xfrm>
          </p:grpSpPr>
          <p:sp>
            <p:nvSpPr>
              <p:cNvPr id="53" name="5-Point Star 77">
                <a:extLst>
                  <a:ext uri="{FF2B5EF4-FFF2-40B4-BE49-F238E27FC236}">
                    <a16:creationId xmlns:a16="http://schemas.microsoft.com/office/drawing/2014/main" id="{4B88BEC9-5274-2555-37DA-1884017632C9}"/>
                  </a:ext>
                </a:extLst>
              </p:cNvPr>
              <p:cNvSpPr/>
              <p:nvPr/>
            </p:nvSpPr>
            <p:spPr>
              <a:xfrm>
                <a:off x="3457313" y="4490671"/>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5-Point Star 78">
                <a:extLst>
                  <a:ext uri="{FF2B5EF4-FFF2-40B4-BE49-F238E27FC236}">
                    <a16:creationId xmlns:a16="http://schemas.microsoft.com/office/drawing/2014/main" id="{6FFF1FEE-8B21-49F2-3EE9-78F9D4E97B3B}"/>
                  </a:ext>
                </a:extLst>
              </p:cNvPr>
              <p:cNvSpPr/>
              <p:nvPr/>
            </p:nvSpPr>
            <p:spPr>
              <a:xfrm>
                <a:off x="3679319" y="4490671"/>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60" name="Group 59">
            <a:extLst>
              <a:ext uri="{FF2B5EF4-FFF2-40B4-BE49-F238E27FC236}">
                <a16:creationId xmlns:a16="http://schemas.microsoft.com/office/drawing/2014/main" id="{07396BAC-6121-3C34-D450-2D9A723149F8}"/>
              </a:ext>
            </a:extLst>
          </p:cNvPr>
          <p:cNvGrpSpPr/>
          <p:nvPr/>
        </p:nvGrpSpPr>
        <p:grpSpPr>
          <a:xfrm>
            <a:off x="7536678" y="4905300"/>
            <a:ext cx="772100" cy="769441"/>
            <a:chOff x="5078810" y="4434303"/>
            <a:chExt cx="772100" cy="769441"/>
          </a:xfrm>
        </p:grpSpPr>
        <p:sp>
          <p:nvSpPr>
            <p:cNvPr id="61" name="TextBox 60">
              <a:extLst>
                <a:ext uri="{FF2B5EF4-FFF2-40B4-BE49-F238E27FC236}">
                  <a16:creationId xmlns:a16="http://schemas.microsoft.com/office/drawing/2014/main" id="{EE93923B-8E56-BAFF-6C33-CC28E7868021}"/>
                </a:ext>
              </a:extLst>
            </p:cNvPr>
            <p:cNvSpPr txBox="1"/>
            <p:nvPr/>
          </p:nvSpPr>
          <p:spPr>
            <a:xfrm>
              <a:off x="5078810" y="4434303"/>
              <a:ext cx="772100" cy="769441"/>
            </a:xfrm>
            <a:prstGeom prst="rect">
              <a:avLst/>
            </a:prstGeom>
            <a:solidFill>
              <a:schemeClr val="accent4">
                <a:lumMod val="20000"/>
                <a:lumOff val="80000"/>
              </a:schemeClr>
            </a:solidFill>
            <a:ln w="254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Army      Cadet Command</a:t>
              </a:r>
            </a:p>
          </p:txBody>
        </p:sp>
        <p:grpSp>
          <p:nvGrpSpPr>
            <p:cNvPr id="62" name="Group 61">
              <a:extLst>
                <a:ext uri="{FF2B5EF4-FFF2-40B4-BE49-F238E27FC236}">
                  <a16:creationId xmlns:a16="http://schemas.microsoft.com/office/drawing/2014/main" id="{C4047A4C-C4BC-96B3-0598-A440DA512DDB}"/>
                </a:ext>
              </a:extLst>
            </p:cNvPr>
            <p:cNvGrpSpPr/>
            <p:nvPr/>
          </p:nvGrpSpPr>
          <p:grpSpPr>
            <a:xfrm>
              <a:off x="5247250" y="4477438"/>
              <a:ext cx="435220" cy="213214"/>
              <a:chOff x="3457313" y="4490671"/>
              <a:chExt cx="435220" cy="213214"/>
            </a:xfrm>
          </p:grpSpPr>
          <p:sp>
            <p:nvSpPr>
              <p:cNvPr id="63" name="5-Point Star 72">
                <a:extLst>
                  <a:ext uri="{FF2B5EF4-FFF2-40B4-BE49-F238E27FC236}">
                    <a16:creationId xmlns:a16="http://schemas.microsoft.com/office/drawing/2014/main" id="{8D5B9D01-1A14-CB20-7B79-8D27CA339616}"/>
                  </a:ext>
                </a:extLst>
              </p:cNvPr>
              <p:cNvSpPr/>
              <p:nvPr/>
            </p:nvSpPr>
            <p:spPr>
              <a:xfrm>
                <a:off x="3457313" y="4490671"/>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5-Point Star 73">
                <a:extLst>
                  <a:ext uri="{FF2B5EF4-FFF2-40B4-BE49-F238E27FC236}">
                    <a16:creationId xmlns:a16="http://schemas.microsoft.com/office/drawing/2014/main" id="{91B044F9-FEEA-5F57-B89C-1C1940F3C5DE}"/>
                  </a:ext>
                </a:extLst>
              </p:cNvPr>
              <p:cNvSpPr/>
              <p:nvPr/>
            </p:nvSpPr>
            <p:spPr>
              <a:xfrm>
                <a:off x="3679319" y="4490671"/>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65" name="Group 64">
            <a:extLst>
              <a:ext uri="{FF2B5EF4-FFF2-40B4-BE49-F238E27FC236}">
                <a16:creationId xmlns:a16="http://schemas.microsoft.com/office/drawing/2014/main" id="{164AEE04-A64D-675B-1E7D-7DDE08097AF4}"/>
              </a:ext>
            </a:extLst>
          </p:cNvPr>
          <p:cNvGrpSpPr/>
          <p:nvPr/>
        </p:nvGrpSpPr>
        <p:grpSpPr>
          <a:xfrm>
            <a:off x="5600218" y="4917150"/>
            <a:ext cx="977969" cy="769441"/>
            <a:chOff x="3990992" y="4434303"/>
            <a:chExt cx="933416" cy="769441"/>
          </a:xfrm>
        </p:grpSpPr>
        <p:sp>
          <p:nvSpPr>
            <p:cNvPr id="66" name="TextBox 65">
              <a:extLst>
                <a:ext uri="{FF2B5EF4-FFF2-40B4-BE49-F238E27FC236}">
                  <a16:creationId xmlns:a16="http://schemas.microsoft.com/office/drawing/2014/main" id="{548C9AEF-DE93-74BD-9E8F-474DC3715C25}"/>
                </a:ext>
              </a:extLst>
            </p:cNvPr>
            <p:cNvSpPr txBox="1"/>
            <p:nvPr/>
          </p:nvSpPr>
          <p:spPr>
            <a:xfrm>
              <a:off x="3990992" y="4434303"/>
              <a:ext cx="933416" cy="769441"/>
            </a:xfrm>
            <a:prstGeom prst="rect">
              <a:avLst/>
            </a:prstGeom>
            <a:solidFill>
              <a:schemeClr val="accent4">
                <a:lumMod val="20000"/>
                <a:lumOff val="80000"/>
              </a:schemeClr>
            </a:solidFill>
            <a:ln w="254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Army Recruiting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Arial" panose="020B0604020202020204" pitchFamily="34" charset="0"/>
                  <a:cs typeface="Arial" panose="020B0604020202020204" pitchFamily="34" charset="0"/>
                </a:rPr>
                <a:t>Division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7" name="Group 66">
              <a:extLst>
                <a:ext uri="{FF2B5EF4-FFF2-40B4-BE49-F238E27FC236}">
                  <a16:creationId xmlns:a16="http://schemas.microsoft.com/office/drawing/2014/main" id="{51099A00-563E-8AF9-73B1-CD1F8FA5F685}"/>
                </a:ext>
              </a:extLst>
            </p:cNvPr>
            <p:cNvGrpSpPr/>
            <p:nvPr/>
          </p:nvGrpSpPr>
          <p:grpSpPr>
            <a:xfrm>
              <a:off x="4240090" y="4476902"/>
              <a:ext cx="435220" cy="213214"/>
              <a:chOff x="3457313" y="4490671"/>
              <a:chExt cx="435220" cy="213214"/>
            </a:xfrm>
          </p:grpSpPr>
          <p:sp>
            <p:nvSpPr>
              <p:cNvPr id="68" name="5-Point Star 77">
                <a:extLst>
                  <a:ext uri="{FF2B5EF4-FFF2-40B4-BE49-F238E27FC236}">
                    <a16:creationId xmlns:a16="http://schemas.microsoft.com/office/drawing/2014/main" id="{28989DA3-BE19-AA0F-7EE9-75C617099509}"/>
                  </a:ext>
                </a:extLst>
              </p:cNvPr>
              <p:cNvSpPr/>
              <p:nvPr/>
            </p:nvSpPr>
            <p:spPr>
              <a:xfrm>
                <a:off x="3457313" y="4490671"/>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5-Point Star 78">
                <a:extLst>
                  <a:ext uri="{FF2B5EF4-FFF2-40B4-BE49-F238E27FC236}">
                    <a16:creationId xmlns:a16="http://schemas.microsoft.com/office/drawing/2014/main" id="{3E4333AF-A9F5-0D9B-2181-FA42D5C0712E}"/>
                  </a:ext>
                </a:extLst>
              </p:cNvPr>
              <p:cNvSpPr/>
              <p:nvPr/>
            </p:nvSpPr>
            <p:spPr>
              <a:xfrm>
                <a:off x="3679319" y="4490671"/>
                <a:ext cx="213214" cy="213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
        <p:nvSpPr>
          <p:cNvPr id="70" name="TextBox 69">
            <a:extLst>
              <a:ext uri="{FF2B5EF4-FFF2-40B4-BE49-F238E27FC236}">
                <a16:creationId xmlns:a16="http://schemas.microsoft.com/office/drawing/2014/main" id="{DC93E203-E2D4-30CB-2B4D-00AE2C4286DA}"/>
              </a:ext>
            </a:extLst>
          </p:cNvPr>
          <p:cNvSpPr txBox="1"/>
          <p:nvPr/>
        </p:nvSpPr>
        <p:spPr>
          <a:xfrm>
            <a:off x="292222" y="5281828"/>
            <a:ext cx="5287623"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a:cs typeface="Times New Roman" panose="02020603050405020304" pitchFamily="18" charset="0"/>
              </a:rPr>
              <a:t>Secretary of the Army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a:cs typeface="Times New Roman" panose="02020603050405020304" pitchFamily="18" charset="0"/>
              </a:rPr>
              <a:t>Chief of Staff of the Army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a:cs typeface="Times New Roman" panose="02020603050405020304" pitchFamily="18" charset="0"/>
              </a:rPr>
              <a:t>Sergeant Major of the Army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a:cs typeface="Times New Roman" panose="02020603050405020304" pitchFamily="18" charset="0"/>
              </a:rPr>
              <a:t>Assistant Secretary of the Army for Manpower &amp; Reserve Affairs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a:cs typeface="Times New Roman" panose="02020603050405020304" pitchFamily="18" charset="0"/>
              </a:rPr>
              <a:t>Army G1 (Personnel)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a:cs typeface="Times New Roman" panose="02020603050405020304" pitchFamily="18" charset="0"/>
              </a:rPr>
              <a:t>Directorate of Manpower and Personnel Management</a:t>
            </a:r>
          </a:p>
        </p:txBody>
      </p:sp>
      <p:sp>
        <p:nvSpPr>
          <p:cNvPr id="72" name="TextBox 71">
            <a:extLst>
              <a:ext uri="{FF2B5EF4-FFF2-40B4-BE49-F238E27FC236}">
                <a16:creationId xmlns:a16="http://schemas.microsoft.com/office/drawing/2014/main" id="{2DDAB277-AA44-75A8-D1D4-CDE17AC306B2}"/>
              </a:ext>
            </a:extLst>
          </p:cNvPr>
          <p:cNvSpPr txBox="1"/>
          <p:nvPr/>
        </p:nvSpPr>
        <p:spPr>
          <a:xfrm>
            <a:off x="3278037" y="3997466"/>
            <a:ext cx="1818701" cy="369332"/>
          </a:xfrm>
          <a:prstGeom prst="rect">
            <a:avLst/>
          </a:prstGeom>
          <a:noFill/>
        </p:spPr>
        <p:txBody>
          <a:bodyPr wrap="square" rtlCol="0">
            <a:spAutoFit/>
          </a:bodyPr>
          <a:lstStyle/>
          <a:p>
            <a:r>
              <a:rPr lang="en-US" dirty="0"/>
              <a:t>Direct Support</a:t>
            </a:r>
          </a:p>
        </p:txBody>
      </p:sp>
      <p:cxnSp>
        <p:nvCxnSpPr>
          <p:cNvPr id="73" name="Straight Arrow Connector 72">
            <a:extLst>
              <a:ext uri="{FF2B5EF4-FFF2-40B4-BE49-F238E27FC236}">
                <a16:creationId xmlns:a16="http://schemas.microsoft.com/office/drawing/2014/main" id="{96AC4562-3493-B9C2-1873-D9B0DEF1CA17}"/>
              </a:ext>
            </a:extLst>
          </p:cNvPr>
          <p:cNvCxnSpPr>
            <a:cxnSpLocks/>
          </p:cNvCxnSpPr>
          <p:nvPr/>
        </p:nvCxnSpPr>
        <p:spPr>
          <a:xfrm>
            <a:off x="4697968" y="4203234"/>
            <a:ext cx="985048" cy="0"/>
          </a:xfrm>
          <a:prstGeom prst="straightConnector1">
            <a:avLst/>
          </a:prstGeom>
          <a:ln>
            <a:solidFill>
              <a:srgbClr val="0C1208"/>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A0E706C1-F16C-EC09-F348-BA956452B6C9}"/>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156579" y="2302313"/>
            <a:ext cx="838842" cy="780123"/>
          </a:xfrm>
          <a:prstGeom prst="rect">
            <a:avLst/>
          </a:prstGeom>
        </p:spPr>
      </p:pic>
    </p:spTree>
    <p:extLst>
      <p:ext uri="{BB962C8B-B14F-4D97-AF65-F5344CB8AC3E}">
        <p14:creationId xmlns:p14="http://schemas.microsoft.com/office/powerpoint/2010/main" val="3465586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56175-4274-A7E3-2E6E-8D92D2B5D6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796032-C243-FFB0-43A1-4192A3255CFF}"/>
              </a:ext>
            </a:extLst>
          </p:cNvPr>
          <p:cNvSpPr>
            <a:spLocks noGrp="1"/>
          </p:cNvSpPr>
          <p:nvPr>
            <p:ph type="title"/>
          </p:nvPr>
        </p:nvSpPr>
        <p:spPr/>
        <p:txBody>
          <a:bodyPr/>
          <a:lstStyle/>
          <a:p>
            <a:r>
              <a:rPr lang="en-US" dirty="0"/>
              <a:t>G3 Training Management Team</a:t>
            </a:r>
          </a:p>
        </p:txBody>
      </p:sp>
      <p:sp>
        <p:nvSpPr>
          <p:cNvPr id="6" name="Content Placeholder 5">
            <a:extLst>
              <a:ext uri="{FF2B5EF4-FFF2-40B4-BE49-F238E27FC236}">
                <a16:creationId xmlns:a16="http://schemas.microsoft.com/office/drawing/2014/main" id="{47DD57F8-BF2A-23EB-9798-12178D1F1971}"/>
              </a:ext>
            </a:extLst>
          </p:cNvPr>
          <p:cNvSpPr>
            <a:spLocks noGrp="1"/>
          </p:cNvSpPr>
          <p:nvPr>
            <p:ph idx="1"/>
          </p:nvPr>
        </p:nvSpPr>
        <p:spPr/>
        <p:txBody>
          <a:bodyPr/>
          <a:lstStyle/>
          <a:p>
            <a:pPr marL="45720" indent="0" algn="ctr">
              <a:buNone/>
            </a:pPr>
            <a:r>
              <a:rPr lang="en-US" sz="2000" u="sng" kern="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usarmy.knox.usarec.list.hq-g3-master-trainers@army.mil</a:t>
            </a:r>
            <a:endParaRPr lang="en-US" dirty="0"/>
          </a:p>
        </p:txBody>
      </p:sp>
      <p:sp>
        <p:nvSpPr>
          <p:cNvPr id="4" name="Slide Number Placeholder 3">
            <a:extLst>
              <a:ext uri="{FF2B5EF4-FFF2-40B4-BE49-F238E27FC236}">
                <a16:creationId xmlns:a16="http://schemas.microsoft.com/office/drawing/2014/main" id="{B7A68B20-8B52-6D3D-E73D-876D29FECFD8}"/>
              </a:ext>
            </a:extLst>
          </p:cNvPr>
          <p:cNvSpPr>
            <a:spLocks noGrp="1"/>
          </p:cNvSpPr>
          <p:nvPr>
            <p:ph type="sldNum" sz="quarter" idx="12"/>
          </p:nvPr>
        </p:nvSpPr>
        <p:spPr/>
        <p:txBody>
          <a:bodyPr/>
          <a:lstStyle/>
          <a:p>
            <a:fld id="{CC7C30DC-6881-4317-A667-FF60598843D2}" type="slidenum">
              <a:rPr lang="en-US" smtClean="0"/>
              <a:t>30</a:t>
            </a:fld>
            <a:endParaRPr lang="en-US"/>
          </a:p>
        </p:txBody>
      </p:sp>
      <p:pic>
        <p:nvPicPr>
          <p:cNvPr id="1026" name="Picture 2">
            <a:extLst>
              <a:ext uri="{FF2B5EF4-FFF2-40B4-BE49-F238E27FC236}">
                <a16:creationId xmlns:a16="http://schemas.microsoft.com/office/drawing/2014/main" id="{53A5D1F8-F8A6-7B5C-EBCC-FDAB7525B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5049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58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F2271-4005-896B-29FE-51F07A5B7FAE}"/>
              </a:ext>
            </a:extLst>
          </p:cNvPr>
          <p:cNvSpPr>
            <a:spLocks noGrp="1"/>
          </p:cNvSpPr>
          <p:nvPr>
            <p:ph type="sldNum" sz="quarter" idx="4294967295"/>
          </p:nvPr>
        </p:nvSpPr>
        <p:spPr>
          <a:xfrm>
            <a:off x="11636375" y="6567488"/>
            <a:ext cx="555625" cy="276225"/>
          </a:xfrm>
        </p:spPr>
        <p:txBody>
          <a:bodyPr/>
          <a:lstStyle/>
          <a:p>
            <a:fld id="{CC7C30DC-6881-4317-A667-FF60598843D2}" type="slidenum">
              <a:rPr lang="en-US" smtClean="0"/>
              <a:t>31</a:t>
            </a:fld>
            <a:endParaRPr lang="en-US"/>
          </a:p>
        </p:txBody>
      </p:sp>
    </p:spTree>
    <p:extLst>
      <p:ext uri="{BB962C8B-B14F-4D97-AF65-F5344CB8AC3E}">
        <p14:creationId xmlns:p14="http://schemas.microsoft.com/office/powerpoint/2010/main" val="419714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2F57C-5308-5D6E-BE76-5038BEEAF56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83B1A0-18FF-0B9D-E49B-BE09C45D7B92}"/>
              </a:ext>
            </a:extLst>
          </p:cNvPr>
          <p:cNvSpPr>
            <a:spLocks noGrp="1"/>
          </p:cNvSpPr>
          <p:nvPr>
            <p:ph type="title"/>
          </p:nvPr>
        </p:nvSpPr>
        <p:spPr/>
        <p:txBody>
          <a:bodyPr/>
          <a:lstStyle/>
          <a:p>
            <a:r>
              <a:rPr lang="en-US" dirty="0"/>
              <a:t>Recruiting Boundaries </a:t>
            </a:r>
          </a:p>
        </p:txBody>
      </p:sp>
      <p:sp>
        <p:nvSpPr>
          <p:cNvPr id="4" name="Slide Number Placeholder 3">
            <a:extLst>
              <a:ext uri="{FF2B5EF4-FFF2-40B4-BE49-F238E27FC236}">
                <a16:creationId xmlns:a16="http://schemas.microsoft.com/office/drawing/2014/main" id="{B879E161-02D9-63B8-E4C6-4061B77E87C5}"/>
              </a:ext>
            </a:extLst>
          </p:cNvPr>
          <p:cNvSpPr>
            <a:spLocks noGrp="1"/>
          </p:cNvSpPr>
          <p:nvPr>
            <p:ph type="sldNum" sz="quarter" idx="12"/>
          </p:nvPr>
        </p:nvSpPr>
        <p:spPr/>
        <p:txBody>
          <a:bodyPr/>
          <a:lstStyle/>
          <a:p>
            <a:fld id="{CC7C30DC-6881-4317-A667-FF60598843D2}" type="slidenum">
              <a:rPr lang="en-US" smtClean="0"/>
              <a:t>4</a:t>
            </a:fld>
            <a:endParaRPr lang="en-US"/>
          </a:p>
        </p:txBody>
      </p:sp>
      <p:grpSp>
        <p:nvGrpSpPr>
          <p:cNvPr id="162" name="Group 161">
            <a:extLst>
              <a:ext uri="{FF2B5EF4-FFF2-40B4-BE49-F238E27FC236}">
                <a16:creationId xmlns:a16="http://schemas.microsoft.com/office/drawing/2014/main" id="{934444D6-4737-09C6-A88C-BF08D6A4CC1E}"/>
              </a:ext>
            </a:extLst>
          </p:cNvPr>
          <p:cNvGrpSpPr/>
          <p:nvPr/>
        </p:nvGrpSpPr>
        <p:grpSpPr>
          <a:xfrm>
            <a:off x="2390142" y="899239"/>
            <a:ext cx="7542168" cy="4147278"/>
            <a:chOff x="1551534" y="1503843"/>
            <a:chExt cx="6269618" cy="3913856"/>
          </a:xfrm>
        </p:grpSpPr>
        <p:pic>
          <p:nvPicPr>
            <p:cNvPr id="169" name="Picture 2">
              <a:extLst>
                <a:ext uri="{FF2B5EF4-FFF2-40B4-BE49-F238E27FC236}">
                  <a16:creationId xmlns:a16="http://schemas.microsoft.com/office/drawing/2014/main" id="{5CCE49F9-5CA8-E232-3D2A-D99D6EB21FAA}"/>
                </a:ext>
              </a:extLst>
            </p:cNvPr>
            <p:cNvPicPr>
              <a:picLocks noChangeArrowheads="1"/>
            </p:cNvPicPr>
            <p:nvPr/>
          </p:nvPicPr>
          <p:blipFill>
            <a:blip r:embed="rId2" cstate="email">
              <a:extLst>
                <a:ext uri="{28A0092B-C50C-407E-A947-70E740481C1C}">
                  <a14:useLocalDpi xmlns:a14="http://schemas.microsoft.com/office/drawing/2010/main" val="0"/>
                </a:ext>
              </a:extLst>
            </a:blip>
            <a:srcRect l="10123" t="1740" r="8890" b="1947"/>
            <a:stretch>
              <a:fillRect/>
            </a:stretch>
          </p:blipFill>
          <p:spPr bwMode="auto">
            <a:xfrm>
              <a:off x="1551534" y="1503843"/>
              <a:ext cx="6269618" cy="391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163">
              <a:extLst>
                <a:ext uri="{FF2B5EF4-FFF2-40B4-BE49-F238E27FC236}">
                  <a16:creationId xmlns:a16="http://schemas.microsoft.com/office/drawing/2014/main" id="{21E8A463-8BAA-37FD-3B4D-3BAE28413E0C}"/>
                </a:ext>
              </a:extLst>
            </p:cNvPr>
            <p:cNvSpPr txBox="1"/>
            <p:nvPr/>
          </p:nvSpPr>
          <p:spPr bwMode="auto">
            <a:xfrm>
              <a:off x="2168224" y="2527905"/>
              <a:ext cx="360780" cy="246221"/>
            </a:xfrm>
            <a:prstGeom prst="rect">
              <a:avLst/>
            </a:prstGeom>
            <a:solidFill>
              <a:srgbClr val="9E00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9E</a:t>
              </a:r>
            </a:p>
          </p:txBody>
        </p:sp>
        <p:sp>
          <p:nvSpPr>
            <p:cNvPr id="165" name="TextBox 164">
              <a:extLst>
                <a:ext uri="{FF2B5EF4-FFF2-40B4-BE49-F238E27FC236}">
                  <a16:creationId xmlns:a16="http://schemas.microsoft.com/office/drawing/2014/main" id="{1E2AF2A2-D308-27A9-70EE-D061DFF3092B}"/>
                </a:ext>
              </a:extLst>
            </p:cNvPr>
            <p:cNvSpPr txBox="1"/>
            <p:nvPr/>
          </p:nvSpPr>
          <p:spPr bwMode="auto">
            <a:xfrm>
              <a:off x="5284243" y="3248859"/>
              <a:ext cx="388386" cy="246221"/>
            </a:xfrm>
            <a:prstGeom prst="rect">
              <a:avLst/>
            </a:prstGeom>
            <a:solidFill>
              <a:srgbClr val="9E00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9C</a:t>
              </a:r>
            </a:p>
          </p:txBody>
        </p:sp>
        <p:sp>
          <p:nvSpPr>
            <p:cNvPr id="166" name="TextBox 165">
              <a:extLst>
                <a:ext uri="{FF2B5EF4-FFF2-40B4-BE49-F238E27FC236}">
                  <a16:creationId xmlns:a16="http://schemas.microsoft.com/office/drawing/2014/main" id="{7EC75AE9-871F-4011-F47B-EE79CB57425D}"/>
                </a:ext>
              </a:extLst>
            </p:cNvPr>
            <p:cNvSpPr txBox="1"/>
            <p:nvPr/>
          </p:nvSpPr>
          <p:spPr bwMode="auto">
            <a:xfrm>
              <a:off x="4187232" y="3597575"/>
              <a:ext cx="388386" cy="246221"/>
            </a:xfrm>
            <a:prstGeom prst="rect">
              <a:avLst/>
            </a:prstGeom>
            <a:solidFill>
              <a:srgbClr val="9E00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9D</a:t>
              </a:r>
            </a:p>
          </p:txBody>
        </p:sp>
        <p:sp>
          <p:nvSpPr>
            <p:cNvPr id="167" name="TextBox 166">
              <a:extLst>
                <a:ext uri="{FF2B5EF4-FFF2-40B4-BE49-F238E27FC236}">
                  <a16:creationId xmlns:a16="http://schemas.microsoft.com/office/drawing/2014/main" id="{2BB50977-508B-1841-BB10-5C670724888E}"/>
                </a:ext>
              </a:extLst>
            </p:cNvPr>
            <p:cNvSpPr txBox="1"/>
            <p:nvPr/>
          </p:nvSpPr>
          <p:spPr bwMode="auto">
            <a:xfrm>
              <a:off x="5822482" y="4322627"/>
              <a:ext cx="388386" cy="246221"/>
            </a:xfrm>
            <a:prstGeom prst="rect">
              <a:avLst/>
            </a:prstGeom>
            <a:solidFill>
              <a:srgbClr val="9E00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9B</a:t>
              </a:r>
            </a:p>
          </p:txBody>
        </p:sp>
        <p:sp>
          <p:nvSpPr>
            <p:cNvPr id="168" name="TextBox 167">
              <a:extLst>
                <a:ext uri="{FF2B5EF4-FFF2-40B4-BE49-F238E27FC236}">
                  <a16:creationId xmlns:a16="http://schemas.microsoft.com/office/drawing/2014/main" id="{4050C7B8-137A-A9AE-2E0B-3DD65DBC6F34}"/>
                </a:ext>
              </a:extLst>
            </p:cNvPr>
            <p:cNvSpPr txBox="1"/>
            <p:nvPr/>
          </p:nvSpPr>
          <p:spPr bwMode="auto">
            <a:xfrm>
              <a:off x="6997029" y="2676996"/>
              <a:ext cx="388386" cy="246221"/>
            </a:xfrm>
            <a:prstGeom prst="rect">
              <a:avLst/>
            </a:prstGeom>
            <a:solidFill>
              <a:srgbClr val="9E00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a:t>
              </a:r>
            </a:p>
          </p:txBody>
        </p:sp>
      </p:grpSp>
      <p:grpSp>
        <p:nvGrpSpPr>
          <p:cNvPr id="176" name="Group 175">
            <a:extLst>
              <a:ext uri="{FF2B5EF4-FFF2-40B4-BE49-F238E27FC236}">
                <a16:creationId xmlns:a16="http://schemas.microsoft.com/office/drawing/2014/main" id="{C78C5C3A-7470-29A1-7FD4-53A5252190F0}"/>
              </a:ext>
            </a:extLst>
          </p:cNvPr>
          <p:cNvGrpSpPr/>
          <p:nvPr/>
        </p:nvGrpSpPr>
        <p:grpSpPr>
          <a:xfrm>
            <a:off x="10473245" y="1640599"/>
            <a:ext cx="927608" cy="754576"/>
            <a:chOff x="12593" y="2022066"/>
            <a:chExt cx="927608" cy="754576"/>
          </a:xfrm>
        </p:grpSpPr>
        <p:sp>
          <p:nvSpPr>
            <p:cNvPr id="177" name="TextBox 176">
              <a:extLst>
                <a:ext uri="{FF2B5EF4-FFF2-40B4-BE49-F238E27FC236}">
                  <a16:creationId xmlns:a16="http://schemas.microsoft.com/office/drawing/2014/main" id="{01AB298D-7404-1DAD-E5D2-FE37F66C14F2}"/>
                </a:ext>
              </a:extLst>
            </p:cNvPr>
            <p:cNvSpPr txBox="1"/>
            <p:nvPr/>
          </p:nvSpPr>
          <p:spPr bwMode="auto">
            <a:xfrm>
              <a:off x="99009" y="2022066"/>
              <a:ext cx="841192" cy="182880"/>
            </a:xfrm>
            <a:prstGeom prst="rect">
              <a:avLst/>
            </a:prstGeom>
            <a:solidFill>
              <a:srgbClr val="EDEDED"/>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1</a:t>
              </a:r>
              <a:r>
                <a:rPr kumimoji="0" lang="en-US" sz="700" b="1" i="0" u="none" strike="noStrike" kern="1200" cap="none" spc="0" normalizeH="0" baseline="30000" noProof="0" dirty="0">
                  <a:ln>
                    <a:noFill/>
                  </a:ln>
                  <a:solidFill>
                    <a:prstClr val="black"/>
                  </a:solidFill>
                  <a:effectLst/>
                  <a:uLnTx/>
                  <a:uFillTx/>
                  <a:latin typeface="Arial Black" pitchFamily="34" charset="0"/>
                  <a:ea typeface="+mn-ea"/>
                  <a:cs typeface="+mn-cs"/>
                </a:rPr>
                <a:t>ST</a:t>
              </a: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 MRB BN</a:t>
              </a:r>
            </a:p>
          </p:txBody>
        </p:sp>
        <p:grpSp>
          <p:nvGrpSpPr>
            <p:cNvPr id="178" name="Group 177">
              <a:extLst>
                <a:ext uri="{FF2B5EF4-FFF2-40B4-BE49-F238E27FC236}">
                  <a16:creationId xmlns:a16="http://schemas.microsoft.com/office/drawing/2014/main" id="{953142F4-3702-DC18-496E-6707C18DA45F}"/>
                </a:ext>
              </a:extLst>
            </p:cNvPr>
            <p:cNvGrpSpPr/>
            <p:nvPr/>
          </p:nvGrpSpPr>
          <p:grpSpPr>
            <a:xfrm>
              <a:off x="12593" y="2187398"/>
              <a:ext cx="906078" cy="589244"/>
              <a:chOff x="8150458" y="2669004"/>
              <a:chExt cx="906078" cy="589244"/>
            </a:xfrm>
          </p:grpSpPr>
          <p:sp>
            <p:nvSpPr>
              <p:cNvPr id="179" name="TextBox 178">
                <a:extLst>
                  <a:ext uri="{FF2B5EF4-FFF2-40B4-BE49-F238E27FC236}">
                    <a16:creationId xmlns:a16="http://schemas.microsoft.com/office/drawing/2014/main" id="{D2A83C33-5E68-6582-DDF1-8F382E055E9F}"/>
                  </a:ext>
                </a:extLst>
              </p:cNvPr>
              <p:cNvSpPr txBox="1"/>
              <p:nvPr/>
            </p:nvSpPr>
            <p:spPr>
              <a:xfrm>
                <a:off x="8358909" y="2669004"/>
                <a:ext cx="697627" cy="58477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MDW</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Boston</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Pittsburgh</a:t>
                </a:r>
              </a:p>
            </p:txBody>
          </p:sp>
          <p:sp>
            <p:nvSpPr>
              <p:cNvPr id="180" name="TextBox 179">
                <a:extLst>
                  <a:ext uri="{FF2B5EF4-FFF2-40B4-BE49-F238E27FC236}">
                    <a16:creationId xmlns:a16="http://schemas.microsoft.com/office/drawing/2014/main" id="{E67705D1-A587-7A4F-C6F4-CDF5C4D2E145}"/>
                  </a:ext>
                </a:extLst>
              </p:cNvPr>
              <p:cNvSpPr txBox="1"/>
              <p:nvPr/>
            </p:nvSpPr>
            <p:spPr>
              <a:xfrm>
                <a:off x="8150458" y="2673473"/>
                <a:ext cx="373820" cy="58477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9A4</a:t>
                </a:r>
              </a:p>
            </p:txBody>
          </p:sp>
        </p:grpSp>
      </p:grpSp>
      <p:grpSp>
        <p:nvGrpSpPr>
          <p:cNvPr id="181" name="Group 180">
            <a:extLst>
              <a:ext uri="{FF2B5EF4-FFF2-40B4-BE49-F238E27FC236}">
                <a16:creationId xmlns:a16="http://schemas.microsoft.com/office/drawing/2014/main" id="{EE46C37F-9DBC-BE21-BA1F-24FD034C0E7B}"/>
              </a:ext>
            </a:extLst>
          </p:cNvPr>
          <p:cNvGrpSpPr/>
          <p:nvPr/>
        </p:nvGrpSpPr>
        <p:grpSpPr>
          <a:xfrm>
            <a:off x="10468660" y="2403265"/>
            <a:ext cx="903604" cy="631466"/>
            <a:chOff x="12593" y="2031210"/>
            <a:chExt cx="903604" cy="631466"/>
          </a:xfrm>
        </p:grpSpPr>
        <p:sp>
          <p:nvSpPr>
            <p:cNvPr id="182" name="TextBox 181">
              <a:extLst>
                <a:ext uri="{FF2B5EF4-FFF2-40B4-BE49-F238E27FC236}">
                  <a16:creationId xmlns:a16="http://schemas.microsoft.com/office/drawing/2014/main" id="{C404A6CA-0C04-FBFA-DCE4-A7FF93622BB8}"/>
                </a:ext>
              </a:extLst>
            </p:cNvPr>
            <p:cNvSpPr txBox="1"/>
            <p:nvPr/>
          </p:nvSpPr>
          <p:spPr bwMode="auto">
            <a:xfrm>
              <a:off x="99009" y="2031210"/>
              <a:ext cx="817188" cy="182880"/>
            </a:xfrm>
            <a:prstGeom prst="rect">
              <a:avLst/>
            </a:prstGeom>
            <a:solidFill>
              <a:srgbClr val="EDEDED"/>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2</a:t>
              </a:r>
              <a:r>
                <a:rPr kumimoji="0" lang="en-US" sz="700" b="1" i="0" u="none" strike="noStrike" kern="1200" cap="none" spc="0" normalizeH="0" baseline="30000" noProof="0" dirty="0">
                  <a:ln>
                    <a:noFill/>
                  </a:ln>
                  <a:solidFill>
                    <a:prstClr val="black"/>
                  </a:solidFill>
                  <a:effectLst/>
                  <a:uLnTx/>
                  <a:uFillTx/>
                  <a:latin typeface="Arial Black" pitchFamily="34" charset="0"/>
                  <a:ea typeface="+mn-ea"/>
                  <a:cs typeface="+mn-cs"/>
                </a:rPr>
                <a:t>ND</a:t>
              </a: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 MRB BN</a:t>
              </a:r>
            </a:p>
          </p:txBody>
        </p:sp>
        <p:grpSp>
          <p:nvGrpSpPr>
            <p:cNvPr id="183" name="Group 182">
              <a:extLst>
                <a:ext uri="{FF2B5EF4-FFF2-40B4-BE49-F238E27FC236}">
                  <a16:creationId xmlns:a16="http://schemas.microsoft.com/office/drawing/2014/main" id="{0BE167E1-400D-4835-866F-3126B289843E}"/>
                </a:ext>
              </a:extLst>
            </p:cNvPr>
            <p:cNvGrpSpPr/>
            <p:nvPr/>
          </p:nvGrpSpPr>
          <p:grpSpPr>
            <a:xfrm>
              <a:off x="12593" y="2196542"/>
              <a:ext cx="846767" cy="466134"/>
              <a:chOff x="8150458" y="2678148"/>
              <a:chExt cx="846767" cy="466134"/>
            </a:xfrm>
          </p:grpSpPr>
          <p:sp>
            <p:nvSpPr>
              <p:cNvPr id="184" name="TextBox 183">
                <a:extLst>
                  <a:ext uri="{FF2B5EF4-FFF2-40B4-BE49-F238E27FC236}">
                    <a16:creationId xmlns:a16="http://schemas.microsoft.com/office/drawing/2014/main" id="{2F94B341-10E1-677F-82D1-C84C9CBA936A}"/>
                  </a:ext>
                </a:extLst>
              </p:cNvPr>
              <p:cNvSpPr txBox="1"/>
              <p:nvPr/>
            </p:nvSpPr>
            <p:spPr>
              <a:xfrm>
                <a:off x="8358909" y="2678148"/>
                <a:ext cx="638316" cy="46166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Atlanta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Nashville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Orlando</a:t>
                </a:r>
              </a:p>
            </p:txBody>
          </p:sp>
          <p:sp>
            <p:nvSpPr>
              <p:cNvPr id="185" name="TextBox 184">
                <a:extLst>
                  <a:ext uri="{FF2B5EF4-FFF2-40B4-BE49-F238E27FC236}">
                    <a16:creationId xmlns:a16="http://schemas.microsoft.com/office/drawing/2014/main" id="{84C7DE7F-23E0-B536-EA69-4BA1A087E65B}"/>
                  </a:ext>
                </a:extLst>
              </p:cNvPr>
              <p:cNvSpPr txBox="1"/>
              <p:nvPr/>
            </p:nvSpPr>
            <p:spPr>
              <a:xfrm>
                <a:off x="8150458" y="2682617"/>
                <a:ext cx="373820" cy="46166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9B1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9B2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9B3</a:t>
                </a:r>
              </a:p>
            </p:txBody>
          </p:sp>
        </p:grpSp>
      </p:grpSp>
      <p:grpSp>
        <p:nvGrpSpPr>
          <p:cNvPr id="186" name="Group 185">
            <a:extLst>
              <a:ext uri="{FF2B5EF4-FFF2-40B4-BE49-F238E27FC236}">
                <a16:creationId xmlns:a16="http://schemas.microsoft.com/office/drawing/2014/main" id="{4C90A6EA-BEE8-E020-43C8-8FEEEAB6A096}"/>
              </a:ext>
            </a:extLst>
          </p:cNvPr>
          <p:cNvGrpSpPr/>
          <p:nvPr/>
        </p:nvGrpSpPr>
        <p:grpSpPr>
          <a:xfrm>
            <a:off x="10468726" y="3097050"/>
            <a:ext cx="987832" cy="631466"/>
            <a:chOff x="12593" y="2022066"/>
            <a:chExt cx="987832" cy="631466"/>
          </a:xfrm>
        </p:grpSpPr>
        <p:sp>
          <p:nvSpPr>
            <p:cNvPr id="187" name="TextBox 186">
              <a:extLst>
                <a:ext uri="{FF2B5EF4-FFF2-40B4-BE49-F238E27FC236}">
                  <a16:creationId xmlns:a16="http://schemas.microsoft.com/office/drawing/2014/main" id="{B7063EE5-F3A5-A1BA-FD21-6D06240A8013}"/>
                </a:ext>
              </a:extLst>
            </p:cNvPr>
            <p:cNvSpPr txBox="1"/>
            <p:nvPr/>
          </p:nvSpPr>
          <p:spPr bwMode="auto">
            <a:xfrm>
              <a:off x="99009" y="2022066"/>
              <a:ext cx="826074" cy="182880"/>
            </a:xfrm>
            <a:prstGeom prst="rect">
              <a:avLst/>
            </a:prstGeom>
            <a:solidFill>
              <a:srgbClr val="EDEDED"/>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3</a:t>
              </a:r>
              <a:r>
                <a:rPr kumimoji="0" lang="en-US" sz="700" b="1" i="0" u="none" strike="noStrike" kern="1200" cap="none" spc="0" normalizeH="0" baseline="30000" noProof="0" dirty="0">
                  <a:ln>
                    <a:noFill/>
                  </a:ln>
                  <a:solidFill>
                    <a:prstClr val="black"/>
                  </a:solidFill>
                  <a:effectLst/>
                  <a:uLnTx/>
                  <a:uFillTx/>
                  <a:latin typeface="Arial Black" pitchFamily="34" charset="0"/>
                  <a:ea typeface="+mn-ea"/>
                  <a:cs typeface="+mn-cs"/>
                </a:rPr>
                <a:t>RD</a:t>
              </a: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 MRB BN</a:t>
              </a:r>
            </a:p>
          </p:txBody>
        </p:sp>
        <p:grpSp>
          <p:nvGrpSpPr>
            <p:cNvPr id="188" name="Group 187">
              <a:extLst>
                <a:ext uri="{FF2B5EF4-FFF2-40B4-BE49-F238E27FC236}">
                  <a16:creationId xmlns:a16="http://schemas.microsoft.com/office/drawing/2014/main" id="{B6B69A4A-1CCF-9EDD-0351-971F3337124F}"/>
                </a:ext>
              </a:extLst>
            </p:cNvPr>
            <p:cNvGrpSpPr/>
            <p:nvPr/>
          </p:nvGrpSpPr>
          <p:grpSpPr>
            <a:xfrm>
              <a:off x="12593" y="2187398"/>
              <a:ext cx="987832" cy="466134"/>
              <a:chOff x="8150458" y="2669004"/>
              <a:chExt cx="987832" cy="466134"/>
            </a:xfrm>
          </p:grpSpPr>
          <p:sp>
            <p:nvSpPr>
              <p:cNvPr id="189" name="TextBox 188">
                <a:extLst>
                  <a:ext uri="{FF2B5EF4-FFF2-40B4-BE49-F238E27FC236}">
                    <a16:creationId xmlns:a16="http://schemas.microsoft.com/office/drawing/2014/main" id="{BF4D5FF3-93F1-9D75-290C-A4C4725D53FD}"/>
                  </a:ext>
                </a:extLst>
              </p:cNvPr>
              <p:cNvSpPr txBox="1"/>
              <p:nvPr/>
            </p:nvSpPr>
            <p:spPr>
              <a:xfrm>
                <a:off x="8358909" y="2669004"/>
                <a:ext cx="779381" cy="46166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Minneapolis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Chicago</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Columbus</a:t>
                </a:r>
              </a:p>
            </p:txBody>
          </p:sp>
          <p:sp>
            <p:nvSpPr>
              <p:cNvPr id="190" name="TextBox 189">
                <a:extLst>
                  <a:ext uri="{FF2B5EF4-FFF2-40B4-BE49-F238E27FC236}">
                    <a16:creationId xmlns:a16="http://schemas.microsoft.com/office/drawing/2014/main" id="{C462557E-9A54-949C-3CAC-D878A78B6723}"/>
                  </a:ext>
                </a:extLst>
              </p:cNvPr>
              <p:cNvSpPr txBox="1"/>
              <p:nvPr/>
            </p:nvSpPr>
            <p:spPr>
              <a:xfrm>
                <a:off x="8150458" y="2673473"/>
                <a:ext cx="373820" cy="46166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9C1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9C2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9C3</a:t>
                </a:r>
              </a:p>
            </p:txBody>
          </p:sp>
        </p:grpSp>
      </p:grpSp>
      <p:grpSp>
        <p:nvGrpSpPr>
          <p:cNvPr id="191" name="Group 190">
            <a:extLst>
              <a:ext uri="{FF2B5EF4-FFF2-40B4-BE49-F238E27FC236}">
                <a16:creationId xmlns:a16="http://schemas.microsoft.com/office/drawing/2014/main" id="{9C41DCF1-9017-D608-81FF-9E730B53D90B}"/>
              </a:ext>
            </a:extLst>
          </p:cNvPr>
          <p:cNvGrpSpPr/>
          <p:nvPr/>
        </p:nvGrpSpPr>
        <p:grpSpPr>
          <a:xfrm>
            <a:off x="10468660" y="3795827"/>
            <a:ext cx="997450" cy="631465"/>
            <a:chOff x="12593" y="2031211"/>
            <a:chExt cx="997450" cy="631465"/>
          </a:xfrm>
        </p:grpSpPr>
        <p:sp>
          <p:nvSpPr>
            <p:cNvPr id="192" name="TextBox 191">
              <a:extLst>
                <a:ext uri="{FF2B5EF4-FFF2-40B4-BE49-F238E27FC236}">
                  <a16:creationId xmlns:a16="http://schemas.microsoft.com/office/drawing/2014/main" id="{7F91533C-A4F6-7CB8-A0A3-45686E74F89C}"/>
                </a:ext>
              </a:extLst>
            </p:cNvPr>
            <p:cNvSpPr txBox="1"/>
            <p:nvPr/>
          </p:nvSpPr>
          <p:spPr bwMode="auto">
            <a:xfrm>
              <a:off x="99008" y="2031211"/>
              <a:ext cx="764697" cy="182880"/>
            </a:xfrm>
            <a:prstGeom prst="rect">
              <a:avLst/>
            </a:prstGeom>
            <a:solidFill>
              <a:srgbClr val="EDEDED"/>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5</a:t>
              </a:r>
              <a:r>
                <a:rPr kumimoji="0" lang="en-US" sz="700" b="1" i="0" u="none" strike="noStrike" kern="1200" cap="none" spc="0" normalizeH="0" baseline="30000" noProof="0" dirty="0">
                  <a:ln>
                    <a:noFill/>
                  </a:ln>
                  <a:solidFill>
                    <a:prstClr val="black"/>
                  </a:solidFill>
                  <a:effectLst/>
                  <a:uLnTx/>
                  <a:uFillTx/>
                  <a:latin typeface="Arial Black" pitchFamily="34" charset="0"/>
                  <a:ea typeface="+mn-ea"/>
                  <a:cs typeface="+mn-cs"/>
                </a:rPr>
                <a:t>TH</a:t>
              </a:r>
              <a:r>
                <a:rPr kumimoji="0" lang="en-US" sz="700" b="1" i="0" u="none" strike="noStrike" kern="1200" cap="none" spc="0" normalizeH="0" baseline="0" noProof="0" dirty="0">
                  <a:ln>
                    <a:noFill/>
                  </a:ln>
                  <a:solidFill>
                    <a:prstClr val="black"/>
                  </a:solidFill>
                  <a:effectLst/>
                  <a:uLnTx/>
                  <a:uFillTx/>
                  <a:latin typeface="Arial Black" pitchFamily="34" charset="0"/>
                  <a:ea typeface="+mn-ea"/>
                  <a:cs typeface="+mn-cs"/>
                </a:rPr>
                <a:t> MRB BN</a:t>
              </a:r>
            </a:p>
          </p:txBody>
        </p:sp>
        <p:grpSp>
          <p:nvGrpSpPr>
            <p:cNvPr id="193" name="Group 192">
              <a:extLst>
                <a:ext uri="{FF2B5EF4-FFF2-40B4-BE49-F238E27FC236}">
                  <a16:creationId xmlns:a16="http://schemas.microsoft.com/office/drawing/2014/main" id="{97B32E76-5623-C567-2582-C538DBF410EA}"/>
                </a:ext>
              </a:extLst>
            </p:cNvPr>
            <p:cNvGrpSpPr/>
            <p:nvPr/>
          </p:nvGrpSpPr>
          <p:grpSpPr>
            <a:xfrm>
              <a:off x="12593" y="2196542"/>
              <a:ext cx="997450" cy="466134"/>
              <a:chOff x="8150458" y="2678148"/>
              <a:chExt cx="997450" cy="466134"/>
            </a:xfrm>
          </p:grpSpPr>
          <p:sp>
            <p:nvSpPr>
              <p:cNvPr id="194" name="TextBox 193">
                <a:extLst>
                  <a:ext uri="{FF2B5EF4-FFF2-40B4-BE49-F238E27FC236}">
                    <a16:creationId xmlns:a16="http://schemas.microsoft.com/office/drawing/2014/main" id="{E7489980-DADD-F979-5F94-9F3D8939F6D0}"/>
                  </a:ext>
                </a:extLst>
              </p:cNvPr>
              <p:cNvSpPr txBox="1"/>
              <p:nvPr/>
            </p:nvSpPr>
            <p:spPr>
              <a:xfrm>
                <a:off x="8358909" y="2678148"/>
                <a:ext cx="788999" cy="46166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 Antonio</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Kansas City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Houston</a:t>
                </a:r>
              </a:p>
            </p:txBody>
          </p:sp>
          <p:sp>
            <p:nvSpPr>
              <p:cNvPr id="195" name="TextBox 194">
                <a:extLst>
                  <a:ext uri="{FF2B5EF4-FFF2-40B4-BE49-F238E27FC236}">
                    <a16:creationId xmlns:a16="http://schemas.microsoft.com/office/drawing/2014/main" id="{8FCA6B77-192E-4640-E6F7-D83B683A2793}"/>
                  </a:ext>
                </a:extLst>
              </p:cNvPr>
              <p:cNvSpPr txBox="1"/>
              <p:nvPr/>
            </p:nvSpPr>
            <p:spPr>
              <a:xfrm>
                <a:off x="8150458" y="2682617"/>
                <a:ext cx="373820" cy="461665"/>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9D1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9D2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9D3</a:t>
                </a:r>
              </a:p>
            </p:txBody>
          </p:sp>
        </p:grpSp>
      </p:grpSp>
      <p:grpSp>
        <p:nvGrpSpPr>
          <p:cNvPr id="196" name="Group 195">
            <a:extLst>
              <a:ext uri="{FF2B5EF4-FFF2-40B4-BE49-F238E27FC236}">
                <a16:creationId xmlns:a16="http://schemas.microsoft.com/office/drawing/2014/main" id="{2F4705E8-542D-63C0-4912-E58B2AD916C1}"/>
              </a:ext>
            </a:extLst>
          </p:cNvPr>
          <p:cNvGrpSpPr/>
          <p:nvPr/>
        </p:nvGrpSpPr>
        <p:grpSpPr>
          <a:xfrm>
            <a:off x="232773" y="5070110"/>
            <a:ext cx="1597397" cy="1733350"/>
            <a:chOff x="7996628" y="3140389"/>
            <a:chExt cx="1146092" cy="1401239"/>
          </a:xfrm>
        </p:grpSpPr>
        <p:sp>
          <p:nvSpPr>
            <p:cNvPr id="197" name="TextBox 196">
              <a:extLst>
                <a:ext uri="{FF2B5EF4-FFF2-40B4-BE49-F238E27FC236}">
                  <a16:creationId xmlns:a16="http://schemas.microsoft.com/office/drawing/2014/main" id="{6D758BCE-4357-F596-C96D-C2FAA11092B6}"/>
                </a:ext>
              </a:extLst>
            </p:cNvPr>
            <p:cNvSpPr txBox="1"/>
            <p:nvPr/>
          </p:nvSpPr>
          <p:spPr bwMode="auto">
            <a:xfrm>
              <a:off x="8053046" y="3140389"/>
              <a:ext cx="434050" cy="323449"/>
            </a:xfrm>
            <a:prstGeom prst="rect">
              <a:avLst/>
            </a:prstGeom>
            <a:solidFill>
              <a:srgbClr val="66FFFF"/>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1</a:t>
              </a:r>
              <a:r>
                <a:rPr kumimoji="0" lang="en-US" sz="1000" b="1" i="0" u="none" strike="noStrike" kern="1200" cap="none" spc="0" normalizeH="0" baseline="30000" noProof="0" dirty="0">
                  <a:ln>
                    <a:noFill/>
                  </a:ln>
                  <a:solidFill>
                    <a:prstClr val="black"/>
                  </a:solidFill>
                  <a:effectLst/>
                  <a:uLnTx/>
                  <a:uFillTx/>
                  <a:latin typeface="Arial Black" pitchFamily="34" charset="0"/>
                  <a:ea typeface="+mn-ea"/>
                  <a:cs typeface="+mn-cs"/>
                </a:rPr>
                <a:t>st</a:t>
              </a: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 Bde</a:t>
              </a:r>
            </a:p>
          </p:txBody>
        </p:sp>
        <p:grpSp>
          <p:nvGrpSpPr>
            <p:cNvPr id="198" name="Group 197">
              <a:extLst>
                <a:ext uri="{FF2B5EF4-FFF2-40B4-BE49-F238E27FC236}">
                  <a16:creationId xmlns:a16="http://schemas.microsoft.com/office/drawing/2014/main" id="{C2634AB1-C085-E154-6504-2D8EADE63736}"/>
                </a:ext>
              </a:extLst>
            </p:cNvPr>
            <p:cNvGrpSpPr/>
            <p:nvPr/>
          </p:nvGrpSpPr>
          <p:grpSpPr>
            <a:xfrm>
              <a:off x="7996628" y="3471761"/>
              <a:ext cx="1146092" cy="1069867"/>
              <a:chOff x="-2180298" y="2038276"/>
              <a:chExt cx="1146092" cy="1069867"/>
            </a:xfrm>
          </p:grpSpPr>
          <p:sp>
            <p:nvSpPr>
              <p:cNvPr id="199" name="TextBox 198">
                <a:extLst>
                  <a:ext uri="{FF2B5EF4-FFF2-40B4-BE49-F238E27FC236}">
                    <a16:creationId xmlns:a16="http://schemas.microsoft.com/office/drawing/2014/main" id="{1805B03B-8091-5541-B067-EEC062CD549F}"/>
                  </a:ext>
                </a:extLst>
              </p:cNvPr>
              <p:cNvSpPr txBox="1"/>
              <p:nvPr/>
            </p:nvSpPr>
            <p:spPr>
              <a:xfrm>
                <a:off x="-2180298" y="2038276"/>
                <a:ext cx="354309" cy="1069866"/>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1B</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1D</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1G</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1N</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1O</a:t>
                </a:r>
              </a:p>
            </p:txBody>
          </p:sp>
          <p:sp>
            <p:nvSpPr>
              <p:cNvPr id="200" name="TextBox 199">
                <a:extLst>
                  <a:ext uri="{FF2B5EF4-FFF2-40B4-BE49-F238E27FC236}">
                    <a16:creationId xmlns:a16="http://schemas.microsoft.com/office/drawing/2014/main" id="{AC8C85CF-A9BD-7516-9DED-C180D0051868}"/>
                  </a:ext>
                </a:extLst>
              </p:cNvPr>
              <p:cNvSpPr txBox="1"/>
              <p:nvPr/>
            </p:nvSpPr>
            <p:spPr>
              <a:xfrm>
                <a:off x="-1989881" y="2038276"/>
                <a:ext cx="955675" cy="1069867"/>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Albany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Baltimore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New England</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Harrisburg</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New York City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Mid-Atlantic</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Syracuse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Richmond</a:t>
                </a:r>
              </a:p>
            </p:txBody>
          </p:sp>
        </p:grpSp>
      </p:grpSp>
      <p:grpSp>
        <p:nvGrpSpPr>
          <p:cNvPr id="201" name="Group 200">
            <a:extLst>
              <a:ext uri="{FF2B5EF4-FFF2-40B4-BE49-F238E27FC236}">
                <a16:creationId xmlns:a16="http://schemas.microsoft.com/office/drawing/2014/main" id="{9547F000-C431-2B47-62B9-CD4A3EC2B2A3}"/>
              </a:ext>
            </a:extLst>
          </p:cNvPr>
          <p:cNvGrpSpPr/>
          <p:nvPr/>
        </p:nvGrpSpPr>
        <p:grpSpPr>
          <a:xfrm>
            <a:off x="2282145" y="5070110"/>
            <a:ext cx="1290874" cy="1702639"/>
            <a:chOff x="7141985" y="4538343"/>
            <a:chExt cx="851076" cy="1451802"/>
          </a:xfrm>
        </p:grpSpPr>
        <p:sp>
          <p:nvSpPr>
            <p:cNvPr id="202" name="TextBox 201">
              <a:extLst>
                <a:ext uri="{FF2B5EF4-FFF2-40B4-BE49-F238E27FC236}">
                  <a16:creationId xmlns:a16="http://schemas.microsoft.com/office/drawing/2014/main" id="{1C01DD8B-BB36-1E49-93EE-25D34F1D9813}"/>
                </a:ext>
              </a:extLst>
            </p:cNvPr>
            <p:cNvSpPr txBox="1"/>
            <p:nvPr/>
          </p:nvSpPr>
          <p:spPr bwMode="auto">
            <a:xfrm>
              <a:off x="7239571" y="4538343"/>
              <a:ext cx="403174" cy="341165"/>
            </a:xfrm>
            <a:prstGeom prst="rect">
              <a:avLst/>
            </a:prstGeom>
            <a:solidFill>
              <a:srgbClr val="FF66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2</a:t>
              </a:r>
              <a:r>
                <a:rPr kumimoji="0" lang="en-US" sz="1000" b="1" i="0" u="none" strike="noStrike" kern="1200" cap="none" spc="0" normalizeH="0" baseline="30000" noProof="0" dirty="0">
                  <a:ln>
                    <a:noFill/>
                  </a:ln>
                  <a:solidFill>
                    <a:prstClr val="black"/>
                  </a:solidFill>
                  <a:effectLst/>
                  <a:uLnTx/>
                  <a:uFillTx/>
                  <a:latin typeface="Arial Black" pitchFamily="34" charset="0"/>
                  <a:ea typeface="+mn-ea"/>
                  <a:cs typeface="+mn-cs"/>
                </a:rPr>
                <a:t>nd</a:t>
              </a: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 Bde</a:t>
              </a:r>
            </a:p>
          </p:txBody>
        </p:sp>
        <p:grpSp>
          <p:nvGrpSpPr>
            <p:cNvPr id="203" name="Group 202">
              <a:extLst>
                <a:ext uri="{FF2B5EF4-FFF2-40B4-BE49-F238E27FC236}">
                  <a16:creationId xmlns:a16="http://schemas.microsoft.com/office/drawing/2014/main" id="{693C6D2A-1DB3-B646-B094-247935DDC72F}"/>
                </a:ext>
              </a:extLst>
            </p:cNvPr>
            <p:cNvGrpSpPr/>
            <p:nvPr/>
          </p:nvGrpSpPr>
          <p:grpSpPr>
            <a:xfrm>
              <a:off x="7141985" y="4861678"/>
              <a:ext cx="851076" cy="1128467"/>
              <a:chOff x="-2234619" y="3322638"/>
              <a:chExt cx="851076" cy="1128467"/>
            </a:xfrm>
          </p:grpSpPr>
          <p:sp>
            <p:nvSpPr>
              <p:cNvPr id="204" name="TextBox 203">
                <a:extLst>
                  <a:ext uri="{FF2B5EF4-FFF2-40B4-BE49-F238E27FC236}">
                    <a16:creationId xmlns:a16="http://schemas.microsoft.com/office/drawing/2014/main" id="{2E9C3D49-1307-272C-F39E-A5808FC9E83F}"/>
                  </a:ext>
                </a:extLst>
              </p:cNvPr>
              <p:cNvSpPr txBox="1"/>
              <p:nvPr/>
            </p:nvSpPr>
            <p:spPr>
              <a:xfrm>
                <a:off x="-2234619" y="3322638"/>
                <a:ext cx="233778" cy="1128467"/>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3D</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3G</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3H</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3J</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3N</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3T</a:t>
                </a:r>
              </a:p>
            </p:txBody>
          </p:sp>
          <p:sp>
            <p:nvSpPr>
              <p:cNvPr id="205" name="TextBox 204">
                <a:extLst>
                  <a:ext uri="{FF2B5EF4-FFF2-40B4-BE49-F238E27FC236}">
                    <a16:creationId xmlns:a16="http://schemas.microsoft.com/office/drawing/2014/main" id="{6DBE874F-6F82-1F69-156B-4F028CFA0CED}"/>
                  </a:ext>
                </a:extLst>
              </p:cNvPr>
              <p:cNvSpPr txBox="1"/>
              <p:nvPr/>
            </p:nvSpPr>
            <p:spPr>
              <a:xfrm>
                <a:off x="-2031611" y="3322638"/>
                <a:ext cx="648068" cy="1128467"/>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Atlanta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Columbia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Jacksonville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Miami</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Montgomery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Raleigh</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Tampa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Baton Rouge</a:t>
                </a:r>
              </a:p>
            </p:txBody>
          </p:sp>
        </p:grpSp>
      </p:grpSp>
      <p:grpSp>
        <p:nvGrpSpPr>
          <p:cNvPr id="206" name="Group 205">
            <a:extLst>
              <a:ext uri="{FF2B5EF4-FFF2-40B4-BE49-F238E27FC236}">
                <a16:creationId xmlns:a16="http://schemas.microsoft.com/office/drawing/2014/main" id="{EBD3631B-DF2F-EB4F-98D3-3F25A4C1BE64}"/>
              </a:ext>
            </a:extLst>
          </p:cNvPr>
          <p:cNvGrpSpPr/>
          <p:nvPr/>
        </p:nvGrpSpPr>
        <p:grpSpPr>
          <a:xfrm>
            <a:off x="4419828" y="5065121"/>
            <a:ext cx="1218214" cy="1738338"/>
            <a:chOff x="5605104" y="1111302"/>
            <a:chExt cx="850089" cy="1645538"/>
          </a:xfrm>
        </p:grpSpPr>
        <p:sp>
          <p:nvSpPr>
            <p:cNvPr id="207" name="TextBox 206">
              <a:extLst>
                <a:ext uri="{FF2B5EF4-FFF2-40B4-BE49-F238E27FC236}">
                  <a16:creationId xmlns:a16="http://schemas.microsoft.com/office/drawing/2014/main" id="{D35BAF7A-74E7-C530-DF4D-FBCFBEE74703}"/>
                </a:ext>
              </a:extLst>
            </p:cNvPr>
            <p:cNvSpPr txBox="1"/>
            <p:nvPr/>
          </p:nvSpPr>
          <p:spPr bwMode="auto">
            <a:xfrm>
              <a:off x="5692737" y="1111302"/>
              <a:ext cx="451709" cy="378750"/>
            </a:xfrm>
            <a:prstGeom prst="rect">
              <a:avLst/>
            </a:prstGeom>
            <a:solidFill>
              <a:srgbClr val="66FF66"/>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3</a:t>
              </a:r>
              <a:r>
                <a:rPr kumimoji="0" lang="en-US" sz="1000" b="1" i="0" u="none" strike="noStrike" kern="1200" cap="none" spc="0" normalizeH="0" baseline="30000" noProof="0" dirty="0">
                  <a:ln>
                    <a:noFill/>
                  </a:ln>
                  <a:solidFill>
                    <a:prstClr val="black"/>
                  </a:solidFill>
                  <a:effectLst/>
                  <a:uLnTx/>
                  <a:uFillTx/>
                  <a:latin typeface="Arial Black" pitchFamily="34" charset="0"/>
                  <a:ea typeface="+mn-ea"/>
                  <a:cs typeface="+mn-cs"/>
                </a:rPr>
                <a:t>rd</a:t>
              </a: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 Bde</a:t>
              </a:r>
            </a:p>
          </p:txBody>
        </p:sp>
        <p:grpSp>
          <p:nvGrpSpPr>
            <p:cNvPr id="208" name="Group 207">
              <a:extLst>
                <a:ext uri="{FF2B5EF4-FFF2-40B4-BE49-F238E27FC236}">
                  <a16:creationId xmlns:a16="http://schemas.microsoft.com/office/drawing/2014/main" id="{28E23521-CB30-A52C-79C2-9DCCEA48CCCB}"/>
                </a:ext>
              </a:extLst>
            </p:cNvPr>
            <p:cNvGrpSpPr/>
            <p:nvPr/>
          </p:nvGrpSpPr>
          <p:grpSpPr>
            <a:xfrm>
              <a:off x="5605104" y="1504052"/>
              <a:ext cx="850089" cy="1252788"/>
              <a:chOff x="4315784" y="5347455"/>
              <a:chExt cx="850089" cy="1252788"/>
            </a:xfrm>
          </p:grpSpPr>
          <p:sp>
            <p:nvSpPr>
              <p:cNvPr id="209" name="TextBox 208">
                <a:extLst>
                  <a:ext uri="{FF2B5EF4-FFF2-40B4-BE49-F238E27FC236}">
                    <a16:creationId xmlns:a16="http://schemas.microsoft.com/office/drawing/2014/main" id="{CCABCC6F-4561-3818-85BD-C89139805909}"/>
                  </a:ext>
                </a:extLst>
              </p:cNvPr>
              <p:cNvSpPr txBox="1"/>
              <p:nvPr/>
            </p:nvSpPr>
            <p:spPr>
              <a:xfrm>
                <a:off x="4315784" y="5347455"/>
                <a:ext cx="242960" cy="1252788"/>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5C</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5D</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5H</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5I</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5J</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5K</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5N</a:t>
                </a:r>
              </a:p>
            </p:txBody>
          </p:sp>
          <p:sp>
            <p:nvSpPr>
              <p:cNvPr id="210" name="TextBox 209">
                <a:extLst>
                  <a:ext uri="{FF2B5EF4-FFF2-40B4-BE49-F238E27FC236}">
                    <a16:creationId xmlns:a16="http://schemas.microsoft.com/office/drawing/2014/main" id="{511ACE48-E372-EE4F-3DF6-C7A7E1D989A7}"/>
                  </a:ext>
                </a:extLst>
              </p:cNvPr>
              <p:cNvSpPr txBox="1"/>
              <p:nvPr/>
            </p:nvSpPr>
            <p:spPr>
              <a:xfrm>
                <a:off x="4516860" y="5347455"/>
                <a:ext cx="649013" cy="1252788"/>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Chicago</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Cleveland</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Columbus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Indianapolis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Great Lakes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Milwaukee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Minneapolis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Nashville</a:t>
                </a:r>
              </a:p>
            </p:txBody>
          </p:sp>
        </p:grpSp>
      </p:grpSp>
      <p:grpSp>
        <p:nvGrpSpPr>
          <p:cNvPr id="211" name="Group 210">
            <a:extLst>
              <a:ext uri="{FF2B5EF4-FFF2-40B4-BE49-F238E27FC236}">
                <a16:creationId xmlns:a16="http://schemas.microsoft.com/office/drawing/2014/main" id="{CE4FE953-8383-4C8D-93D9-74089AEF0D9D}"/>
              </a:ext>
            </a:extLst>
          </p:cNvPr>
          <p:cNvGrpSpPr/>
          <p:nvPr/>
        </p:nvGrpSpPr>
        <p:grpSpPr>
          <a:xfrm>
            <a:off x="6509423" y="5071662"/>
            <a:ext cx="1796176" cy="2718437"/>
            <a:chOff x="2263470" y="5367107"/>
            <a:chExt cx="1263216" cy="1382832"/>
          </a:xfrm>
        </p:grpSpPr>
        <p:sp>
          <p:nvSpPr>
            <p:cNvPr id="212" name="TextBox 211">
              <a:extLst>
                <a:ext uri="{FF2B5EF4-FFF2-40B4-BE49-F238E27FC236}">
                  <a16:creationId xmlns:a16="http://schemas.microsoft.com/office/drawing/2014/main" id="{FEBCCD65-2F25-368F-E88C-FF14D02E36AA}"/>
                </a:ext>
              </a:extLst>
            </p:cNvPr>
            <p:cNvSpPr txBox="1"/>
            <p:nvPr/>
          </p:nvSpPr>
          <p:spPr bwMode="auto">
            <a:xfrm>
              <a:off x="2315287" y="5367107"/>
              <a:ext cx="449204" cy="203531"/>
            </a:xfrm>
            <a:prstGeom prst="rect">
              <a:avLst/>
            </a:prstGeom>
            <a:solidFill>
              <a:srgbClr val="3366FF"/>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5</a:t>
              </a:r>
              <a:r>
                <a:rPr kumimoji="0" lang="en-US" sz="1000" b="1" i="0" u="none" strike="noStrike" kern="1200" cap="none" spc="0" normalizeH="0" baseline="30000" noProof="0" dirty="0">
                  <a:ln>
                    <a:noFill/>
                  </a:ln>
                  <a:solidFill>
                    <a:prstClr val="black"/>
                  </a:solidFill>
                  <a:effectLst/>
                  <a:uLnTx/>
                  <a:uFillTx/>
                  <a:latin typeface="Arial Black" pitchFamily="34" charset="0"/>
                  <a:ea typeface="+mn-ea"/>
                  <a:cs typeface="+mn-cs"/>
                </a:rPr>
                <a:t>th</a:t>
              </a: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 Bde</a:t>
              </a:r>
            </a:p>
          </p:txBody>
        </p:sp>
        <p:grpSp>
          <p:nvGrpSpPr>
            <p:cNvPr id="213" name="Group 212">
              <a:extLst>
                <a:ext uri="{FF2B5EF4-FFF2-40B4-BE49-F238E27FC236}">
                  <a16:creationId xmlns:a16="http://schemas.microsoft.com/office/drawing/2014/main" id="{443890AD-9449-96D7-426F-A1BF64E1A474}"/>
                </a:ext>
              </a:extLst>
            </p:cNvPr>
            <p:cNvGrpSpPr/>
            <p:nvPr/>
          </p:nvGrpSpPr>
          <p:grpSpPr>
            <a:xfrm>
              <a:off x="2263470" y="5580388"/>
              <a:ext cx="1263216" cy="1169551"/>
              <a:chOff x="-1154434" y="2179833"/>
              <a:chExt cx="1263216" cy="1169551"/>
            </a:xfrm>
          </p:grpSpPr>
          <p:sp>
            <p:nvSpPr>
              <p:cNvPr id="214" name="TextBox 213">
                <a:extLst>
                  <a:ext uri="{FF2B5EF4-FFF2-40B4-BE49-F238E27FC236}">
                    <a16:creationId xmlns:a16="http://schemas.microsoft.com/office/drawing/2014/main" id="{D5CD98A5-BBF9-1B53-5F59-BE5B35134DF4}"/>
                  </a:ext>
                </a:extLst>
              </p:cNvPr>
              <p:cNvSpPr txBox="1"/>
              <p:nvPr/>
            </p:nvSpPr>
            <p:spPr>
              <a:xfrm>
                <a:off x="-1154434" y="2179833"/>
                <a:ext cx="354584" cy="1169551"/>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4C</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4D</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4G</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4J</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4K</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4P</a:t>
                </a:r>
              </a:p>
            </p:txBody>
          </p:sp>
          <p:sp>
            <p:nvSpPr>
              <p:cNvPr id="215" name="TextBox 214">
                <a:extLst>
                  <a:ext uri="{FF2B5EF4-FFF2-40B4-BE49-F238E27FC236}">
                    <a16:creationId xmlns:a16="http://schemas.microsoft.com/office/drawing/2014/main" id="{B017AA6B-ACC3-2E4F-3588-1C5B7C79E17B}"/>
                  </a:ext>
                </a:extLst>
              </p:cNvPr>
              <p:cNvSpPr txBox="1"/>
              <p:nvPr/>
            </p:nvSpPr>
            <p:spPr>
              <a:xfrm>
                <a:off x="-970360" y="2179833"/>
                <a:ext cx="1079142" cy="1169551"/>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Dallas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Denver</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Houston</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Kansas City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Oklahoma City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 Antonio</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Phoenix</a:t>
                </a:r>
              </a:p>
            </p:txBody>
          </p:sp>
        </p:grpSp>
      </p:grpSp>
      <p:grpSp>
        <p:nvGrpSpPr>
          <p:cNvPr id="216" name="Group 215">
            <a:extLst>
              <a:ext uri="{FF2B5EF4-FFF2-40B4-BE49-F238E27FC236}">
                <a16:creationId xmlns:a16="http://schemas.microsoft.com/office/drawing/2014/main" id="{117F39B2-ACAF-7D3A-4E41-EFCCC2CB5CAA}"/>
              </a:ext>
            </a:extLst>
          </p:cNvPr>
          <p:cNvGrpSpPr/>
          <p:nvPr/>
        </p:nvGrpSpPr>
        <p:grpSpPr>
          <a:xfrm>
            <a:off x="8389178" y="5065121"/>
            <a:ext cx="1320494" cy="1550740"/>
            <a:chOff x="12593" y="1765661"/>
            <a:chExt cx="920407" cy="1175888"/>
          </a:xfrm>
        </p:grpSpPr>
        <p:sp>
          <p:nvSpPr>
            <p:cNvPr id="217" name="TextBox 216">
              <a:extLst>
                <a:ext uri="{FF2B5EF4-FFF2-40B4-BE49-F238E27FC236}">
                  <a16:creationId xmlns:a16="http://schemas.microsoft.com/office/drawing/2014/main" id="{348701E5-1787-E16F-ED1E-AB9317276B81}"/>
                </a:ext>
              </a:extLst>
            </p:cNvPr>
            <p:cNvSpPr txBox="1"/>
            <p:nvPr/>
          </p:nvSpPr>
          <p:spPr bwMode="auto">
            <a:xfrm>
              <a:off x="89865" y="1765661"/>
              <a:ext cx="434050" cy="307777"/>
            </a:xfrm>
            <a:prstGeom prst="rect">
              <a:avLst/>
            </a:prstGeom>
            <a:solidFill>
              <a:srgbClr val="FFCC66"/>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6</a:t>
              </a:r>
              <a:r>
                <a:rPr kumimoji="0" lang="en-US" sz="1000" b="1" i="0" u="none" strike="noStrike" kern="1200" cap="none" spc="0" normalizeH="0" baseline="30000" noProof="0" dirty="0">
                  <a:ln>
                    <a:noFill/>
                  </a:ln>
                  <a:solidFill>
                    <a:prstClr val="black"/>
                  </a:solidFill>
                  <a:effectLst/>
                  <a:uLnTx/>
                  <a:uFillTx/>
                  <a:latin typeface="Arial Black" pitchFamily="34" charset="0"/>
                  <a:ea typeface="+mn-ea"/>
                  <a:cs typeface="+mn-cs"/>
                </a:rPr>
                <a:t>th</a:t>
              </a:r>
              <a:r>
                <a:rPr kumimoji="0" lang="en-US" sz="1000" b="1" i="0" u="none" strike="noStrike" kern="1200" cap="none" spc="0" normalizeH="0" baseline="0" noProof="0" dirty="0">
                  <a:ln>
                    <a:noFill/>
                  </a:ln>
                  <a:solidFill>
                    <a:prstClr val="black"/>
                  </a:solidFill>
                  <a:effectLst/>
                  <a:uLnTx/>
                  <a:uFillTx/>
                  <a:latin typeface="Arial Black" pitchFamily="34" charset="0"/>
                  <a:ea typeface="+mn-ea"/>
                  <a:cs typeface="+mn-cs"/>
                </a:rPr>
                <a:t> Bde</a:t>
              </a:r>
            </a:p>
          </p:txBody>
        </p:sp>
        <p:grpSp>
          <p:nvGrpSpPr>
            <p:cNvPr id="218" name="Group 217">
              <a:extLst>
                <a:ext uri="{FF2B5EF4-FFF2-40B4-BE49-F238E27FC236}">
                  <a16:creationId xmlns:a16="http://schemas.microsoft.com/office/drawing/2014/main" id="{7709BA33-A4C3-4821-219F-F53B36943BFA}"/>
                </a:ext>
              </a:extLst>
            </p:cNvPr>
            <p:cNvGrpSpPr/>
            <p:nvPr/>
          </p:nvGrpSpPr>
          <p:grpSpPr>
            <a:xfrm>
              <a:off x="12593" y="2050238"/>
              <a:ext cx="920407" cy="891311"/>
              <a:chOff x="8150458" y="2531844"/>
              <a:chExt cx="920407" cy="891311"/>
            </a:xfrm>
          </p:grpSpPr>
          <p:sp>
            <p:nvSpPr>
              <p:cNvPr id="219" name="TextBox 218">
                <a:extLst>
                  <a:ext uri="{FF2B5EF4-FFF2-40B4-BE49-F238E27FC236}">
                    <a16:creationId xmlns:a16="http://schemas.microsoft.com/office/drawing/2014/main" id="{4BB1E17E-EA03-A50D-30CC-3DF7C0F8B566}"/>
                  </a:ext>
                </a:extLst>
              </p:cNvPr>
              <p:cNvSpPr txBox="1"/>
              <p:nvPr/>
            </p:nvSpPr>
            <p:spPr>
              <a:xfrm>
                <a:off x="8358909" y="2531844"/>
                <a:ext cx="711956" cy="886842"/>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Angeles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Portland</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NorCal</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Salt Lake City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Cal</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Seattle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CentCal</a:t>
                </a:r>
              </a:p>
            </p:txBody>
          </p:sp>
          <p:sp>
            <p:nvSpPr>
              <p:cNvPr id="220" name="TextBox 219">
                <a:extLst>
                  <a:ext uri="{FF2B5EF4-FFF2-40B4-BE49-F238E27FC236}">
                    <a16:creationId xmlns:a16="http://schemas.microsoft.com/office/drawing/2014/main" id="{36D1CF89-796F-4EB8-AAAB-595A711C9FA8}"/>
                  </a:ext>
                </a:extLst>
              </p:cNvPr>
              <p:cNvSpPr txBox="1"/>
              <p:nvPr/>
            </p:nvSpPr>
            <p:spPr>
              <a:xfrm>
                <a:off x="8150458" y="2536313"/>
                <a:ext cx="242682" cy="886842"/>
              </a:xfrm>
              <a:prstGeom prst="rect">
                <a:avLst/>
              </a:prstGeom>
              <a:noFill/>
            </p:spPr>
            <p:txBody>
              <a:bodyPr wrap="non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6F</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6I</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6J</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6K</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6L</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6N</a:t>
                </a:r>
              </a:p>
            </p:txBody>
          </p:sp>
        </p:grpSp>
      </p:grpSp>
      <p:graphicFrame>
        <p:nvGraphicFramePr>
          <p:cNvPr id="221" name="Table 220">
            <a:extLst>
              <a:ext uri="{FF2B5EF4-FFF2-40B4-BE49-F238E27FC236}">
                <a16:creationId xmlns:a16="http://schemas.microsoft.com/office/drawing/2014/main" id="{51E46AC6-D7DC-7E46-4B00-48EB9E21DC43}"/>
              </a:ext>
            </a:extLst>
          </p:cNvPr>
          <p:cNvGraphicFramePr>
            <a:graphicFrameLocks noGrp="1"/>
          </p:cNvGraphicFramePr>
          <p:nvPr>
            <p:extLst>
              <p:ext uri="{D42A27DB-BD31-4B8C-83A1-F6EECF244321}">
                <p14:modId xmlns:p14="http://schemas.microsoft.com/office/powerpoint/2010/main" val="96116704"/>
              </p:ext>
            </p:extLst>
          </p:nvPr>
        </p:nvGraphicFramePr>
        <p:xfrm>
          <a:off x="10543987" y="675240"/>
          <a:ext cx="1527048" cy="910590"/>
        </p:xfrm>
        <a:graphic>
          <a:graphicData uri="http://schemas.openxmlformats.org/drawingml/2006/table">
            <a:tbl>
              <a:tblPr/>
              <a:tblGrid>
                <a:gridCol w="716126">
                  <a:extLst>
                    <a:ext uri="{9D8B030D-6E8A-4147-A177-3AD203B41FA5}">
                      <a16:colId xmlns:a16="http://schemas.microsoft.com/office/drawing/2014/main" val="20000"/>
                    </a:ext>
                  </a:extLst>
                </a:gridCol>
                <a:gridCol w="810922">
                  <a:extLst>
                    <a:ext uri="{9D8B030D-6E8A-4147-A177-3AD203B41FA5}">
                      <a16:colId xmlns:a16="http://schemas.microsoft.com/office/drawing/2014/main" val="20001"/>
                    </a:ext>
                  </a:extLst>
                </a:gridCol>
              </a:tblGrid>
              <a:tr h="66141">
                <a:tc gridSpan="2">
                  <a:txBody>
                    <a:bodyPr/>
                    <a:lstStyle/>
                    <a:p>
                      <a:pPr algn="ctr" fontAlgn="b"/>
                      <a:r>
                        <a:rPr lang="en-US" sz="800" b="1" i="0" u="sng" strike="noStrike" dirty="0">
                          <a:solidFill>
                            <a:srgbClr val="000000"/>
                          </a:solidFill>
                          <a:latin typeface="Arial"/>
                        </a:rPr>
                        <a:t>OCONUS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rtl="0" fontAlgn="ctr"/>
                      <a:r>
                        <a:rPr lang="en-US" sz="800" b="1" i="0" u="none" strike="noStrike">
                          <a:solidFill>
                            <a:srgbClr val="000000"/>
                          </a:solidFill>
                          <a:latin typeface="Arial"/>
                        </a:rPr>
                        <a:t>Alaska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rtl="0" fontAlgn="ctr"/>
                      <a:r>
                        <a:rPr lang="en-US" sz="800" b="1" i="0" u="none" strike="noStrike" dirty="0">
                          <a:solidFill>
                            <a:srgbClr val="000000"/>
                          </a:solidFill>
                          <a:latin typeface="Arial"/>
                        </a:rPr>
                        <a:t>Japan</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0001"/>
                  </a:ext>
                </a:extLst>
              </a:tr>
              <a:tr h="159258">
                <a:tc>
                  <a:txBody>
                    <a:bodyPr/>
                    <a:lstStyle/>
                    <a:p>
                      <a:pPr algn="ctr" rtl="0" fontAlgn="ctr"/>
                      <a:r>
                        <a:rPr lang="en-US" sz="800" b="1" i="0" u="none" strike="noStrike" dirty="0">
                          <a:solidFill>
                            <a:srgbClr val="000000"/>
                          </a:solidFill>
                          <a:latin typeface="Arial"/>
                        </a:rPr>
                        <a:t>Hawaii</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rtl="0" fontAlgn="ctr"/>
                      <a:r>
                        <a:rPr lang="en-US" sz="800" b="1" i="0" u="none" strike="noStrike" dirty="0">
                          <a:solidFill>
                            <a:srgbClr val="000000"/>
                          </a:solidFill>
                          <a:latin typeface="Arial"/>
                        </a:rPr>
                        <a:t>American Samoa</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0002"/>
                  </a:ext>
                </a:extLst>
              </a:tr>
              <a:tr h="95250">
                <a:tc>
                  <a:txBody>
                    <a:bodyPr/>
                    <a:lstStyle/>
                    <a:p>
                      <a:pPr algn="ctr" rtl="0" fontAlgn="ctr"/>
                      <a:r>
                        <a:rPr lang="en-US" sz="800" b="1" i="0" u="none" strike="noStrike" dirty="0">
                          <a:solidFill>
                            <a:srgbClr val="000000"/>
                          </a:solidFill>
                          <a:latin typeface="Arial"/>
                        </a:rPr>
                        <a:t>Puerto Rico</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rtl="0" fontAlgn="ctr"/>
                      <a:r>
                        <a:rPr lang="en-US" sz="800" b="1" i="0" u="none" strike="noStrike" dirty="0">
                          <a:solidFill>
                            <a:srgbClr val="000000"/>
                          </a:solidFill>
                          <a:latin typeface="Arial"/>
                        </a:rPr>
                        <a:t>South Korea</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0003"/>
                  </a:ext>
                </a:extLst>
              </a:tr>
              <a:tr h="0">
                <a:tc>
                  <a:txBody>
                    <a:bodyPr/>
                    <a:lstStyle/>
                    <a:p>
                      <a:pPr algn="ctr" rtl="0" fontAlgn="ctr"/>
                      <a:r>
                        <a:rPr lang="en-US" sz="800" b="1" i="0" u="none" strike="noStrike" dirty="0">
                          <a:solidFill>
                            <a:srgbClr val="000000"/>
                          </a:solidFill>
                          <a:latin typeface="Arial"/>
                        </a:rPr>
                        <a:t>Virgin Islands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rtl="0" fontAlgn="ctr"/>
                      <a:r>
                        <a:rPr lang="en-US" sz="800" b="1" i="0" u="none" strike="noStrike" dirty="0">
                          <a:solidFill>
                            <a:srgbClr val="000000"/>
                          </a:solidFill>
                          <a:latin typeface="Arial"/>
                        </a:rPr>
                        <a:t>Guam</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0004"/>
                  </a:ext>
                </a:extLst>
              </a:tr>
              <a:tr h="39243">
                <a:tc>
                  <a:txBody>
                    <a:bodyPr/>
                    <a:lstStyle/>
                    <a:p>
                      <a:pPr algn="ctr" rtl="0" fontAlgn="ctr"/>
                      <a:r>
                        <a:rPr lang="en-US" sz="800" b="1" i="0" u="none" strike="noStrike" dirty="0">
                          <a:solidFill>
                            <a:srgbClr val="000000"/>
                          </a:solidFill>
                          <a:latin typeface="Arial"/>
                        </a:rPr>
                        <a:t>Germany</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800" b="1" i="0" u="none" strike="noStrike" dirty="0">
                          <a:solidFill>
                            <a:srgbClr val="000000"/>
                          </a:solidFill>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bl>
          </a:graphicData>
        </a:graphic>
      </p:graphicFrame>
      <p:grpSp>
        <p:nvGrpSpPr>
          <p:cNvPr id="242" name="Group 241">
            <a:extLst>
              <a:ext uri="{FF2B5EF4-FFF2-40B4-BE49-F238E27FC236}">
                <a16:creationId xmlns:a16="http://schemas.microsoft.com/office/drawing/2014/main" id="{FB5C6B91-3671-2744-11C6-8D8A7000684C}"/>
              </a:ext>
            </a:extLst>
          </p:cNvPr>
          <p:cNvGrpSpPr/>
          <p:nvPr/>
        </p:nvGrpSpPr>
        <p:grpSpPr>
          <a:xfrm>
            <a:off x="161646" y="2262345"/>
            <a:ext cx="2153154" cy="1657102"/>
            <a:chOff x="162439" y="3048239"/>
            <a:chExt cx="2153154" cy="1657102"/>
          </a:xfrm>
        </p:grpSpPr>
        <p:sp>
          <p:nvSpPr>
            <p:cNvPr id="229" name="TextBox 228">
              <a:extLst>
                <a:ext uri="{FF2B5EF4-FFF2-40B4-BE49-F238E27FC236}">
                  <a16:creationId xmlns:a16="http://schemas.microsoft.com/office/drawing/2014/main" id="{F6DE3B4A-9736-62BB-267A-01425A838BE2}"/>
                </a:ext>
              </a:extLst>
            </p:cNvPr>
            <p:cNvSpPr txBox="1"/>
            <p:nvPr/>
          </p:nvSpPr>
          <p:spPr>
            <a:xfrm>
              <a:off x="162439" y="3493214"/>
              <a:ext cx="2153154" cy="1212127"/>
            </a:xfrm>
            <a:prstGeom prst="rect">
              <a:avLst/>
            </a:prstGeom>
            <a:noFill/>
          </p:spPr>
          <p:txBody>
            <a:bodyPr wrap="none" rtlCol="0">
              <a:spAutoFit/>
            </a:bodyPr>
            <a:lstStyle/>
            <a:p>
              <a:pPr marL="0" marR="0">
                <a:lnSpc>
                  <a:spcPct val="115000"/>
                </a:lnSpc>
                <a:spcAft>
                  <a:spcPts val="800"/>
                </a:spcAft>
                <a:buNone/>
              </a:pPr>
              <a:r>
                <a:rPr lang="en-US" sz="800" b="1" kern="100" dirty="0">
                  <a:effectLst/>
                  <a:latin typeface="Arial" panose="020B0604020202020204" pitchFamily="34" charset="0"/>
                  <a:ea typeface="Aptos" panose="020B0004020202020204" pitchFamily="34" charset="0"/>
                  <a:cs typeface="Arial" panose="020B0604020202020204" pitchFamily="34" charset="0"/>
                </a:rPr>
                <a:t>7A</a:t>
              </a:r>
              <a:r>
                <a:rPr lang="en-US" sz="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b="1" kern="100" dirty="0">
                  <a:effectLst/>
                  <a:latin typeface="Arial" panose="020B0604020202020204" pitchFamily="34" charset="0"/>
                  <a:ea typeface="Aptos" panose="020B0004020202020204" pitchFamily="34" charset="0"/>
                  <a:cs typeface="Arial" panose="020B0604020202020204" pitchFamily="34" charset="0"/>
                </a:rPr>
                <a:t>Mission Support Bn (Ft Knox, KY)</a:t>
              </a:r>
              <a:endParaRPr lang="en-US" sz="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800" b="1" kern="100" dirty="0">
                  <a:effectLst/>
                  <a:latin typeface="Arial" panose="020B0604020202020204" pitchFamily="34" charset="0"/>
                  <a:ea typeface="Aptos" panose="020B0004020202020204" pitchFamily="34" charset="0"/>
                  <a:cs typeface="Arial" panose="020B0604020202020204" pitchFamily="34" charset="0"/>
                </a:rPr>
                <a:t>7A3 Outreach Company (Ft Knox, KY)</a:t>
              </a:r>
              <a:endParaRPr lang="en-US" sz="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800" b="1" kern="100" dirty="0">
                  <a:effectLst/>
                  <a:latin typeface="Arial" panose="020B0604020202020204" pitchFamily="34" charset="0"/>
                  <a:ea typeface="Aptos" panose="020B0004020202020204" pitchFamily="34" charset="0"/>
                  <a:cs typeface="Arial" panose="020B0604020202020204" pitchFamily="34" charset="0"/>
                </a:rPr>
                <a:t>7B Parachute Team (Ft Bragg, NC)</a:t>
              </a:r>
              <a:endParaRPr lang="en-US" sz="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pPr>
              <a:r>
                <a:rPr lang="en-US" sz="800" b="1" kern="100" dirty="0">
                  <a:effectLst/>
                  <a:latin typeface="Arial" panose="020B0604020202020204" pitchFamily="34" charset="0"/>
                  <a:ea typeface="Aptos" panose="020B0004020202020204" pitchFamily="34" charset="0"/>
                  <a:cs typeface="Arial" panose="020B0604020202020204" pitchFamily="34" charset="0"/>
                </a:rPr>
                <a:t>7C Marksmanship Unit (Ft Benning, GA</a:t>
              </a:r>
              <a:r>
                <a:rPr lang="en-US" sz="1000" b="1" kern="100" dirty="0">
                  <a:effectLst/>
                  <a:latin typeface="Arial Black" panose="020B0A04020102020204" pitchFamily="34" charset="0"/>
                  <a:ea typeface="Aptos" panose="020B0004020202020204" pitchFamily="34" charset="0"/>
                  <a:cs typeface="Times New Roman" panose="02020603050405020304" pitchFamily="18" charset="0"/>
                </a:rPr>
                <a:t>)</a:t>
              </a:r>
              <a:endParaRPr lang="en-US" sz="1000" kern="100" dirty="0">
                <a:effectLst/>
                <a:latin typeface="Arial Black" panose="020B0A04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7" name="TextBox 226">
              <a:extLst>
                <a:ext uri="{FF2B5EF4-FFF2-40B4-BE49-F238E27FC236}">
                  <a16:creationId xmlns:a16="http://schemas.microsoft.com/office/drawing/2014/main" id="{000DA04C-E8C2-AFB3-95B5-A4985F4D98AF}"/>
                </a:ext>
              </a:extLst>
            </p:cNvPr>
            <p:cNvSpPr txBox="1"/>
            <p:nvPr/>
          </p:nvSpPr>
          <p:spPr bwMode="auto">
            <a:xfrm>
              <a:off x="232773" y="3048239"/>
              <a:ext cx="1757246" cy="400109"/>
            </a:xfrm>
            <a:prstGeom prst="rect">
              <a:avLst/>
            </a:prstGeom>
            <a:solidFill>
              <a:srgbClr val="FFC0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Arial Black" pitchFamily="34" charset="0"/>
                  <a:ea typeface="+mn-ea"/>
                  <a:cs typeface="+mn-cs"/>
                </a:rPr>
                <a:t>Marketing &amp; Engagement Bde</a:t>
              </a:r>
            </a:p>
          </p:txBody>
        </p:sp>
      </p:grpSp>
      <p:sp>
        <p:nvSpPr>
          <p:cNvPr id="235" name="TextBox 234">
            <a:extLst>
              <a:ext uri="{FF2B5EF4-FFF2-40B4-BE49-F238E27FC236}">
                <a16:creationId xmlns:a16="http://schemas.microsoft.com/office/drawing/2014/main" id="{AD47076E-04F3-3B52-5503-6CAABFBC3C0A}"/>
              </a:ext>
            </a:extLst>
          </p:cNvPr>
          <p:cNvSpPr txBox="1"/>
          <p:nvPr/>
        </p:nvSpPr>
        <p:spPr>
          <a:xfrm>
            <a:off x="31344" y="787616"/>
            <a:ext cx="277511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5 Enlisted Recruiting Brigades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1 Medical Recruiting Brigade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1 Marketing &amp; Engagement Brigade</a:t>
            </a:r>
          </a:p>
        </p:txBody>
      </p:sp>
      <p:grpSp>
        <p:nvGrpSpPr>
          <p:cNvPr id="236" name="Group 235">
            <a:extLst>
              <a:ext uri="{FF2B5EF4-FFF2-40B4-BE49-F238E27FC236}">
                <a16:creationId xmlns:a16="http://schemas.microsoft.com/office/drawing/2014/main" id="{5F37CABE-E1A6-6CB8-9DBE-AB9FCABFEEFC}"/>
              </a:ext>
            </a:extLst>
          </p:cNvPr>
          <p:cNvGrpSpPr/>
          <p:nvPr/>
        </p:nvGrpSpPr>
        <p:grpSpPr>
          <a:xfrm>
            <a:off x="10400975" y="5071662"/>
            <a:ext cx="1978406" cy="1334822"/>
            <a:chOff x="2457767" y="817030"/>
            <a:chExt cx="1674004" cy="790252"/>
          </a:xfrm>
        </p:grpSpPr>
        <p:grpSp>
          <p:nvGrpSpPr>
            <p:cNvPr id="237" name="Group 236">
              <a:extLst>
                <a:ext uri="{FF2B5EF4-FFF2-40B4-BE49-F238E27FC236}">
                  <a16:creationId xmlns:a16="http://schemas.microsoft.com/office/drawing/2014/main" id="{3DB7C15B-C217-5DBA-1A90-FDDB83B41931}"/>
                </a:ext>
              </a:extLst>
            </p:cNvPr>
            <p:cNvGrpSpPr/>
            <p:nvPr/>
          </p:nvGrpSpPr>
          <p:grpSpPr>
            <a:xfrm>
              <a:off x="2457767" y="1106073"/>
              <a:ext cx="1674004" cy="501209"/>
              <a:chOff x="1441871" y="741984"/>
              <a:chExt cx="1674004" cy="501209"/>
            </a:xfrm>
          </p:grpSpPr>
          <p:sp>
            <p:nvSpPr>
              <p:cNvPr id="239" name="TextBox 238">
                <a:extLst>
                  <a:ext uri="{FF2B5EF4-FFF2-40B4-BE49-F238E27FC236}">
                    <a16:creationId xmlns:a16="http://schemas.microsoft.com/office/drawing/2014/main" id="{FFC314E4-E548-C38B-A075-2790725200B9}"/>
                  </a:ext>
                </a:extLst>
              </p:cNvPr>
              <p:cNvSpPr txBox="1"/>
              <p:nvPr/>
            </p:nvSpPr>
            <p:spPr>
              <a:xfrm>
                <a:off x="1650734" y="751220"/>
                <a:ext cx="1465141" cy="4919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MR Bn (Ft Meade,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nd</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MR Bn (Redstone, 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rd</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MR Bn  (Ft Knox, 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MR Bn (Ft Sam Houston, TX)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n-US" sz="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MR Bn (Las Vegas, NV)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SORB MR Bn (Ft Bragg, NC)</a:t>
                </a:r>
              </a:p>
            </p:txBody>
          </p:sp>
          <p:sp>
            <p:nvSpPr>
              <p:cNvPr id="240" name="TextBox 239">
                <a:extLst>
                  <a:ext uri="{FF2B5EF4-FFF2-40B4-BE49-F238E27FC236}">
                    <a16:creationId xmlns:a16="http://schemas.microsoft.com/office/drawing/2014/main" id="{C2054A28-A50E-D30D-22BF-8F0CD5833F3C}"/>
                  </a:ext>
                </a:extLst>
              </p:cNvPr>
              <p:cNvSpPr txBox="1"/>
              <p:nvPr/>
            </p:nvSpPr>
            <p:spPr>
              <a:xfrm>
                <a:off x="1441871" y="741984"/>
                <a:ext cx="272900" cy="4919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9O</a:t>
                </a:r>
              </a:p>
            </p:txBody>
          </p:sp>
        </p:grpSp>
        <p:sp>
          <p:nvSpPr>
            <p:cNvPr id="238" name="TextBox 237">
              <a:extLst>
                <a:ext uri="{FF2B5EF4-FFF2-40B4-BE49-F238E27FC236}">
                  <a16:creationId xmlns:a16="http://schemas.microsoft.com/office/drawing/2014/main" id="{1009716F-825F-EBCF-1E3D-815ABBE2B77E}"/>
                </a:ext>
              </a:extLst>
            </p:cNvPr>
            <p:cNvSpPr txBox="1"/>
            <p:nvPr/>
          </p:nvSpPr>
          <p:spPr bwMode="auto">
            <a:xfrm>
              <a:off x="2539164" y="817030"/>
              <a:ext cx="620568" cy="307777"/>
            </a:xfrm>
            <a:prstGeom prst="rect">
              <a:avLst/>
            </a:prstGeom>
            <a:solidFill>
              <a:srgbClr val="9E000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Black" pitchFamily="34" charset="0"/>
                  <a:ea typeface="+mn-ea"/>
                  <a:cs typeface="+mn-cs"/>
                </a:rPr>
                <a:t>Medical Bde</a:t>
              </a:r>
            </a:p>
          </p:txBody>
        </p:sp>
      </p:grpSp>
    </p:spTree>
    <p:extLst>
      <p:ext uri="{BB962C8B-B14F-4D97-AF65-F5344CB8AC3E}">
        <p14:creationId xmlns:p14="http://schemas.microsoft.com/office/powerpoint/2010/main" val="2141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721FE-E765-D3B6-76F8-C53C1E2458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C4D6C9-18A3-074B-4D1B-374E353BBDDA}"/>
              </a:ext>
            </a:extLst>
          </p:cNvPr>
          <p:cNvSpPr>
            <a:spLocks noGrp="1"/>
          </p:cNvSpPr>
          <p:nvPr>
            <p:ph type="title"/>
          </p:nvPr>
        </p:nvSpPr>
        <p:spPr/>
        <p:txBody>
          <a:bodyPr/>
          <a:lstStyle/>
          <a:p>
            <a:r>
              <a:rPr lang="en-US" dirty="0"/>
              <a:t>How USAREC Works</a:t>
            </a:r>
          </a:p>
        </p:txBody>
      </p:sp>
      <p:sp>
        <p:nvSpPr>
          <p:cNvPr id="4" name="Slide Number Placeholder 3">
            <a:extLst>
              <a:ext uri="{FF2B5EF4-FFF2-40B4-BE49-F238E27FC236}">
                <a16:creationId xmlns:a16="http://schemas.microsoft.com/office/drawing/2014/main" id="{104269DB-8511-4B55-41D1-202C17B9E5AD}"/>
              </a:ext>
            </a:extLst>
          </p:cNvPr>
          <p:cNvSpPr>
            <a:spLocks noGrp="1"/>
          </p:cNvSpPr>
          <p:nvPr>
            <p:ph type="sldNum" sz="quarter" idx="12"/>
          </p:nvPr>
        </p:nvSpPr>
        <p:spPr/>
        <p:txBody>
          <a:bodyPr/>
          <a:lstStyle/>
          <a:p>
            <a:fld id="{CC7C30DC-6881-4317-A667-FF60598843D2}" type="slidenum">
              <a:rPr lang="en-US" smtClean="0"/>
              <a:t>5</a:t>
            </a:fld>
            <a:endParaRPr lang="en-US"/>
          </a:p>
        </p:txBody>
      </p:sp>
      <p:grpSp>
        <p:nvGrpSpPr>
          <p:cNvPr id="78" name="Group 77">
            <a:extLst>
              <a:ext uri="{FF2B5EF4-FFF2-40B4-BE49-F238E27FC236}">
                <a16:creationId xmlns:a16="http://schemas.microsoft.com/office/drawing/2014/main" id="{12A8046F-37BD-F7CD-BE26-8B64B83E4A09}"/>
              </a:ext>
            </a:extLst>
          </p:cNvPr>
          <p:cNvGrpSpPr/>
          <p:nvPr/>
        </p:nvGrpSpPr>
        <p:grpSpPr>
          <a:xfrm>
            <a:off x="26317" y="654934"/>
            <a:ext cx="12165683" cy="6223592"/>
            <a:chOff x="26318" y="652980"/>
            <a:chExt cx="12165683" cy="6223592"/>
          </a:xfrm>
        </p:grpSpPr>
        <p:pic>
          <p:nvPicPr>
            <p:cNvPr id="79" name="Picture 78">
              <a:extLst>
                <a:ext uri="{FF2B5EF4-FFF2-40B4-BE49-F238E27FC236}">
                  <a16:creationId xmlns:a16="http://schemas.microsoft.com/office/drawing/2014/main" id="{E816E4CD-F734-59AC-05DA-ACB85597CA08}"/>
                </a:ext>
              </a:extLst>
            </p:cNvPr>
            <p:cNvPicPr>
              <a:picLocks noChangeAspect="1"/>
            </p:cNvPicPr>
            <p:nvPr/>
          </p:nvPicPr>
          <p:blipFill>
            <a:blip r:embed="rId2"/>
            <a:stretch>
              <a:fillRect/>
            </a:stretch>
          </p:blipFill>
          <p:spPr>
            <a:xfrm rot="16200000">
              <a:off x="11180119" y="3077025"/>
              <a:ext cx="1334756" cy="415048"/>
            </a:xfrm>
            <a:prstGeom prst="rect">
              <a:avLst/>
            </a:prstGeom>
          </p:spPr>
        </p:pic>
        <p:pic>
          <p:nvPicPr>
            <p:cNvPr id="80" name="Picture 79">
              <a:extLst>
                <a:ext uri="{FF2B5EF4-FFF2-40B4-BE49-F238E27FC236}">
                  <a16:creationId xmlns:a16="http://schemas.microsoft.com/office/drawing/2014/main" id="{22F1EB4F-E155-45D2-830D-AC885CEA038F}"/>
                </a:ext>
              </a:extLst>
            </p:cNvPr>
            <p:cNvPicPr>
              <a:picLocks noChangeAspect="1"/>
            </p:cNvPicPr>
            <p:nvPr/>
          </p:nvPicPr>
          <p:blipFill>
            <a:blip r:embed="rId3"/>
            <a:stretch>
              <a:fillRect/>
            </a:stretch>
          </p:blipFill>
          <p:spPr>
            <a:xfrm rot="10800000" flipV="1">
              <a:off x="2443250" y="6104839"/>
              <a:ext cx="221982" cy="286247"/>
            </a:xfrm>
            <a:prstGeom prst="rect">
              <a:avLst/>
            </a:prstGeom>
          </p:spPr>
        </p:pic>
        <p:grpSp>
          <p:nvGrpSpPr>
            <p:cNvPr id="81" name="Group 80">
              <a:extLst>
                <a:ext uri="{FF2B5EF4-FFF2-40B4-BE49-F238E27FC236}">
                  <a16:creationId xmlns:a16="http://schemas.microsoft.com/office/drawing/2014/main" id="{10160A06-9369-0F19-735B-710A5B4A43B5}"/>
                </a:ext>
              </a:extLst>
            </p:cNvPr>
            <p:cNvGrpSpPr/>
            <p:nvPr/>
          </p:nvGrpSpPr>
          <p:grpSpPr>
            <a:xfrm>
              <a:off x="26318" y="652980"/>
              <a:ext cx="12165683" cy="6223592"/>
              <a:chOff x="26318" y="652980"/>
              <a:chExt cx="12165683" cy="6223592"/>
            </a:xfrm>
          </p:grpSpPr>
          <p:pic>
            <p:nvPicPr>
              <p:cNvPr id="82" name="Picture 81">
                <a:extLst>
                  <a:ext uri="{FF2B5EF4-FFF2-40B4-BE49-F238E27FC236}">
                    <a16:creationId xmlns:a16="http://schemas.microsoft.com/office/drawing/2014/main" id="{FFA5FEAE-230A-2947-7CC9-6A6D45163DC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8224" y="652980"/>
                <a:ext cx="522436" cy="522436"/>
              </a:xfrm>
              <a:prstGeom prst="rect">
                <a:avLst/>
              </a:prstGeom>
            </p:spPr>
          </p:pic>
          <p:pic>
            <p:nvPicPr>
              <p:cNvPr id="83" name="Picture 82">
                <a:extLst>
                  <a:ext uri="{FF2B5EF4-FFF2-40B4-BE49-F238E27FC236}">
                    <a16:creationId xmlns:a16="http://schemas.microsoft.com/office/drawing/2014/main" id="{8DFC7BA4-18FC-B4A2-12BE-649F2693622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844347" y="664751"/>
                <a:ext cx="838893" cy="478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4" name="Picture 83">
                <a:extLst>
                  <a:ext uri="{FF2B5EF4-FFF2-40B4-BE49-F238E27FC236}">
                    <a16:creationId xmlns:a16="http://schemas.microsoft.com/office/drawing/2014/main" id="{514B0D74-8EAC-11BE-1FFE-A661C57F1A6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094091" y="722192"/>
                <a:ext cx="633967" cy="497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5" name="Picture 84">
                <a:extLst>
                  <a:ext uri="{FF2B5EF4-FFF2-40B4-BE49-F238E27FC236}">
                    <a16:creationId xmlns:a16="http://schemas.microsoft.com/office/drawing/2014/main" id="{F565ED10-6048-F339-41D2-FA7FA437C466}"/>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801811" y="1467231"/>
                <a:ext cx="611168" cy="308011"/>
              </a:xfrm>
              <a:prstGeom prst="rect">
                <a:avLst/>
              </a:prstGeom>
            </p:spPr>
          </p:pic>
          <p:sp>
            <p:nvSpPr>
              <p:cNvPr id="86" name="TextBox 85">
                <a:extLst>
                  <a:ext uri="{FF2B5EF4-FFF2-40B4-BE49-F238E27FC236}">
                    <a16:creationId xmlns:a16="http://schemas.microsoft.com/office/drawing/2014/main" id="{6947C759-1B9F-DD39-07C4-44287AB3EAAE}"/>
                  </a:ext>
                </a:extLst>
              </p:cNvPr>
              <p:cNvSpPr txBox="1"/>
              <p:nvPr/>
            </p:nvSpPr>
            <p:spPr>
              <a:xfrm>
                <a:off x="3783005" y="2486101"/>
                <a:ext cx="585793" cy="461665"/>
              </a:xfrm>
              <a:prstGeom prst="rect">
                <a:avLst/>
              </a:prstGeom>
              <a:solidFill>
                <a:schemeClr val="tx1"/>
              </a:solidFill>
            </p:spPr>
            <p:txBody>
              <a:bodyPr wrap="square" rtlCol="0">
                <a:spAutoFit/>
              </a:bodyPr>
              <a:lstStyle/>
              <a:p>
                <a:pPr algn="ctr"/>
                <a:r>
                  <a:rPr lang="en-US" sz="800" b="1" dirty="0">
                    <a:solidFill>
                      <a:srgbClr val="FFC000"/>
                    </a:solidFill>
                  </a:rPr>
                  <a:t>Army Reserve Referrals</a:t>
                </a:r>
              </a:p>
            </p:txBody>
          </p:sp>
          <p:pic>
            <p:nvPicPr>
              <p:cNvPr id="87" name="Picture 86">
                <a:extLst>
                  <a:ext uri="{FF2B5EF4-FFF2-40B4-BE49-F238E27FC236}">
                    <a16:creationId xmlns:a16="http://schemas.microsoft.com/office/drawing/2014/main" id="{EA71F978-7253-CA15-3CCB-D900D0D29BA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99112" y="3012842"/>
                <a:ext cx="917801" cy="403400"/>
              </a:xfrm>
              <a:prstGeom prst="rect">
                <a:avLst/>
              </a:prstGeom>
            </p:spPr>
          </p:pic>
          <p:pic>
            <p:nvPicPr>
              <p:cNvPr id="88" name="Picture 87">
                <a:extLst>
                  <a:ext uri="{FF2B5EF4-FFF2-40B4-BE49-F238E27FC236}">
                    <a16:creationId xmlns:a16="http://schemas.microsoft.com/office/drawing/2014/main" id="{75B9D7F2-83EE-93D8-0ECE-43D4257DC23F}"/>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64523" y="2713481"/>
                <a:ext cx="799782" cy="533553"/>
              </a:xfrm>
              <a:prstGeom prst="rect">
                <a:avLst/>
              </a:prstGeom>
            </p:spPr>
          </p:pic>
          <p:pic>
            <p:nvPicPr>
              <p:cNvPr id="89" name="Picture 88">
                <a:extLst>
                  <a:ext uri="{FF2B5EF4-FFF2-40B4-BE49-F238E27FC236}">
                    <a16:creationId xmlns:a16="http://schemas.microsoft.com/office/drawing/2014/main" id="{1D393AC9-FF99-D0D2-D3D6-CB51D89FF55F}"/>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58912" y="980176"/>
                <a:ext cx="3198543" cy="2026918"/>
              </a:xfrm>
              <a:prstGeom prst="rect">
                <a:avLst/>
              </a:prstGeom>
            </p:spPr>
          </p:pic>
          <p:pic>
            <p:nvPicPr>
              <p:cNvPr id="90" name="Picture 89">
                <a:extLst>
                  <a:ext uri="{FF2B5EF4-FFF2-40B4-BE49-F238E27FC236}">
                    <a16:creationId xmlns:a16="http://schemas.microsoft.com/office/drawing/2014/main" id="{55358BCC-E521-8A38-2A36-877EA7D42665}"/>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26318" y="1621237"/>
                <a:ext cx="562334" cy="558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 name="Picture 90">
                <a:extLst>
                  <a:ext uri="{FF2B5EF4-FFF2-40B4-BE49-F238E27FC236}">
                    <a16:creationId xmlns:a16="http://schemas.microsoft.com/office/drawing/2014/main" id="{7D273408-26A5-5E81-2C4D-81E2CC316E48}"/>
                  </a:ext>
                </a:extLst>
              </p:cNvPr>
              <p:cNvPicPr>
                <a:picLocks noChangeAspect="1"/>
              </p:cNvPicPr>
              <p:nvPr/>
            </p:nvPicPr>
            <p:blipFill>
              <a:blip r:embed="rId2"/>
              <a:stretch>
                <a:fillRect/>
              </a:stretch>
            </p:blipFill>
            <p:spPr>
              <a:xfrm>
                <a:off x="3896047" y="1186141"/>
                <a:ext cx="1430555" cy="215444"/>
              </a:xfrm>
              <a:prstGeom prst="rect">
                <a:avLst/>
              </a:prstGeom>
            </p:spPr>
          </p:pic>
          <p:pic>
            <p:nvPicPr>
              <p:cNvPr id="92" name="Picture 91">
                <a:extLst>
                  <a:ext uri="{FF2B5EF4-FFF2-40B4-BE49-F238E27FC236}">
                    <a16:creationId xmlns:a16="http://schemas.microsoft.com/office/drawing/2014/main" id="{3A8FE8A0-2BCC-CECE-2303-4BEB6B1C817C}"/>
                  </a:ext>
                </a:extLst>
              </p:cNvPr>
              <p:cNvPicPr>
                <a:picLocks noChangeAspect="1"/>
              </p:cNvPicPr>
              <p:nvPr/>
            </p:nvPicPr>
            <p:blipFill>
              <a:blip r:embed="rId2"/>
              <a:stretch>
                <a:fillRect/>
              </a:stretch>
            </p:blipFill>
            <p:spPr>
              <a:xfrm>
                <a:off x="3728057" y="2025128"/>
                <a:ext cx="1746175" cy="246191"/>
              </a:xfrm>
              <a:prstGeom prst="rect">
                <a:avLst/>
              </a:prstGeom>
            </p:spPr>
          </p:pic>
          <p:pic>
            <p:nvPicPr>
              <p:cNvPr id="93" name="Picture 92">
                <a:extLst>
                  <a:ext uri="{FF2B5EF4-FFF2-40B4-BE49-F238E27FC236}">
                    <a16:creationId xmlns:a16="http://schemas.microsoft.com/office/drawing/2014/main" id="{498F478E-BDDE-A673-22D7-BFCA4F378CFD}"/>
                  </a:ext>
                </a:extLst>
              </p:cNvPr>
              <p:cNvPicPr>
                <a:picLocks noChangeAspect="1"/>
              </p:cNvPicPr>
              <p:nvPr/>
            </p:nvPicPr>
            <p:blipFill>
              <a:blip r:embed="rId2"/>
              <a:stretch>
                <a:fillRect/>
              </a:stretch>
            </p:blipFill>
            <p:spPr>
              <a:xfrm>
                <a:off x="3451707" y="3012842"/>
                <a:ext cx="1874895" cy="262699"/>
              </a:xfrm>
              <a:prstGeom prst="rect">
                <a:avLst/>
              </a:prstGeom>
            </p:spPr>
          </p:pic>
          <p:pic>
            <p:nvPicPr>
              <p:cNvPr id="94" name="Picture 93">
                <a:extLst>
                  <a:ext uri="{FF2B5EF4-FFF2-40B4-BE49-F238E27FC236}">
                    <a16:creationId xmlns:a16="http://schemas.microsoft.com/office/drawing/2014/main" id="{58B86485-DD32-696C-1218-2166D8A09E62}"/>
                  </a:ext>
                </a:extLst>
              </p:cNvPr>
              <p:cNvPicPr>
                <a:picLocks noChangeAspect="1"/>
              </p:cNvPicPr>
              <p:nvPr/>
            </p:nvPicPr>
            <p:blipFill>
              <a:blip r:embed="rId3"/>
              <a:stretch>
                <a:fillRect/>
              </a:stretch>
            </p:blipFill>
            <p:spPr>
              <a:xfrm>
                <a:off x="5255581" y="2880419"/>
                <a:ext cx="415050" cy="404128"/>
              </a:xfrm>
              <a:prstGeom prst="rect">
                <a:avLst/>
              </a:prstGeom>
            </p:spPr>
          </p:pic>
          <p:pic>
            <p:nvPicPr>
              <p:cNvPr id="95" name="Picture 94">
                <a:extLst>
                  <a:ext uri="{FF2B5EF4-FFF2-40B4-BE49-F238E27FC236}">
                    <a16:creationId xmlns:a16="http://schemas.microsoft.com/office/drawing/2014/main" id="{7C5182AA-D22D-3229-6D3A-7EEF91BB6E08}"/>
                  </a:ext>
                </a:extLst>
              </p:cNvPr>
              <p:cNvPicPr>
                <a:picLocks noChangeAspect="1"/>
              </p:cNvPicPr>
              <p:nvPr/>
            </p:nvPicPr>
            <p:blipFill>
              <a:blip r:embed="rId3"/>
              <a:stretch>
                <a:fillRect/>
              </a:stretch>
            </p:blipFill>
            <p:spPr>
              <a:xfrm rot="16200000">
                <a:off x="5276597" y="1162536"/>
                <a:ext cx="415050" cy="404128"/>
              </a:xfrm>
              <a:prstGeom prst="rect">
                <a:avLst/>
              </a:prstGeom>
            </p:spPr>
          </p:pic>
          <p:pic>
            <p:nvPicPr>
              <p:cNvPr id="96" name="Picture 95">
                <a:extLst>
                  <a:ext uri="{FF2B5EF4-FFF2-40B4-BE49-F238E27FC236}">
                    <a16:creationId xmlns:a16="http://schemas.microsoft.com/office/drawing/2014/main" id="{74A038EB-3AA7-27E9-E746-7743703D44BD}"/>
                  </a:ext>
                </a:extLst>
              </p:cNvPr>
              <p:cNvPicPr>
                <a:picLocks noChangeAspect="1"/>
              </p:cNvPicPr>
              <p:nvPr/>
            </p:nvPicPr>
            <p:blipFill>
              <a:blip r:embed="rId2"/>
              <a:stretch>
                <a:fillRect/>
              </a:stretch>
            </p:blipFill>
            <p:spPr>
              <a:xfrm rot="16200000">
                <a:off x="4876468" y="2089946"/>
                <a:ext cx="1334754" cy="246191"/>
              </a:xfrm>
              <a:prstGeom prst="rect">
                <a:avLst/>
              </a:prstGeom>
            </p:spPr>
          </p:pic>
          <p:sp>
            <p:nvSpPr>
              <p:cNvPr id="97" name="Rectangle 19">
                <a:extLst>
                  <a:ext uri="{FF2B5EF4-FFF2-40B4-BE49-F238E27FC236}">
                    <a16:creationId xmlns:a16="http://schemas.microsoft.com/office/drawing/2014/main" id="{896EDD4B-1140-8542-DE86-A4F5AA31C415}"/>
                  </a:ext>
                </a:extLst>
              </p:cNvPr>
              <p:cNvSpPr>
                <a:spLocks noChangeArrowheads="1"/>
              </p:cNvSpPr>
              <p:nvPr/>
            </p:nvSpPr>
            <p:spPr bwMode="auto">
              <a:xfrm>
                <a:off x="5647091" y="1848185"/>
                <a:ext cx="647700" cy="6000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prstClr val="black"/>
                  </a:solidFill>
                  <a:latin typeface="Calibri"/>
                </a:endParaRPr>
              </a:p>
            </p:txBody>
          </p:sp>
          <p:pic>
            <p:nvPicPr>
              <p:cNvPr id="98" name="Picture 97">
                <a:extLst>
                  <a:ext uri="{FF2B5EF4-FFF2-40B4-BE49-F238E27FC236}">
                    <a16:creationId xmlns:a16="http://schemas.microsoft.com/office/drawing/2014/main" id="{5A492022-453F-9C86-261F-28323B5B0FA0}"/>
                  </a:ext>
                </a:extLst>
              </p:cNvPr>
              <p:cNvPicPr>
                <a:picLocks/>
              </p:cNvPicPr>
              <p:nvPr/>
            </p:nvPicPr>
            <p:blipFill>
              <a:blip r:embed="rId12"/>
              <a:stretch>
                <a:fillRect/>
              </a:stretch>
            </p:blipFill>
            <p:spPr>
              <a:xfrm>
                <a:off x="6284665" y="1962597"/>
                <a:ext cx="5137810" cy="371250"/>
              </a:xfrm>
              <a:prstGeom prst="rect">
                <a:avLst/>
              </a:prstGeom>
            </p:spPr>
          </p:pic>
          <p:pic>
            <p:nvPicPr>
              <p:cNvPr id="99" name="Picture 98">
                <a:extLst>
                  <a:ext uri="{FF2B5EF4-FFF2-40B4-BE49-F238E27FC236}">
                    <a16:creationId xmlns:a16="http://schemas.microsoft.com/office/drawing/2014/main" id="{FE4C4D83-E5FE-CF61-F58C-F704ADCFF80B}"/>
                  </a:ext>
                </a:extLst>
              </p:cNvPr>
              <p:cNvPicPr>
                <a:picLocks noChangeAspect="1"/>
              </p:cNvPicPr>
              <p:nvPr/>
            </p:nvPicPr>
            <p:blipFill>
              <a:blip r:embed="rId13"/>
              <a:stretch>
                <a:fillRect/>
              </a:stretch>
            </p:blipFill>
            <p:spPr>
              <a:xfrm>
                <a:off x="7938051" y="2005030"/>
                <a:ext cx="304800" cy="304800"/>
              </a:xfrm>
              <a:prstGeom prst="rect">
                <a:avLst/>
              </a:prstGeom>
            </p:spPr>
          </p:pic>
          <p:sp>
            <p:nvSpPr>
              <p:cNvPr id="100" name="Rounded Rectangle 107">
                <a:extLst>
                  <a:ext uri="{FF2B5EF4-FFF2-40B4-BE49-F238E27FC236}">
                    <a16:creationId xmlns:a16="http://schemas.microsoft.com/office/drawing/2014/main" id="{195A7167-71B8-53BB-9034-0B25E85818AB}"/>
                  </a:ext>
                </a:extLst>
              </p:cNvPr>
              <p:cNvSpPr/>
              <p:nvPr/>
            </p:nvSpPr>
            <p:spPr>
              <a:xfrm>
                <a:off x="6748747" y="1816370"/>
                <a:ext cx="1019358" cy="723629"/>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Arial" panose="020B0604020202020204" pitchFamily="34" charset="0"/>
                    <a:cs typeface="Arial" panose="020B0604020202020204" pitchFamily="34" charset="0"/>
                  </a:rPr>
                  <a:t>Make Appt w/ Prospect</a:t>
                </a:r>
              </a:p>
            </p:txBody>
          </p:sp>
          <p:sp>
            <p:nvSpPr>
              <p:cNvPr id="101" name="Rounded Rectangle 91">
                <a:extLst>
                  <a:ext uri="{FF2B5EF4-FFF2-40B4-BE49-F238E27FC236}">
                    <a16:creationId xmlns:a16="http://schemas.microsoft.com/office/drawing/2014/main" id="{8190EE6F-B0A0-5120-81D0-014A5D5B2895}"/>
                  </a:ext>
                </a:extLst>
              </p:cNvPr>
              <p:cNvSpPr/>
              <p:nvPr/>
            </p:nvSpPr>
            <p:spPr>
              <a:xfrm>
                <a:off x="8415709" y="1862011"/>
                <a:ext cx="1023631" cy="548640"/>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Arial" panose="020B0604020202020204" pitchFamily="34" charset="0"/>
                    <a:cs typeface="Arial" panose="020B0604020202020204" pitchFamily="34" charset="0"/>
                  </a:rPr>
                  <a:t>Army Interview</a:t>
                </a:r>
              </a:p>
            </p:txBody>
          </p:sp>
          <p:sp>
            <p:nvSpPr>
              <p:cNvPr id="102" name="Rounded Rectangle 29">
                <a:extLst>
                  <a:ext uri="{FF2B5EF4-FFF2-40B4-BE49-F238E27FC236}">
                    <a16:creationId xmlns:a16="http://schemas.microsoft.com/office/drawing/2014/main" id="{C2AE863D-D9D2-E27D-A4EE-EE42DB2130CC}"/>
                  </a:ext>
                </a:extLst>
              </p:cNvPr>
              <p:cNvSpPr/>
              <p:nvPr/>
            </p:nvSpPr>
            <p:spPr>
              <a:xfrm>
                <a:off x="9958939" y="1875475"/>
                <a:ext cx="881097" cy="545493"/>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Arial" panose="020B0604020202020204" pitchFamily="34" charset="0"/>
                    <a:cs typeface="Arial" panose="020B0604020202020204" pitchFamily="34" charset="0"/>
                  </a:rPr>
                  <a:t>ASVAB</a:t>
                </a:r>
              </a:p>
              <a:p>
                <a:pPr algn="ctr"/>
                <a:r>
                  <a:rPr lang="en-US" sz="1100" b="1" dirty="0">
                    <a:solidFill>
                      <a:prstClr val="black"/>
                    </a:solidFill>
                    <a:latin typeface="Arial" panose="020B0604020202020204" pitchFamily="34" charset="0"/>
                    <a:cs typeface="Arial" panose="020B0604020202020204" pitchFamily="34" charset="0"/>
                  </a:rPr>
                  <a:t>Test</a:t>
                </a:r>
                <a:endParaRPr lang="en-US" sz="1200" b="1" dirty="0">
                  <a:solidFill>
                    <a:prstClr val="black"/>
                  </a:solidFill>
                  <a:latin typeface="Arial" panose="020B0604020202020204" pitchFamily="34" charset="0"/>
                  <a:cs typeface="Arial" panose="020B0604020202020204" pitchFamily="34" charset="0"/>
                </a:endParaRPr>
              </a:p>
            </p:txBody>
          </p:sp>
          <p:pic>
            <p:nvPicPr>
              <p:cNvPr id="103" name="Picture 102">
                <a:extLst>
                  <a:ext uri="{FF2B5EF4-FFF2-40B4-BE49-F238E27FC236}">
                    <a16:creationId xmlns:a16="http://schemas.microsoft.com/office/drawing/2014/main" id="{1C88B87A-9B81-BA9E-B40C-C14C744E37EB}"/>
                  </a:ext>
                </a:extLst>
              </p:cNvPr>
              <p:cNvPicPr>
                <a:picLocks noChangeAspect="1"/>
              </p:cNvPicPr>
              <p:nvPr/>
            </p:nvPicPr>
            <p:blipFill>
              <a:blip r:embed="rId3"/>
              <a:stretch>
                <a:fillRect/>
              </a:stretch>
            </p:blipFill>
            <p:spPr>
              <a:xfrm rot="16200000">
                <a:off x="11373320" y="1908175"/>
                <a:ext cx="745915" cy="726286"/>
              </a:xfrm>
              <a:prstGeom prst="rect">
                <a:avLst/>
              </a:prstGeom>
            </p:spPr>
          </p:pic>
          <p:sp>
            <p:nvSpPr>
              <p:cNvPr id="104" name="Rounded Rectangle 83">
                <a:extLst>
                  <a:ext uri="{FF2B5EF4-FFF2-40B4-BE49-F238E27FC236}">
                    <a16:creationId xmlns:a16="http://schemas.microsoft.com/office/drawing/2014/main" id="{9CDA78D3-EF16-0D77-95B3-E02816C9404F}"/>
                  </a:ext>
                </a:extLst>
              </p:cNvPr>
              <p:cNvSpPr/>
              <p:nvPr/>
            </p:nvSpPr>
            <p:spPr>
              <a:xfrm>
                <a:off x="11383135" y="2998072"/>
                <a:ext cx="808866" cy="545493"/>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Arial" panose="020B0604020202020204" pitchFamily="34" charset="0"/>
                    <a:cs typeface="Arial" panose="020B0604020202020204" pitchFamily="34" charset="0"/>
                  </a:rPr>
                  <a:t>ASVAB</a:t>
                </a:r>
              </a:p>
              <a:p>
                <a:pPr algn="ctr"/>
                <a:r>
                  <a:rPr lang="en-US" sz="1050" b="1" dirty="0">
                    <a:solidFill>
                      <a:prstClr val="black"/>
                    </a:solidFill>
                    <a:latin typeface="Arial" panose="020B0604020202020204" pitchFamily="34" charset="0"/>
                    <a:cs typeface="Arial" panose="020B0604020202020204" pitchFamily="34" charset="0"/>
                  </a:rPr>
                  <a:t>Test Pass</a:t>
                </a:r>
              </a:p>
            </p:txBody>
          </p:sp>
          <p:pic>
            <p:nvPicPr>
              <p:cNvPr id="105" name="Picture 104">
                <a:extLst>
                  <a:ext uri="{FF2B5EF4-FFF2-40B4-BE49-F238E27FC236}">
                    <a16:creationId xmlns:a16="http://schemas.microsoft.com/office/drawing/2014/main" id="{A390CA55-E470-6182-3309-7CB99B0338BD}"/>
                  </a:ext>
                </a:extLst>
              </p:cNvPr>
              <p:cNvPicPr>
                <a:picLocks noChangeAspect="1"/>
              </p:cNvPicPr>
              <p:nvPr/>
            </p:nvPicPr>
            <p:blipFill>
              <a:blip r:embed="rId3"/>
              <a:stretch>
                <a:fillRect/>
              </a:stretch>
            </p:blipFill>
            <p:spPr>
              <a:xfrm>
                <a:off x="11373319" y="3942580"/>
                <a:ext cx="745915" cy="726286"/>
              </a:xfrm>
              <a:prstGeom prst="rect">
                <a:avLst/>
              </a:prstGeom>
            </p:spPr>
          </p:pic>
          <p:sp>
            <p:nvSpPr>
              <p:cNvPr id="106" name="Rounded Rectangle 34">
                <a:extLst>
                  <a:ext uri="{FF2B5EF4-FFF2-40B4-BE49-F238E27FC236}">
                    <a16:creationId xmlns:a16="http://schemas.microsoft.com/office/drawing/2014/main" id="{84A4FEB1-BB50-063C-3F1F-5C6E38900F84}"/>
                  </a:ext>
                </a:extLst>
              </p:cNvPr>
              <p:cNvSpPr/>
              <p:nvPr/>
            </p:nvSpPr>
            <p:spPr>
              <a:xfrm>
                <a:off x="10090201" y="3940597"/>
                <a:ext cx="1499670" cy="914400"/>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prstClr val="black"/>
                    </a:solidFill>
                    <a:latin typeface="Arial" panose="020B0604020202020204" pitchFamily="34" charset="0"/>
                    <a:cs typeface="Arial" panose="020B0604020202020204" pitchFamily="34" charset="0"/>
                  </a:rPr>
                  <a:t>Packet</a:t>
                </a:r>
              </a:p>
              <a:p>
                <a:pPr algn="ctr"/>
                <a:r>
                  <a:rPr lang="en-US" sz="1050" b="1" dirty="0">
                    <a:solidFill>
                      <a:prstClr val="black"/>
                    </a:solidFill>
                    <a:latin typeface="Arial" panose="020B0604020202020204" pitchFamily="34" charset="0"/>
                    <a:cs typeface="Arial" panose="020B0604020202020204" pitchFamily="34" charset="0"/>
                  </a:rPr>
                  <a:t>Build / 2807 &amp; SF86 / background check / medical pre-screen</a:t>
                </a:r>
              </a:p>
            </p:txBody>
          </p:sp>
          <p:pic>
            <p:nvPicPr>
              <p:cNvPr id="107" name="Picture 106">
                <a:extLst>
                  <a:ext uri="{FF2B5EF4-FFF2-40B4-BE49-F238E27FC236}">
                    <a16:creationId xmlns:a16="http://schemas.microsoft.com/office/drawing/2014/main" id="{15E4B398-DA89-F3A9-C304-62EF025A571E}"/>
                  </a:ext>
                </a:extLst>
              </p:cNvPr>
              <p:cNvPicPr>
                <a:picLocks/>
              </p:cNvPicPr>
              <p:nvPr/>
            </p:nvPicPr>
            <p:blipFill>
              <a:blip r:embed="rId14"/>
              <a:stretch>
                <a:fillRect/>
              </a:stretch>
            </p:blipFill>
            <p:spPr>
              <a:xfrm>
                <a:off x="7903206" y="4017690"/>
                <a:ext cx="2194560" cy="281185"/>
              </a:xfrm>
              <a:prstGeom prst="rect">
                <a:avLst/>
              </a:prstGeom>
            </p:spPr>
          </p:pic>
          <p:pic>
            <p:nvPicPr>
              <p:cNvPr id="108" name="Picture 107">
                <a:extLst>
                  <a:ext uri="{FF2B5EF4-FFF2-40B4-BE49-F238E27FC236}">
                    <a16:creationId xmlns:a16="http://schemas.microsoft.com/office/drawing/2014/main" id="{FC9A112A-D795-07D1-CA7D-4E7167783355}"/>
                  </a:ext>
                </a:extLst>
              </p:cNvPr>
              <p:cNvPicPr>
                <a:picLocks/>
              </p:cNvPicPr>
              <p:nvPr/>
            </p:nvPicPr>
            <p:blipFill>
              <a:blip r:embed="rId14"/>
              <a:stretch>
                <a:fillRect/>
              </a:stretch>
            </p:blipFill>
            <p:spPr>
              <a:xfrm>
                <a:off x="7903206" y="4322503"/>
                <a:ext cx="2194560" cy="281185"/>
              </a:xfrm>
              <a:prstGeom prst="rect">
                <a:avLst/>
              </a:prstGeom>
            </p:spPr>
          </p:pic>
          <p:pic>
            <p:nvPicPr>
              <p:cNvPr id="109" name="Picture 108">
                <a:extLst>
                  <a:ext uri="{FF2B5EF4-FFF2-40B4-BE49-F238E27FC236}">
                    <a16:creationId xmlns:a16="http://schemas.microsoft.com/office/drawing/2014/main" id="{F18677CD-82C7-6B83-CB2B-D08EF9FC9715}"/>
                  </a:ext>
                </a:extLst>
              </p:cNvPr>
              <p:cNvPicPr>
                <a:picLocks/>
              </p:cNvPicPr>
              <p:nvPr/>
            </p:nvPicPr>
            <p:blipFill>
              <a:blip r:embed="rId14"/>
              <a:stretch>
                <a:fillRect/>
              </a:stretch>
            </p:blipFill>
            <p:spPr>
              <a:xfrm>
                <a:off x="7903206" y="4618915"/>
                <a:ext cx="2194560" cy="281185"/>
              </a:xfrm>
              <a:prstGeom prst="rect">
                <a:avLst/>
              </a:prstGeom>
            </p:spPr>
          </p:pic>
          <p:pic>
            <p:nvPicPr>
              <p:cNvPr id="110" name="Picture 109">
                <a:extLst>
                  <a:ext uri="{FF2B5EF4-FFF2-40B4-BE49-F238E27FC236}">
                    <a16:creationId xmlns:a16="http://schemas.microsoft.com/office/drawing/2014/main" id="{A6359844-55E5-7FC6-200A-5D2865A7FE2B}"/>
                  </a:ext>
                </a:extLst>
              </p:cNvPr>
              <p:cNvPicPr>
                <a:picLocks noChangeAspect="1"/>
              </p:cNvPicPr>
              <p:nvPr/>
            </p:nvPicPr>
            <p:blipFill>
              <a:blip r:embed="rId3"/>
              <a:stretch>
                <a:fillRect/>
              </a:stretch>
            </p:blipFill>
            <p:spPr>
              <a:xfrm rot="10800000">
                <a:off x="7642382" y="4071364"/>
                <a:ext cx="270550" cy="189409"/>
              </a:xfrm>
              <a:prstGeom prst="rect">
                <a:avLst/>
              </a:prstGeom>
            </p:spPr>
          </p:pic>
          <p:pic>
            <p:nvPicPr>
              <p:cNvPr id="111" name="Picture 110">
                <a:extLst>
                  <a:ext uri="{FF2B5EF4-FFF2-40B4-BE49-F238E27FC236}">
                    <a16:creationId xmlns:a16="http://schemas.microsoft.com/office/drawing/2014/main" id="{D33E53ED-988D-FFC9-CEA6-950865A524BA}"/>
                  </a:ext>
                </a:extLst>
              </p:cNvPr>
              <p:cNvPicPr>
                <a:picLocks noChangeAspect="1"/>
              </p:cNvPicPr>
              <p:nvPr/>
            </p:nvPicPr>
            <p:blipFill rotWithShape="1">
              <a:blip r:embed="rId15"/>
              <a:srcRect t="15519" b="16757"/>
              <a:stretch/>
            </p:blipFill>
            <p:spPr>
              <a:xfrm>
                <a:off x="7527677" y="4260774"/>
                <a:ext cx="385255" cy="358141"/>
              </a:xfrm>
              <a:prstGeom prst="rect">
                <a:avLst/>
              </a:prstGeom>
            </p:spPr>
          </p:pic>
          <p:pic>
            <p:nvPicPr>
              <p:cNvPr id="112" name="Picture 111">
                <a:extLst>
                  <a:ext uri="{FF2B5EF4-FFF2-40B4-BE49-F238E27FC236}">
                    <a16:creationId xmlns:a16="http://schemas.microsoft.com/office/drawing/2014/main" id="{3A10F815-6155-9917-814F-98A8B97B4DB7}"/>
                  </a:ext>
                </a:extLst>
              </p:cNvPr>
              <p:cNvPicPr>
                <a:picLocks noChangeAspect="1"/>
              </p:cNvPicPr>
              <p:nvPr/>
            </p:nvPicPr>
            <p:blipFill>
              <a:blip r:embed="rId3"/>
              <a:stretch>
                <a:fillRect/>
              </a:stretch>
            </p:blipFill>
            <p:spPr>
              <a:xfrm rot="5400000">
                <a:off x="7631558" y="4573623"/>
                <a:ext cx="270550" cy="292197"/>
              </a:xfrm>
              <a:prstGeom prst="rect">
                <a:avLst/>
              </a:prstGeom>
            </p:spPr>
          </p:pic>
          <p:pic>
            <p:nvPicPr>
              <p:cNvPr id="113" name="Picture 112">
                <a:extLst>
                  <a:ext uri="{FF2B5EF4-FFF2-40B4-BE49-F238E27FC236}">
                    <a16:creationId xmlns:a16="http://schemas.microsoft.com/office/drawing/2014/main" id="{320C894A-DC49-D6E4-B60C-B64366753107}"/>
                  </a:ext>
                </a:extLst>
              </p:cNvPr>
              <p:cNvPicPr>
                <a:picLocks noChangeAspect="1"/>
              </p:cNvPicPr>
              <p:nvPr/>
            </p:nvPicPr>
            <p:blipFill>
              <a:blip r:embed="rId2"/>
              <a:stretch>
                <a:fillRect/>
              </a:stretch>
            </p:blipFill>
            <p:spPr>
              <a:xfrm>
                <a:off x="2825111" y="4329054"/>
                <a:ext cx="4714958" cy="219035"/>
              </a:xfrm>
              <a:prstGeom prst="rect">
                <a:avLst/>
              </a:prstGeom>
            </p:spPr>
          </p:pic>
          <p:grpSp>
            <p:nvGrpSpPr>
              <p:cNvPr id="114" name="Group 113">
                <a:extLst>
                  <a:ext uri="{FF2B5EF4-FFF2-40B4-BE49-F238E27FC236}">
                    <a16:creationId xmlns:a16="http://schemas.microsoft.com/office/drawing/2014/main" id="{9C9D2357-0B70-10C5-184E-EFE97ED2B183}"/>
                  </a:ext>
                </a:extLst>
              </p:cNvPr>
              <p:cNvGrpSpPr/>
              <p:nvPr/>
            </p:nvGrpSpPr>
            <p:grpSpPr>
              <a:xfrm>
                <a:off x="3859909" y="4541209"/>
                <a:ext cx="5708920" cy="1349532"/>
                <a:chOff x="2287019" y="4189582"/>
                <a:chExt cx="6427350" cy="1349532"/>
              </a:xfrm>
            </p:grpSpPr>
            <p:pic>
              <p:nvPicPr>
                <p:cNvPr id="136" name="Picture 135">
                  <a:extLst>
                    <a:ext uri="{FF2B5EF4-FFF2-40B4-BE49-F238E27FC236}">
                      <a16:creationId xmlns:a16="http://schemas.microsoft.com/office/drawing/2014/main" id="{6BB871DD-DDEC-BF0E-DAC9-EEC149D9F1CA}"/>
                    </a:ext>
                  </a:extLst>
                </p:cNvPr>
                <p:cNvPicPr>
                  <a:picLocks noChangeAspect="1"/>
                </p:cNvPicPr>
                <p:nvPr/>
              </p:nvPicPr>
              <p:blipFill rotWithShape="1">
                <a:blip r:embed="rId15"/>
                <a:srcRect r="64164"/>
                <a:stretch/>
              </p:blipFill>
              <p:spPr>
                <a:xfrm rot="16200000">
                  <a:off x="2439211" y="4037390"/>
                  <a:ext cx="161133" cy="465517"/>
                </a:xfrm>
                <a:prstGeom prst="rect">
                  <a:avLst/>
                </a:prstGeom>
              </p:spPr>
            </p:pic>
            <p:pic>
              <p:nvPicPr>
                <p:cNvPr id="137" name="Picture 136">
                  <a:extLst>
                    <a:ext uri="{FF2B5EF4-FFF2-40B4-BE49-F238E27FC236}">
                      <a16:creationId xmlns:a16="http://schemas.microsoft.com/office/drawing/2014/main" id="{2B5004D7-D27F-6E2B-ACE2-DCDDA25C44B8}"/>
                    </a:ext>
                  </a:extLst>
                </p:cNvPr>
                <p:cNvPicPr>
                  <a:picLocks/>
                </p:cNvPicPr>
                <p:nvPr/>
              </p:nvPicPr>
              <p:blipFill>
                <a:blip r:embed="rId2"/>
                <a:stretch>
                  <a:fillRect/>
                </a:stretch>
              </p:blipFill>
              <p:spPr>
                <a:xfrm rot="16200000">
                  <a:off x="2122279" y="4645688"/>
                  <a:ext cx="822960" cy="182880"/>
                </a:xfrm>
                <a:prstGeom prst="rect">
                  <a:avLst/>
                </a:prstGeom>
              </p:spPr>
            </p:pic>
            <p:grpSp>
              <p:nvGrpSpPr>
                <p:cNvPr id="138" name="Group 137">
                  <a:extLst>
                    <a:ext uri="{FF2B5EF4-FFF2-40B4-BE49-F238E27FC236}">
                      <a16:creationId xmlns:a16="http://schemas.microsoft.com/office/drawing/2014/main" id="{2F89BEEE-B5F8-4DC5-5384-0FE637E6376C}"/>
                    </a:ext>
                  </a:extLst>
                </p:cNvPr>
                <p:cNvGrpSpPr/>
                <p:nvPr/>
              </p:nvGrpSpPr>
              <p:grpSpPr>
                <a:xfrm>
                  <a:off x="2421042" y="4762263"/>
                  <a:ext cx="6293327" cy="776851"/>
                  <a:chOff x="2421042" y="4819863"/>
                  <a:chExt cx="6293327" cy="776851"/>
                </a:xfrm>
              </p:grpSpPr>
              <p:pic>
                <p:nvPicPr>
                  <p:cNvPr id="139" name="Picture 138">
                    <a:extLst>
                      <a:ext uri="{FF2B5EF4-FFF2-40B4-BE49-F238E27FC236}">
                        <a16:creationId xmlns:a16="http://schemas.microsoft.com/office/drawing/2014/main" id="{FEBA1F0B-9F87-3AC9-C38A-445C71D01BC8}"/>
                      </a:ext>
                    </a:extLst>
                  </p:cNvPr>
                  <p:cNvPicPr>
                    <a:picLocks/>
                  </p:cNvPicPr>
                  <p:nvPr/>
                </p:nvPicPr>
                <p:blipFill>
                  <a:blip r:embed="rId16"/>
                  <a:stretch>
                    <a:fillRect/>
                  </a:stretch>
                </p:blipFill>
                <p:spPr>
                  <a:xfrm flipV="1">
                    <a:off x="2684658" y="5281735"/>
                    <a:ext cx="5384025" cy="150060"/>
                  </a:xfrm>
                  <a:prstGeom prst="rect">
                    <a:avLst/>
                  </a:prstGeom>
                </p:spPr>
              </p:pic>
              <p:grpSp>
                <p:nvGrpSpPr>
                  <p:cNvPr id="140" name="Group 139">
                    <a:extLst>
                      <a:ext uri="{FF2B5EF4-FFF2-40B4-BE49-F238E27FC236}">
                        <a16:creationId xmlns:a16="http://schemas.microsoft.com/office/drawing/2014/main" id="{C3B12F98-D9A0-AEFF-02AD-4B42DB57824C}"/>
                      </a:ext>
                    </a:extLst>
                  </p:cNvPr>
                  <p:cNvGrpSpPr/>
                  <p:nvPr/>
                </p:nvGrpSpPr>
                <p:grpSpPr>
                  <a:xfrm>
                    <a:off x="3448101" y="4819863"/>
                    <a:ext cx="4428631" cy="694745"/>
                    <a:chOff x="3210501" y="4819863"/>
                    <a:chExt cx="4428631" cy="694745"/>
                  </a:xfrm>
                </p:grpSpPr>
                <p:grpSp>
                  <p:nvGrpSpPr>
                    <p:cNvPr id="145" name="Group 144">
                      <a:extLst>
                        <a:ext uri="{FF2B5EF4-FFF2-40B4-BE49-F238E27FC236}">
                          <a16:creationId xmlns:a16="http://schemas.microsoft.com/office/drawing/2014/main" id="{A94C61A0-94A4-DDFD-C1F4-67A77928040E}"/>
                        </a:ext>
                      </a:extLst>
                    </p:cNvPr>
                    <p:cNvGrpSpPr/>
                    <p:nvPr/>
                  </p:nvGrpSpPr>
                  <p:grpSpPr>
                    <a:xfrm>
                      <a:off x="4264076" y="4819863"/>
                      <a:ext cx="3375056" cy="379745"/>
                      <a:chOff x="4264076" y="4819863"/>
                      <a:chExt cx="3375056" cy="379745"/>
                    </a:xfrm>
                  </p:grpSpPr>
                  <p:sp>
                    <p:nvSpPr>
                      <p:cNvPr id="150" name="TextBox 149">
                        <a:extLst>
                          <a:ext uri="{FF2B5EF4-FFF2-40B4-BE49-F238E27FC236}">
                            <a16:creationId xmlns:a16="http://schemas.microsoft.com/office/drawing/2014/main" id="{F801E92F-828C-17BD-FFA6-C178D520EA27}"/>
                          </a:ext>
                        </a:extLst>
                      </p:cNvPr>
                      <p:cNvSpPr txBox="1"/>
                      <p:nvPr/>
                    </p:nvSpPr>
                    <p:spPr>
                      <a:xfrm>
                        <a:off x="6192691" y="4861054"/>
                        <a:ext cx="1446441" cy="338554"/>
                      </a:xfrm>
                      <a:prstGeom prst="rect">
                        <a:avLst/>
                      </a:prstGeom>
                      <a:noFill/>
                      <a:ln w="50800">
                        <a:noFill/>
                      </a:ln>
                    </p:spPr>
                    <p:txBody>
                      <a:bodyPr wrap="square" rtlCol="0">
                        <a:spAutoFit/>
                      </a:bodyPr>
                      <a:lstStyle/>
                      <a:p>
                        <a:pPr algn="ctr"/>
                        <a:r>
                          <a:rPr lang="en-US" sz="800" b="1" dirty="0">
                            <a:solidFill>
                              <a:prstClr val="black"/>
                            </a:solidFill>
                            <a:latin typeface="Arial" panose="020B0604020202020204" pitchFamily="34" charset="0"/>
                            <a:cs typeface="Arial" panose="020B0604020202020204" pitchFamily="34" charset="0"/>
                          </a:rPr>
                          <a:t>Advanced Individual Training (AIT)</a:t>
                        </a:r>
                      </a:p>
                    </p:txBody>
                  </p:sp>
                  <p:sp>
                    <p:nvSpPr>
                      <p:cNvPr id="151" name="TextBox 150">
                        <a:extLst>
                          <a:ext uri="{FF2B5EF4-FFF2-40B4-BE49-F238E27FC236}">
                            <a16:creationId xmlns:a16="http://schemas.microsoft.com/office/drawing/2014/main" id="{A6DB588A-80E5-024E-A215-CE1FA5A9DF25}"/>
                          </a:ext>
                        </a:extLst>
                      </p:cNvPr>
                      <p:cNvSpPr txBox="1"/>
                      <p:nvPr/>
                    </p:nvSpPr>
                    <p:spPr>
                      <a:xfrm>
                        <a:off x="4264076" y="4819863"/>
                        <a:ext cx="1746320" cy="338554"/>
                      </a:xfrm>
                      <a:prstGeom prst="rect">
                        <a:avLst/>
                      </a:prstGeom>
                      <a:noFill/>
                      <a:ln w="50800">
                        <a:noFill/>
                      </a:ln>
                    </p:spPr>
                    <p:txBody>
                      <a:bodyPr wrap="square" rtlCol="0">
                        <a:spAutoFit/>
                      </a:bodyPr>
                      <a:lstStyle/>
                      <a:p>
                        <a:pPr algn="ctr"/>
                        <a:r>
                          <a:rPr lang="en-US" sz="800" b="1" dirty="0">
                            <a:solidFill>
                              <a:prstClr val="black"/>
                            </a:solidFill>
                            <a:latin typeface="Arial" panose="020B0604020202020204" pitchFamily="34" charset="0"/>
                            <a:cs typeface="Arial" panose="020B0604020202020204" pitchFamily="34" charset="0"/>
                          </a:rPr>
                          <a:t>Basic Combat Training / One Station Unit Training</a:t>
                        </a:r>
                      </a:p>
                    </p:txBody>
                  </p:sp>
                </p:grpSp>
                <p:grpSp>
                  <p:nvGrpSpPr>
                    <p:cNvPr id="146" name="Group 145">
                      <a:extLst>
                        <a:ext uri="{FF2B5EF4-FFF2-40B4-BE49-F238E27FC236}">
                          <a16:creationId xmlns:a16="http://schemas.microsoft.com/office/drawing/2014/main" id="{0FBE0B1A-5CD1-CA01-B96C-83E633486804}"/>
                        </a:ext>
                      </a:extLst>
                    </p:cNvPr>
                    <p:cNvGrpSpPr/>
                    <p:nvPr/>
                  </p:nvGrpSpPr>
                  <p:grpSpPr>
                    <a:xfrm>
                      <a:off x="3210501" y="5199608"/>
                      <a:ext cx="3876886" cy="315000"/>
                      <a:chOff x="3210501" y="5199608"/>
                      <a:chExt cx="3876886" cy="315000"/>
                    </a:xfrm>
                  </p:grpSpPr>
                  <p:pic>
                    <p:nvPicPr>
                      <p:cNvPr id="147" name="Picture 146">
                        <a:extLst>
                          <a:ext uri="{FF2B5EF4-FFF2-40B4-BE49-F238E27FC236}">
                            <a16:creationId xmlns:a16="http://schemas.microsoft.com/office/drawing/2014/main" id="{AC2E0CD7-C1F0-33B3-75E2-4DF7CACFACA7}"/>
                          </a:ext>
                        </a:extLst>
                      </p:cNvPr>
                      <p:cNvPicPr>
                        <a:picLocks noChangeAspect="1"/>
                      </p:cNvPicPr>
                      <p:nvPr/>
                    </p:nvPicPr>
                    <p:blipFill>
                      <a:blip r:embed="rId17"/>
                      <a:stretch>
                        <a:fillRect/>
                      </a:stretch>
                    </p:blipFill>
                    <p:spPr>
                      <a:xfrm>
                        <a:off x="4979735" y="5199608"/>
                        <a:ext cx="315000" cy="315000"/>
                      </a:xfrm>
                      <a:prstGeom prst="rect">
                        <a:avLst/>
                      </a:prstGeom>
                    </p:spPr>
                  </p:pic>
                  <p:pic>
                    <p:nvPicPr>
                      <p:cNvPr id="148" name="Picture 147">
                        <a:extLst>
                          <a:ext uri="{FF2B5EF4-FFF2-40B4-BE49-F238E27FC236}">
                            <a16:creationId xmlns:a16="http://schemas.microsoft.com/office/drawing/2014/main" id="{93285599-90A6-7CB0-B2B2-3214D8D1AF99}"/>
                          </a:ext>
                        </a:extLst>
                      </p:cNvPr>
                      <p:cNvPicPr>
                        <a:picLocks noChangeAspect="1"/>
                      </p:cNvPicPr>
                      <p:nvPr/>
                    </p:nvPicPr>
                    <p:blipFill>
                      <a:blip r:embed="rId17"/>
                      <a:stretch>
                        <a:fillRect/>
                      </a:stretch>
                    </p:blipFill>
                    <p:spPr>
                      <a:xfrm>
                        <a:off x="6772387" y="5199608"/>
                        <a:ext cx="315000" cy="315000"/>
                      </a:xfrm>
                      <a:prstGeom prst="rect">
                        <a:avLst/>
                      </a:prstGeom>
                    </p:spPr>
                  </p:pic>
                  <p:pic>
                    <p:nvPicPr>
                      <p:cNvPr id="149" name="Picture 148">
                        <a:extLst>
                          <a:ext uri="{FF2B5EF4-FFF2-40B4-BE49-F238E27FC236}">
                            <a16:creationId xmlns:a16="http://schemas.microsoft.com/office/drawing/2014/main" id="{3212D764-E5DC-6428-10DE-CB7C8BC956BC}"/>
                          </a:ext>
                        </a:extLst>
                      </p:cNvPr>
                      <p:cNvPicPr>
                        <a:picLocks noChangeAspect="1"/>
                      </p:cNvPicPr>
                      <p:nvPr/>
                    </p:nvPicPr>
                    <p:blipFill>
                      <a:blip r:embed="rId17"/>
                      <a:stretch>
                        <a:fillRect/>
                      </a:stretch>
                    </p:blipFill>
                    <p:spPr>
                      <a:xfrm>
                        <a:off x="3210501" y="5199608"/>
                        <a:ext cx="315000" cy="315000"/>
                      </a:xfrm>
                      <a:prstGeom prst="rect">
                        <a:avLst/>
                      </a:prstGeom>
                    </p:spPr>
                  </p:pic>
                </p:grpSp>
              </p:grpSp>
              <p:pic>
                <p:nvPicPr>
                  <p:cNvPr id="141" name="Picture 140">
                    <a:extLst>
                      <a:ext uri="{FF2B5EF4-FFF2-40B4-BE49-F238E27FC236}">
                        <a16:creationId xmlns:a16="http://schemas.microsoft.com/office/drawing/2014/main" id="{989BB6FB-4ECC-5427-268B-7AEFE105AC1E}"/>
                      </a:ext>
                    </a:extLst>
                  </p:cNvPr>
                  <p:cNvPicPr>
                    <a:picLocks noChangeAspect="1"/>
                  </p:cNvPicPr>
                  <p:nvPr/>
                </p:nvPicPr>
                <p:blipFill>
                  <a:blip r:embed="rId3"/>
                  <a:stretch>
                    <a:fillRect/>
                  </a:stretch>
                </p:blipFill>
                <p:spPr>
                  <a:xfrm rot="5400000">
                    <a:off x="2418150" y="5150686"/>
                    <a:ext cx="312565" cy="306781"/>
                  </a:xfrm>
                  <a:prstGeom prst="rect">
                    <a:avLst/>
                  </a:prstGeom>
                </p:spPr>
              </p:pic>
              <p:grpSp>
                <p:nvGrpSpPr>
                  <p:cNvPr id="142" name="Group 141">
                    <a:extLst>
                      <a:ext uri="{FF2B5EF4-FFF2-40B4-BE49-F238E27FC236}">
                        <a16:creationId xmlns:a16="http://schemas.microsoft.com/office/drawing/2014/main" id="{C384A0B3-001C-1EAB-444C-8A7FBE065036}"/>
                      </a:ext>
                    </a:extLst>
                  </p:cNvPr>
                  <p:cNvGrpSpPr/>
                  <p:nvPr/>
                </p:nvGrpSpPr>
                <p:grpSpPr>
                  <a:xfrm>
                    <a:off x="7667010" y="4854127"/>
                    <a:ext cx="1047359" cy="742587"/>
                    <a:chOff x="7486735" y="4854127"/>
                    <a:chExt cx="1047359" cy="742587"/>
                  </a:xfrm>
                </p:grpSpPr>
                <p:sp>
                  <p:nvSpPr>
                    <p:cNvPr id="143" name="TextBox 142">
                      <a:extLst>
                        <a:ext uri="{FF2B5EF4-FFF2-40B4-BE49-F238E27FC236}">
                          <a16:creationId xmlns:a16="http://schemas.microsoft.com/office/drawing/2014/main" id="{13141798-1862-1ABD-F20E-B2BB71EF0A12}"/>
                        </a:ext>
                      </a:extLst>
                    </p:cNvPr>
                    <p:cNvSpPr txBox="1"/>
                    <p:nvPr/>
                  </p:nvSpPr>
                  <p:spPr>
                    <a:xfrm>
                      <a:off x="7486735" y="4854127"/>
                      <a:ext cx="1047359" cy="215444"/>
                    </a:xfrm>
                    <a:prstGeom prst="rect">
                      <a:avLst/>
                    </a:prstGeom>
                    <a:noFill/>
                    <a:ln w="50800">
                      <a:noFill/>
                    </a:ln>
                  </p:spPr>
                  <p:txBody>
                    <a:bodyPr wrap="square" rtlCol="0">
                      <a:spAutoFit/>
                    </a:bodyPr>
                    <a:lstStyle/>
                    <a:p>
                      <a:pPr algn="ctr"/>
                      <a:r>
                        <a:rPr lang="en-US" sz="800" b="1" dirty="0">
                          <a:solidFill>
                            <a:prstClr val="black"/>
                          </a:solidFill>
                          <a:latin typeface="Arial" panose="020B0604020202020204" pitchFamily="34" charset="0"/>
                          <a:cs typeface="Arial" panose="020B0604020202020204" pitchFamily="34" charset="0"/>
                        </a:rPr>
                        <a:t>Return to TPU</a:t>
                      </a:r>
                    </a:p>
                  </p:txBody>
                </p:sp>
                <p:pic>
                  <p:nvPicPr>
                    <p:cNvPr id="144" name="Picture 143">
                      <a:extLst>
                        <a:ext uri="{FF2B5EF4-FFF2-40B4-BE49-F238E27FC236}">
                          <a16:creationId xmlns:a16="http://schemas.microsoft.com/office/drawing/2014/main" id="{28D98556-84E7-68A5-39DF-0E56DBA0F027}"/>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792060" y="5080470"/>
                      <a:ext cx="512668" cy="516244"/>
                    </a:xfrm>
                    <a:prstGeom prst="rect">
                      <a:avLst/>
                    </a:prstGeom>
                  </p:spPr>
                </p:pic>
              </p:grpSp>
            </p:grpSp>
          </p:grpSp>
          <p:pic>
            <p:nvPicPr>
              <p:cNvPr id="115" name="Picture 114">
                <a:extLst>
                  <a:ext uri="{FF2B5EF4-FFF2-40B4-BE49-F238E27FC236}">
                    <a16:creationId xmlns:a16="http://schemas.microsoft.com/office/drawing/2014/main" id="{DB82DFA2-099E-8128-DDC2-DA01B78815C3}"/>
                  </a:ext>
                </a:extLst>
              </p:cNvPr>
              <p:cNvPicPr>
                <a:picLocks/>
              </p:cNvPicPr>
              <p:nvPr/>
            </p:nvPicPr>
            <p:blipFill>
              <a:blip r:embed="rId2"/>
              <a:stretch>
                <a:fillRect/>
              </a:stretch>
            </p:blipFill>
            <p:spPr>
              <a:xfrm rot="16200000">
                <a:off x="1806037" y="5330118"/>
                <a:ext cx="1479243" cy="178279"/>
              </a:xfrm>
              <a:prstGeom prst="rect">
                <a:avLst/>
              </a:prstGeom>
            </p:spPr>
          </p:pic>
          <p:pic>
            <p:nvPicPr>
              <p:cNvPr id="116" name="Picture 115">
                <a:extLst>
                  <a:ext uri="{FF2B5EF4-FFF2-40B4-BE49-F238E27FC236}">
                    <a16:creationId xmlns:a16="http://schemas.microsoft.com/office/drawing/2014/main" id="{E4271F93-9D02-4949-86EA-D1D93F65FE01}"/>
                  </a:ext>
                </a:extLst>
              </p:cNvPr>
              <p:cNvPicPr>
                <a:picLocks/>
              </p:cNvPicPr>
              <p:nvPr/>
            </p:nvPicPr>
            <p:blipFill>
              <a:blip r:embed="rId16"/>
              <a:stretch>
                <a:fillRect/>
              </a:stretch>
            </p:blipFill>
            <p:spPr>
              <a:xfrm flipV="1">
                <a:off x="2609472" y="6226333"/>
                <a:ext cx="7397944" cy="126870"/>
              </a:xfrm>
              <a:prstGeom prst="rect">
                <a:avLst/>
              </a:prstGeom>
            </p:spPr>
          </p:pic>
          <p:pic>
            <p:nvPicPr>
              <p:cNvPr id="117" name="Picture 116">
                <a:extLst>
                  <a:ext uri="{FF2B5EF4-FFF2-40B4-BE49-F238E27FC236}">
                    <a16:creationId xmlns:a16="http://schemas.microsoft.com/office/drawing/2014/main" id="{723A25AC-D538-133A-DE40-9D53BEC19AE0}"/>
                  </a:ext>
                </a:extLst>
              </p:cNvPr>
              <p:cNvPicPr>
                <a:picLocks noChangeAspect="1"/>
              </p:cNvPicPr>
              <p:nvPr/>
            </p:nvPicPr>
            <p:blipFill>
              <a:blip r:embed="rId3"/>
              <a:stretch>
                <a:fillRect/>
              </a:stretch>
            </p:blipFill>
            <p:spPr>
              <a:xfrm rot="10800000">
                <a:off x="1669566" y="5773404"/>
                <a:ext cx="258250" cy="226883"/>
              </a:xfrm>
              <a:prstGeom prst="rect">
                <a:avLst/>
              </a:prstGeom>
            </p:spPr>
          </p:pic>
          <p:pic>
            <p:nvPicPr>
              <p:cNvPr id="118" name="Picture 117">
                <a:extLst>
                  <a:ext uri="{FF2B5EF4-FFF2-40B4-BE49-F238E27FC236}">
                    <a16:creationId xmlns:a16="http://schemas.microsoft.com/office/drawing/2014/main" id="{0BB4246D-AA7A-F4DA-224B-030F0C4E21E4}"/>
                  </a:ext>
                </a:extLst>
              </p:cNvPr>
              <p:cNvPicPr>
                <a:picLocks/>
              </p:cNvPicPr>
              <p:nvPr/>
            </p:nvPicPr>
            <p:blipFill>
              <a:blip r:embed="rId16"/>
              <a:stretch>
                <a:fillRect/>
              </a:stretch>
            </p:blipFill>
            <p:spPr>
              <a:xfrm flipV="1">
                <a:off x="1927816" y="5787999"/>
                <a:ext cx="241208" cy="137160"/>
              </a:xfrm>
              <a:prstGeom prst="rect">
                <a:avLst/>
              </a:prstGeom>
            </p:spPr>
          </p:pic>
          <p:pic>
            <p:nvPicPr>
              <p:cNvPr id="119" name="Picture 118">
                <a:extLst>
                  <a:ext uri="{FF2B5EF4-FFF2-40B4-BE49-F238E27FC236}">
                    <a16:creationId xmlns:a16="http://schemas.microsoft.com/office/drawing/2014/main" id="{9F9A834C-0226-24F6-E2F0-0B85AFEDE2CE}"/>
                  </a:ext>
                </a:extLst>
              </p:cNvPr>
              <p:cNvPicPr>
                <a:picLocks noChangeAspect="1"/>
              </p:cNvPicPr>
              <p:nvPr/>
            </p:nvPicPr>
            <p:blipFill>
              <a:blip r:embed="rId3"/>
              <a:stretch>
                <a:fillRect/>
              </a:stretch>
            </p:blipFill>
            <p:spPr>
              <a:xfrm rot="10800000">
                <a:off x="2395817" y="4298875"/>
                <a:ext cx="447135" cy="392826"/>
              </a:xfrm>
              <a:prstGeom prst="rect">
                <a:avLst/>
              </a:prstGeom>
            </p:spPr>
          </p:pic>
          <p:pic>
            <p:nvPicPr>
              <p:cNvPr id="120" name="Picture 119">
                <a:extLst>
                  <a:ext uri="{FF2B5EF4-FFF2-40B4-BE49-F238E27FC236}">
                    <a16:creationId xmlns:a16="http://schemas.microsoft.com/office/drawing/2014/main" id="{5F6C646E-61FF-1AB9-C9B3-467B96DA805F}"/>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602675" y="6079807"/>
                <a:ext cx="288294" cy="355372"/>
              </a:xfrm>
              <a:prstGeom prst="rect">
                <a:avLst/>
              </a:prstGeom>
            </p:spPr>
          </p:pic>
          <p:sp>
            <p:nvSpPr>
              <p:cNvPr id="121" name="TextBox 120">
                <a:extLst>
                  <a:ext uri="{FF2B5EF4-FFF2-40B4-BE49-F238E27FC236}">
                    <a16:creationId xmlns:a16="http://schemas.microsoft.com/office/drawing/2014/main" id="{8B4AEE3B-B1EF-F8F1-3FC8-01FB6D6F14A5}"/>
                  </a:ext>
                </a:extLst>
              </p:cNvPr>
              <p:cNvSpPr txBox="1"/>
              <p:nvPr/>
            </p:nvSpPr>
            <p:spPr>
              <a:xfrm>
                <a:off x="1227458" y="6368741"/>
                <a:ext cx="582211" cy="507831"/>
              </a:xfrm>
              <a:prstGeom prst="rect">
                <a:avLst/>
              </a:prstGeom>
              <a:noFill/>
              <a:ln w="50800">
                <a:noFill/>
              </a:ln>
            </p:spPr>
            <p:txBody>
              <a:bodyPr wrap="square" rtlCol="0">
                <a:spAutoFit/>
              </a:bodyPr>
              <a:lstStyle>
                <a:defPPr>
                  <a:defRPr lang="en-US"/>
                </a:defPPr>
                <a:lvl1pPr algn="ctr">
                  <a:defRPr sz="900" b="1">
                    <a:solidFill>
                      <a:prstClr val="black"/>
                    </a:solidFill>
                    <a:latin typeface="Arial" panose="020B0604020202020204" pitchFamily="34" charset="0"/>
                    <a:cs typeface="Arial" panose="020B0604020202020204" pitchFamily="34" charset="0"/>
                  </a:defRPr>
                </a:lvl1pPr>
              </a:lstStyle>
              <a:p>
                <a:r>
                  <a:rPr lang="en-US" dirty="0"/>
                  <a:t>Losses</a:t>
                </a:r>
              </a:p>
              <a:p>
                <a:r>
                  <a:rPr lang="en-US" dirty="0"/>
                  <a:t>+/- 1.2K</a:t>
                </a:r>
              </a:p>
            </p:txBody>
          </p:sp>
          <p:pic>
            <p:nvPicPr>
              <p:cNvPr id="122" name="Picture 121">
                <a:extLst>
                  <a:ext uri="{FF2B5EF4-FFF2-40B4-BE49-F238E27FC236}">
                    <a16:creationId xmlns:a16="http://schemas.microsoft.com/office/drawing/2014/main" id="{9ABA3673-286B-49EF-F7DB-23C9774E9E85}"/>
                  </a:ext>
                </a:extLst>
              </p:cNvPr>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2139634" y="4842294"/>
                <a:ext cx="754644" cy="1152096"/>
              </a:xfrm>
              <a:prstGeom prst="rect">
                <a:avLst/>
              </a:prstGeom>
            </p:spPr>
          </p:pic>
          <p:sp>
            <p:nvSpPr>
              <p:cNvPr id="123" name="TextBox 122">
                <a:extLst>
                  <a:ext uri="{FF2B5EF4-FFF2-40B4-BE49-F238E27FC236}">
                    <a16:creationId xmlns:a16="http://schemas.microsoft.com/office/drawing/2014/main" id="{0164149E-806F-7454-6169-DAFF5AA3293E}"/>
                  </a:ext>
                </a:extLst>
              </p:cNvPr>
              <p:cNvSpPr txBox="1"/>
              <p:nvPr/>
            </p:nvSpPr>
            <p:spPr>
              <a:xfrm>
                <a:off x="5875773" y="5848568"/>
                <a:ext cx="1446441" cy="338554"/>
              </a:xfrm>
              <a:prstGeom prst="rect">
                <a:avLst/>
              </a:prstGeom>
              <a:noFill/>
              <a:ln w="50800">
                <a:noFill/>
              </a:ln>
            </p:spPr>
            <p:txBody>
              <a:bodyPr wrap="square" rtlCol="0">
                <a:spAutoFit/>
              </a:bodyPr>
              <a:lstStyle>
                <a:defPPr>
                  <a:defRPr lang="en-US"/>
                </a:defPPr>
                <a:lvl1pPr algn="ctr">
                  <a:defRPr sz="800" b="1">
                    <a:solidFill>
                      <a:prstClr val="black"/>
                    </a:solidFill>
                    <a:latin typeface="Arial" panose="020B0604020202020204" pitchFamily="34" charset="0"/>
                    <a:cs typeface="Arial" panose="020B0604020202020204" pitchFamily="34" charset="0"/>
                  </a:defRPr>
                </a:lvl1pPr>
              </a:lstStyle>
              <a:p>
                <a:r>
                  <a:rPr lang="en-US" dirty="0"/>
                  <a:t>Advanced Individual Training (AIT)</a:t>
                </a:r>
              </a:p>
            </p:txBody>
          </p:sp>
          <p:sp>
            <p:nvSpPr>
              <p:cNvPr id="124" name="TextBox 123">
                <a:extLst>
                  <a:ext uri="{FF2B5EF4-FFF2-40B4-BE49-F238E27FC236}">
                    <a16:creationId xmlns:a16="http://schemas.microsoft.com/office/drawing/2014/main" id="{8F67FDFC-87BB-FBEE-7105-0E9421F26C8D}"/>
                  </a:ext>
                </a:extLst>
              </p:cNvPr>
              <p:cNvSpPr txBox="1"/>
              <p:nvPr/>
            </p:nvSpPr>
            <p:spPr>
              <a:xfrm>
                <a:off x="7976182" y="5905914"/>
                <a:ext cx="1244051" cy="338554"/>
              </a:xfrm>
              <a:prstGeom prst="rect">
                <a:avLst/>
              </a:prstGeom>
              <a:noFill/>
              <a:ln w="50800">
                <a:noFill/>
              </a:ln>
            </p:spPr>
            <p:txBody>
              <a:bodyPr wrap="square" rtlCol="0">
                <a:spAutoFit/>
              </a:bodyPr>
              <a:lstStyle>
                <a:defPPr>
                  <a:defRPr lang="en-US"/>
                </a:defPPr>
                <a:lvl1pPr algn="ctr">
                  <a:defRPr sz="800" b="1">
                    <a:solidFill>
                      <a:prstClr val="black"/>
                    </a:solidFill>
                    <a:latin typeface="Arial" panose="020B0604020202020204" pitchFamily="34" charset="0"/>
                    <a:cs typeface="Arial" panose="020B0604020202020204" pitchFamily="34" charset="0"/>
                  </a:defRPr>
                </a:lvl1pPr>
              </a:lstStyle>
              <a:p>
                <a:r>
                  <a:rPr lang="en-US" dirty="0"/>
                  <a:t>Ship to First Unit of Assignment</a:t>
                </a:r>
              </a:p>
            </p:txBody>
          </p:sp>
          <p:pic>
            <p:nvPicPr>
              <p:cNvPr id="125" name="Picture 124">
                <a:extLst>
                  <a:ext uri="{FF2B5EF4-FFF2-40B4-BE49-F238E27FC236}">
                    <a16:creationId xmlns:a16="http://schemas.microsoft.com/office/drawing/2014/main" id="{FC0BC253-EF49-5512-D77A-65CF5A9F8159}"/>
                  </a:ext>
                </a:extLst>
              </p:cNvPr>
              <p:cNvPicPr>
                <a:picLocks noChangeAspect="1"/>
              </p:cNvPicPr>
              <p:nvPr/>
            </p:nvPicPr>
            <p:blipFill>
              <a:blip r:embed="rId17"/>
              <a:stretch>
                <a:fillRect/>
              </a:stretch>
            </p:blipFill>
            <p:spPr>
              <a:xfrm>
                <a:off x="6439376" y="6188392"/>
                <a:ext cx="297504" cy="297504"/>
              </a:xfrm>
              <a:prstGeom prst="rect">
                <a:avLst/>
              </a:prstGeom>
            </p:spPr>
          </p:pic>
          <p:sp>
            <p:nvSpPr>
              <p:cNvPr id="126" name="TextBox 125">
                <a:extLst>
                  <a:ext uri="{FF2B5EF4-FFF2-40B4-BE49-F238E27FC236}">
                    <a16:creationId xmlns:a16="http://schemas.microsoft.com/office/drawing/2014/main" id="{8CF16E10-D888-318B-7C59-40D5C3C53170}"/>
                  </a:ext>
                </a:extLst>
              </p:cNvPr>
              <p:cNvSpPr txBox="1"/>
              <p:nvPr/>
            </p:nvSpPr>
            <p:spPr>
              <a:xfrm>
                <a:off x="9891640" y="6113165"/>
                <a:ext cx="963937" cy="338554"/>
              </a:xfrm>
              <a:prstGeom prst="rect">
                <a:avLst/>
              </a:prstGeom>
              <a:noFill/>
              <a:ln w="50800">
                <a:noFill/>
              </a:ln>
            </p:spPr>
            <p:txBody>
              <a:bodyPr wrap="square" rtlCol="0">
                <a:spAutoFit/>
              </a:bodyPr>
              <a:lstStyle>
                <a:defPPr>
                  <a:defRPr lang="en-US"/>
                </a:defPPr>
                <a:lvl1pPr algn="ctr">
                  <a:defRPr sz="800" b="1">
                    <a:solidFill>
                      <a:prstClr val="black"/>
                    </a:solidFill>
                    <a:latin typeface="Arial" panose="020B0604020202020204" pitchFamily="34" charset="0"/>
                    <a:cs typeface="Arial" panose="020B0604020202020204" pitchFamily="34" charset="0"/>
                  </a:defRPr>
                </a:lvl1pPr>
              </a:lstStyle>
              <a:p>
                <a:r>
                  <a:rPr lang="en-US" dirty="0"/>
                  <a:t>First Unit Of Assignment</a:t>
                </a:r>
              </a:p>
            </p:txBody>
          </p:sp>
          <p:pic>
            <p:nvPicPr>
              <p:cNvPr id="127" name="Picture 126">
                <a:extLst>
                  <a:ext uri="{FF2B5EF4-FFF2-40B4-BE49-F238E27FC236}">
                    <a16:creationId xmlns:a16="http://schemas.microsoft.com/office/drawing/2014/main" id="{944D1D16-11BD-BDB8-BF36-51B253270FF0}"/>
                  </a:ext>
                </a:extLst>
              </p:cNvPr>
              <p:cNvPicPr>
                <a:picLocks noChangeAspect="1"/>
              </p:cNvPicPr>
              <p:nvPr/>
            </p:nvPicPr>
            <p:blipFill>
              <a:blip r:embed="rId13"/>
              <a:stretch>
                <a:fillRect/>
              </a:stretch>
            </p:blipFill>
            <p:spPr>
              <a:xfrm>
                <a:off x="9558489" y="1995821"/>
                <a:ext cx="304800" cy="304800"/>
              </a:xfrm>
              <a:prstGeom prst="rect">
                <a:avLst/>
              </a:prstGeom>
            </p:spPr>
          </p:pic>
          <p:pic>
            <p:nvPicPr>
              <p:cNvPr id="128" name="Picture 127">
                <a:extLst>
                  <a:ext uri="{FF2B5EF4-FFF2-40B4-BE49-F238E27FC236}">
                    <a16:creationId xmlns:a16="http://schemas.microsoft.com/office/drawing/2014/main" id="{DF4429E4-753E-62F2-67BC-75F6E7FA84DA}"/>
                  </a:ext>
                </a:extLst>
              </p:cNvPr>
              <p:cNvPicPr>
                <a:picLocks noChangeAspect="1"/>
              </p:cNvPicPr>
              <p:nvPr/>
            </p:nvPicPr>
            <p:blipFill>
              <a:blip r:embed="rId13"/>
              <a:stretch>
                <a:fillRect/>
              </a:stretch>
            </p:blipFill>
            <p:spPr>
              <a:xfrm>
                <a:off x="11695097" y="2640035"/>
                <a:ext cx="304800" cy="304800"/>
              </a:xfrm>
              <a:prstGeom prst="rect">
                <a:avLst/>
              </a:prstGeom>
            </p:spPr>
          </p:pic>
          <p:pic>
            <p:nvPicPr>
              <p:cNvPr id="129" name="Picture 128">
                <a:extLst>
                  <a:ext uri="{FF2B5EF4-FFF2-40B4-BE49-F238E27FC236}">
                    <a16:creationId xmlns:a16="http://schemas.microsoft.com/office/drawing/2014/main" id="{506416E8-73DB-DDCD-CB5A-E5C132992991}"/>
                  </a:ext>
                </a:extLst>
              </p:cNvPr>
              <p:cNvPicPr>
                <a:picLocks noChangeAspect="1"/>
              </p:cNvPicPr>
              <p:nvPr/>
            </p:nvPicPr>
            <p:blipFill>
              <a:blip r:embed="rId13"/>
              <a:stretch>
                <a:fillRect/>
              </a:stretch>
            </p:blipFill>
            <p:spPr>
              <a:xfrm>
                <a:off x="11695097" y="3596489"/>
                <a:ext cx="304800" cy="304800"/>
              </a:xfrm>
              <a:prstGeom prst="rect">
                <a:avLst/>
              </a:prstGeom>
            </p:spPr>
          </p:pic>
          <p:pic>
            <p:nvPicPr>
              <p:cNvPr id="130" name="Picture 129">
                <a:extLst>
                  <a:ext uri="{FF2B5EF4-FFF2-40B4-BE49-F238E27FC236}">
                    <a16:creationId xmlns:a16="http://schemas.microsoft.com/office/drawing/2014/main" id="{081988E8-B069-6E99-4E9C-4B9B01B3473F}"/>
                  </a:ext>
                </a:extLst>
              </p:cNvPr>
              <p:cNvPicPr>
                <a:picLocks noChangeAspect="1"/>
              </p:cNvPicPr>
              <p:nvPr/>
            </p:nvPicPr>
            <p:blipFill>
              <a:blip r:embed="rId13"/>
              <a:stretch>
                <a:fillRect/>
              </a:stretch>
            </p:blipFill>
            <p:spPr>
              <a:xfrm>
                <a:off x="4386866" y="4305723"/>
                <a:ext cx="304800" cy="304800"/>
              </a:xfrm>
              <a:prstGeom prst="rect">
                <a:avLst/>
              </a:prstGeom>
            </p:spPr>
          </p:pic>
          <p:pic>
            <p:nvPicPr>
              <p:cNvPr id="131" name="Picture 130">
                <a:extLst>
                  <a:ext uri="{FF2B5EF4-FFF2-40B4-BE49-F238E27FC236}">
                    <a16:creationId xmlns:a16="http://schemas.microsoft.com/office/drawing/2014/main" id="{5D8E710A-24B7-40A4-A520-B7C00A9A6EAB}"/>
                  </a:ext>
                </a:extLst>
              </p:cNvPr>
              <p:cNvPicPr>
                <a:picLocks noChangeAspect="1"/>
              </p:cNvPicPr>
              <p:nvPr/>
            </p:nvPicPr>
            <p:blipFill>
              <a:blip r:embed="rId13"/>
              <a:stretch>
                <a:fillRect/>
              </a:stretch>
            </p:blipFill>
            <p:spPr>
              <a:xfrm>
                <a:off x="8433203" y="6174644"/>
                <a:ext cx="304800" cy="304800"/>
              </a:xfrm>
              <a:prstGeom prst="rect">
                <a:avLst/>
              </a:prstGeom>
            </p:spPr>
          </p:pic>
          <p:sp>
            <p:nvSpPr>
              <p:cNvPr id="132" name="TextBox 131">
                <a:extLst>
                  <a:ext uri="{FF2B5EF4-FFF2-40B4-BE49-F238E27FC236}">
                    <a16:creationId xmlns:a16="http://schemas.microsoft.com/office/drawing/2014/main" id="{88E44713-C185-90BE-D198-866153DA3A10}"/>
                  </a:ext>
                </a:extLst>
              </p:cNvPr>
              <p:cNvSpPr txBox="1"/>
              <p:nvPr/>
            </p:nvSpPr>
            <p:spPr>
              <a:xfrm>
                <a:off x="4095606" y="5887779"/>
                <a:ext cx="1551121" cy="338554"/>
              </a:xfrm>
              <a:prstGeom prst="rect">
                <a:avLst/>
              </a:prstGeom>
              <a:noFill/>
              <a:ln w="50800">
                <a:noFill/>
              </a:ln>
            </p:spPr>
            <p:txBody>
              <a:bodyPr wrap="square" rtlCol="0">
                <a:spAutoFit/>
              </a:bodyPr>
              <a:lstStyle/>
              <a:p>
                <a:pPr algn="ctr"/>
                <a:r>
                  <a:rPr lang="en-US" sz="800" b="1" dirty="0">
                    <a:solidFill>
                      <a:prstClr val="black"/>
                    </a:solidFill>
                    <a:latin typeface="Arial" panose="020B0604020202020204" pitchFamily="34" charset="0"/>
                    <a:cs typeface="Arial" panose="020B0604020202020204" pitchFamily="34" charset="0"/>
                  </a:rPr>
                  <a:t>Basic Combat Training / One Station Unit Training</a:t>
                </a:r>
              </a:p>
            </p:txBody>
          </p:sp>
          <p:pic>
            <p:nvPicPr>
              <p:cNvPr id="133" name="Picture 132">
                <a:extLst>
                  <a:ext uri="{FF2B5EF4-FFF2-40B4-BE49-F238E27FC236}">
                    <a16:creationId xmlns:a16="http://schemas.microsoft.com/office/drawing/2014/main" id="{184A012B-2AD8-439C-E690-6D1241959F0A}"/>
                  </a:ext>
                </a:extLst>
              </p:cNvPr>
              <p:cNvPicPr>
                <a:picLocks noChangeAspect="1"/>
              </p:cNvPicPr>
              <p:nvPr/>
            </p:nvPicPr>
            <p:blipFill>
              <a:blip r:embed="rId17"/>
              <a:stretch>
                <a:fillRect/>
              </a:stretch>
            </p:blipFill>
            <p:spPr>
              <a:xfrm>
                <a:off x="4791164" y="6174644"/>
                <a:ext cx="297504" cy="297504"/>
              </a:xfrm>
              <a:prstGeom prst="rect">
                <a:avLst/>
              </a:prstGeom>
            </p:spPr>
          </p:pic>
          <p:sp>
            <p:nvSpPr>
              <p:cNvPr id="134" name="TextBox 133">
                <a:extLst>
                  <a:ext uri="{FF2B5EF4-FFF2-40B4-BE49-F238E27FC236}">
                    <a16:creationId xmlns:a16="http://schemas.microsoft.com/office/drawing/2014/main" id="{9AB5BD9A-6D69-8AB4-D392-DEF5ED484BAC}"/>
                  </a:ext>
                </a:extLst>
              </p:cNvPr>
              <p:cNvSpPr txBox="1"/>
              <p:nvPr/>
            </p:nvSpPr>
            <p:spPr>
              <a:xfrm>
                <a:off x="8189627" y="4318319"/>
                <a:ext cx="1645920" cy="276999"/>
              </a:xfrm>
              <a:prstGeom prst="rect">
                <a:avLst/>
              </a:prstGeom>
              <a:noFill/>
              <a:ln w="50800">
                <a:noFill/>
              </a:ln>
            </p:spPr>
            <p:txBody>
              <a:bodyPr wrap="square" rtlCol="0">
                <a:spAutoFit/>
              </a:bodyPr>
              <a:lstStyle/>
              <a:p>
                <a:pPr algn="ctr"/>
                <a:r>
                  <a:rPr lang="en-US" sz="1200" b="1" dirty="0">
                    <a:solidFill>
                      <a:prstClr val="black"/>
                    </a:solidFill>
                    <a:latin typeface="Arial" panose="020B0604020202020204" pitchFamily="34" charset="0"/>
                    <a:cs typeface="Arial" panose="020B0604020202020204" pitchFamily="34" charset="0"/>
                  </a:rPr>
                  <a:t>Conduct</a:t>
                </a:r>
              </a:p>
            </p:txBody>
          </p:sp>
          <p:sp>
            <p:nvSpPr>
              <p:cNvPr id="135" name="TextBox 134">
                <a:extLst>
                  <a:ext uri="{FF2B5EF4-FFF2-40B4-BE49-F238E27FC236}">
                    <a16:creationId xmlns:a16="http://schemas.microsoft.com/office/drawing/2014/main" id="{FA8ECC51-16BC-3F6C-5D06-7A0DF7885092}"/>
                  </a:ext>
                </a:extLst>
              </p:cNvPr>
              <p:cNvSpPr txBox="1"/>
              <p:nvPr/>
            </p:nvSpPr>
            <p:spPr>
              <a:xfrm>
                <a:off x="8190523" y="3981384"/>
                <a:ext cx="1645920" cy="276999"/>
              </a:xfrm>
              <a:prstGeom prst="rect">
                <a:avLst/>
              </a:prstGeom>
              <a:noFill/>
              <a:ln w="50800">
                <a:noFill/>
              </a:ln>
            </p:spPr>
            <p:txBody>
              <a:bodyPr wrap="square" rtlCol="0">
                <a:spAutoFit/>
              </a:bodyPr>
              <a:lstStyle/>
              <a:p>
                <a:pPr algn="ctr"/>
                <a:r>
                  <a:rPr lang="en-US" sz="1200" b="1" dirty="0">
                    <a:solidFill>
                      <a:prstClr val="black"/>
                    </a:solidFill>
                    <a:latin typeface="Arial" panose="020B0604020202020204" pitchFamily="34" charset="0"/>
                    <a:cs typeface="Arial" panose="020B0604020202020204" pitchFamily="34" charset="0"/>
                  </a:rPr>
                  <a:t>Physical</a:t>
                </a:r>
              </a:p>
            </p:txBody>
          </p:sp>
        </p:grpSp>
      </p:grpSp>
      <p:sp>
        <p:nvSpPr>
          <p:cNvPr id="227" name="TextBox 226">
            <a:extLst>
              <a:ext uri="{FF2B5EF4-FFF2-40B4-BE49-F238E27FC236}">
                <a16:creationId xmlns:a16="http://schemas.microsoft.com/office/drawing/2014/main" id="{60D43D32-1B28-5217-138F-C401BDCF9392}"/>
              </a:ext>
            </a:extLst>
          </p:cNvPr>
          <p:cNvSpPr txBox="1"/>
          <p:nvPr/>
        </p:nvSpPr>
        <p:spPr>
          <a:xfrm>
            <a:off x="8189626" y="4601083"/>
            <a:ext cx="1645920" cy="276999"/>
          </a:xfrm>
          <a:prstGeom prst="rect">
            <a:avLst/>
          </a:prstGeom>
          <a:noFill/>
          <a:ln w="50800">
            <a:noFill/>
          </a:ln>
        </p:spPr>
        <p:txBody>
          <a:bodyPr wrap="square" rtlCol="0">
            <a:spAutoFit/>
          </a:bodyPr>
          <a:lstStyle/>
          <a:p>
            <a:pPr algn="ctr"/>
            <a:r>
              <a:rPr lang="en-US" sz="1200" b="1" dirty="0">
                <a:solidFill>
                  <a:prstClr val="black"/>
                </a:solidFill>
                <a:latin typeface="Arial" panose="020B0604020202020204" pitchFamily="34" charset="0"/>
                <a:cs typeface="Arial" panose="020B0604020202020204" pitchFamily="34" charset="0"/>
              </a:rPr>
              <a:t>Mental</a:t>
            </a:r>
          </a:p>
        </p:txBody>
      </p:sp>
      <p:sp>
        <p:nvSpPr>
          <p:cNvPr id="229" name="TextBox 228">
            <a:extLst>
              <a:ext uri="{FF2B5EF4-FFF2-40B4-BE49-F238E27FC236}">
                <a16:creationId xmlns:a16="http://schemas.microsoft.com/office/drawing/2014/main" id="{4B02D176-8C16-A875-A7F1-362BB897821A}"/>
              </a:ext>
            </a:extLst>
          </p:cNvPr>
          <p:cNvSpPr txBox="1"/>
          <p:nvPr/>
        </p:nvSpPr>
        <p:spPr>
          <a:xfrm>
            <a:off x="8054957" y="3531043"/>
            <a:ext cx="2030966" cy="400110"/>
          </a:xfrm>
          <a:prstGeom prst="rect">
            <a:avLst/>
          </a:prstGeom>
          <a:noFill/>
          <a:ln w="50800">
            <a:noFill/>
          </a:ln>
        </p:spPr>
        <p:txBody>
          <a:bodyPr wrap="square" rtlCol="0">
            <a:spAutoFit/>
          </a:bodyPr>
          <a:lstStyle/>
          <a:p>
            <a:pPr algn="ctr"/>
            <a:r>
              <a:rPr lang="en-US" sz="1000" b="1" dirty="0">
                <a:solidFill>
                  <a:prstClr val="black"/>
                </a:solidFill>
                <a:latin typeface="Arial" panose="020B0604020202020204" pitchFamily="34" charset="0"/>
                <a:cs typeface="Arial" panose="020B0604020202020204" pitchFamily="34" charset="0"/>
              </a:rPr>
              <a:t>Military Entrance </a:t>
            </a:r>
          </a:p>
          <a:p>
            <a:pPr algn="ctr"/>
            <a:r>
              <a:rPr lang="en-US" sz="1000" b="1" dirty="0">
                <a:solidFill>
                  <a:prstClr val="black"/>
                </a:solidFill>
                <a:latin typeface="Arial" panose="020B0604020202020204" pitchFamily="34" charset="0"/>
                <a:cs typeface="Arial" panose="020B0604020202020204" pitchFamily="34" charset="0"/>
              </a:rPr>
              <a:t>Processing Command</a:t>
            </a:r>
          </a:p>
        </p:txBody>
      </p:sp>
    </p:spTree>
    <p:extLst>
      <p:ext uri="{BB962C8B-B14F-4D97-AF65-F5344CB8AC3E}">
        <p14:creationId xmlns:p14="http://schemas.microsoft.com/office/powerpoint/2010/main" val="237576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25B1-7B9E-3E1D-5DC2-BACBDFD6C7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023BE4-26E1-269C-C1C7-2B5B06E5CA42}"/>
              </a:ext>
            </a:extLst>
          </p:cNvPr>
          <p:cNvSpPr>
            <a:spLocks noGrp="1"/>
          </p:cNvSpPr>
          <p:nvPr>
            <p:ph type="title"/>
          </p:nvPr>
        </p:nvSpPr>
        <p:spPr/>
        <p:txBody>
          <a:bodyPr/>
          <a:lstStyle/>
          <a:p>
            <a:r>
              <a:rPr lang="en-US" dirty="0"/>
              <a:t>Benefits</a:t>
            </a:r>
          </a:p>
        </p:txBody>
      </p:sp>
      <p:sp>
        <p:nvSpPr>
          <p:cNvPr id="4" name="Slide Number Placeholder 3">
            <a:extLst>
              <a:ext uri="{FF2B5EF4-FFF2-40B4-BE49-F238E27FC236}">
                <a16:creationId xmlns:a16="http://schemas.microsoft.com/office/drawing/2014/main" id="{6222C733-FCDA-F32A-6BFF-26E296303958}"/>
              </a:ext>
            </a:extLst>
          </p:cNvPr>
          <p:cNvSpPr>
            <a:spLocks noGrp="1"/>
          </p:cNvSpPr>
          <p:nvPr>
            <p:ph type="sldNum" sz="quarter" idx="12"/>
          </p:nvPr>
        </p:nvSpPr>
        <p:spPr/>
        <p:txBody>
          <a:bodyPr/>
          <a:lstStyle/>
          <a:p>
            <a:fld id="{CC7C30DC-6881-4317-A667-FF60598843D2}" type="slidenum">
              <a:rPr lang="en-US" smtClean="0"/>
              <a:t>6</a:t>
            </a:fld>
            <a:endParaRPr lang="en-US"/>
          </a:p>
        </p:txBody>
      </p:sp>
      <p:grpSp>
        <p:nvGrpSpPr>
          <p:cNvPr id="3" name="Group 2">
            <a:extLst>
              <a:ext uri="{FF2B5EF4-FFF2-40B4-BE49-F238E27FC236}">
                <a16:creationId xmlns:a16="http://schemas.microsoft.com/office/drawing/2014/main" id="{3DB43194-43F0-09FB-AC4A-D4FCAB8543D4}"/>
              </a:ext>
            </a:extLst>
          </p:cNvPr>
          <p:cNvGrpSpPr/>
          <p:nvPr/>
        </p:nvGrpSpPr>
        <p:grpSpPr>
          <a:xfrm>
            <a:off x="409984" y="985888"/>
            <a:ext cx="11445018" cy="4555093"/>
            <a:chOff x="409984" y="985888"/>
            <a:chExt cx="11445018" cy="4555093"/>
          </a:xfrm>
        </p:grpSpPr>
        <p:sp>
          <p:nvSpPr>
            <p:cNvPr id="7" name="TextBox 6">
              <a:extLst>
                <a:ext uri="{FF2B5EF4-FFF2-40B4-BE49-F238E27FC236}">
                  <a16:creationId xmlns:a16="http://schemas.microsoft.com/office/drawing/2014/main" id="{A81158A9-0DEE-7CD8-464D-C26E9C924CF1}"/>
                </a:ext>
              </a:extLst>
            </p:cNvPr>
            <p:cNvSpPr txBox="1"/>
            <p:nvPr/>
          </p:nvSpPr>
          <p:spPr>
            <a:xfrm>
              <a:off x="409984" y="2135854"/>
              <a:ext cx="468579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panose="020B0604020202020204" pitchFamily="34" charset="0"/>
                  <a:ea typeface="+mn-lt"/>
                  <a:cs typeface="Arial" panose="020B0604020202020204" pitchFamily="34" charset="0"/>
                </a:rPr>
                <a:t>• Potential sign-on bonus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ea typeface="+mn-lt"/>
                  <a:cs typeface="Arial" panose="020B0604020202020204" pitchFamily="34" charset="0"/>
                </a:rPr>
                <a:t>• Earn a salary while learning a skill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ea typeface="+mn-lt"/>
                  <a:cs typeface="Arial" panose="020B0604020202020204" pitchFamily="34" charset="0"/>
                </a:rPr>
                <a:t>• Medical and dental coverage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ea typeface="+mn-lt"/>
                  <a:cs typeface="Arial" panose="020B0604020202020204" pitchFamily="34" charset="0"/>
                </a:rPr>
                <a:t>• Earn college credits for their MOS</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ea typeface="+mn-lt"/>
                  <a:cs typeface="Arial" panose="020B0604020202020204" pitchFamily="34" charset="0"/>
                </a:rPr>
                <a:t>• Retire young with a pension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ea typeface="+mn-lt"/>
                  <a:cs typeface="Arial" panose="020B0604020202020204" pitchFamily="34" charset="0"/>
                </a:rPr>
                <a:t>• 30 days- paid vacation per year </a:t>
              </a:r>
              <a:endParaRPr lang="en-US" sz="1600" dirty="0">
                <a:latin typeface="Arial" panose="020B0604020202020204" pitchFamily="34" charset="0"/>
                <a:cs typeface="Arial" panose="020B0604020202020204" pitchFamily="34" charset="0"/>
              </a:endParaRPr>
            </a:p>
            <a:p>
              <a:pPr algn="l"/>
              <a:endParaRPr lang="en-US" sz="1600" dirty="0">
                <a:latin typeface="Arial"/>
                <a:cs typeface="Calibri"/>
              </a:endParaRPr>
            </a:p>
          </p:txBody>
        </p:sp>
        <p:sp>
          <p:nvSpPr>
            <p:cNvPr id="8" name="TextBox 7">
              <a:extLst>
                <a:ext uri="{FF2B5EF4-FFF2-40B4-BE49-F238E27FC236}">
                  <a16:creationId xmlns:a16="http://schemas.microsoft.com/office/drawing/2014/main" id="{ED03F2DB-3E4B-4483-C4B4-D96019B97EB2}"/>
                </a:ext>
              </a:extLst>
            </p:cNvPr>
            <p:cNvSpPr txBox="1"/>
            <p:nvPr/>
          </p:nvSpPr>
          <p:spPr>
            <a:xfrm>
              <a:off x="5465555" y="985888"/>
              <a:ext cx="6174418" cy="1354217"/>
            </a:xfrm>
            <a:prstGeom prst="rect">
              <a:avLst/>
            </a:prstGeom>
            <a:noFill/>
          </p:spPr>
          <p:txBody>
            <a:bodyPr wrap="square">
              <a:spAutoFit/>
            </a:bodyPr>
            <a:lstStyle/>
            <a:p>
              <a:pPr algn="l"/>
              <a:r>
                <a:rPr lang="en-US" b="1" i="0" dirty="0">
                  <a:solidFill>
                    <a:srgbClr val="333333"/>
                  </a:solidFill>
                  <a:effectLst/>
                  <a:highlight>
                    <a:srgbClr val="FFFFFF"/>
                  </a:highlight>
                  <a:latin typeface=" Arial"/>
                  <a:cs typeface="Times New Roman" panose="02020603050405020304" pitchFamily="18" charset="0"/>
                </a:rPr>
                <a:t>Thrift Savings Plan (TSP)</a:t>
              </a:r>
            </a:p>
            <a:p>
              <a:pPr algn="l"/>
              <a:r>
                <a:rPr lang="en-US" sz="1600" b="0" i="0" dirty="0">
                  <a:solidFill>
                    <a:srgbClr val="333333"/>
                  </a:solidFill>
                  <a:effectLst/>
                  <a:highlight>
                    <a:srgbClr val="FFFFFF"/>
                  </a:highlight>
                  <a:latin typeface=" Arial"/>
                  <a:cs typeface="Times New Roman" panose="02020603050405020304" pitchFamily="18" charset="0"/>
                </a:rPr>
                <a:t>The Thrift Savings Plan (TSP) is a Federal Government-sponsored retirement savings and investment plan. It offers the same type of savings and tax benefits that many private corporations offer their employees under "401(k)" plans.</a:t>
              </a:r>
            </a:p>
          </p:txBody>
        </p:sp>
        <p:sp>
          <p:nvSpPr>
            <p:cNvPr id="9" name="TextBox 8">
              <a:extLst>
                <a:ext uri="{FF2B5EF4-FFF2-40B4-BE49-F238E27FC236}">
                  <a16:creationId xmlns:a16="http://schemas.microsoft.com/office/drawing/2014/main" id="{D761694F-0982-DAA6-56CC-F3B2B9C40E1E}"/>
                </a:ext>
              </a:extLst>
            </p:cNvPr>
            <p:cNvSpPr txBox="1"/>
            <p:nvPr/>
          </p:nvSpPr>
          <p:spPr>
            <a:xfrm>
              <a:off x="5465555" y="2924880"/>
              <a:ext cx="6389447" cy="2616101"/>
            </a:xfrm>
            <a:prstGeom prst="rect">
              <a:avLst/>
            </a:prstGeom>
            <a:noFill/>
          </p:spPr>
          <p:txBody>
            <a:bodyPr wrap="square">
              <a:spAutoFit/>
            </a:bodyPr>
            <a:lstStyle/>
            <a:p>
              <a:r>
                <a:rPr lang="en-US" b="1" i="0" dirty="0">
                  <a:solidFill>
                    <a:srgbClr val="333333"/>
                  </a:solidFill>
                  <a:effectLst/>
                  <a:highlight>
                    <a:srgbClr val="FFFFFF"/>
                  </a:highlight>
                  <a:latin typeface=" Arial"/>
                  <a:cs typeface="Times New Roman" panose="02020603050405020304" pitchFamily="18" charset="0"/>
                </a:rPr>
                <a:t>Blended Retirement System (BRS) Members of the Uniformed Services</a:t>
              </a:r>
              <a:br>
                <a:rPr lang="en-US" b="1" i="0" dirty="0">
                  <a:solidFill>
                    <a:srgbClr val="333333"/>
                  </a:solidFill>
                  <a:effectLst/>
                  <a:highlight>
                    <a:srgbClr val="FFFFFF"/>
                  </a:highlight>
                  <a:latin typeface="Times New Roman" panose="02020603050405020304" pitchFamily="18" charset="0"/>
                  <a:cs typeface="Times New Roman" panose="02020603050405020304" pitchFamily="18" charset="0"/>
                </a:rPr>
              </a:br>
              <a:r>
                <a:rPr lang="en-US" sz="1600" b="0" i="0" dirty="0">
                  <a:solidFill>
                    <a:srgbClr val="333333"/>
                  </a:solidFill>
                  <a:effectLst/>
                  <a:highlight>
                    <a:srgbClr val="FFFFFF"/>
                  </a:highlight>
                  <a:latin typeface=" Arial"/>
                  <a:cs typeface="Times New Roman" panose="02020603050405020304" pitchFamily="18" charset="0"/>
                </a:rPr>
                <a:t>If you are a member of the uniformed services who began serving on or after January 1, 2018, your service automatically enrolled you in the TSP (or will) once you had served 60 days . 3% of your basic pay is deducted from your paycheck each pay period and deposited in the traditional balance of your TSP account, unless you have made an election to change or stop your contributions. You can make an election by following the instructions in </a:t>
              </a:r>
              <a:r>
                <a:rPr lang="en-US" sz="1600" b="1" i="0" u="none" strike="noStrike" dirty="0">
                  <a:solidFill>
                    <a:srgbClr val="337AB7"/>
                  </a:solidFill>
                  <a:effectLst/>
                  <a:highlight>
                    <a:srgbClr val="FFFFFF"/>
                  </a:highlight>
                  <a:latin typeface=" Arial"/>
                  <a:cs typeface="Times New Roman" panose="02020603050405020304" pitchFamily="18" charset="0"/>
                  <a:hlinkClick r:id="rId2" tooltip=" Starting, Changing, and Stopping Your Contributions "/>
                </a:rPr>
                <a:t>Starting, Changing, and Stopping Your Contributions</a:t>
              </a:r>
              <a:r>
                <a:rPr lang="en-US" sz="1600" b="0" i="0" dirty="0">
                  <a:solidFill>
                    <a:srgbClr val="333333"/>
                  </a:solidFill>
                  <a:effectLst/>
                  <a:highlight>
                    <a:srgbClr val="FFFFFF"/>
                  </a:highlight>
                  <a:latin typeface=" Arial"/>
                  <a:cs typeface="Times New Roman" panose="02020603050405020304" pitchFamily="18" charset="0"/>
                </a:rPr>
                <a:t>.</a:t>
              </a:r>
              <a:endParaRPr lang="en-US" sz="1600" dirty="0">
                <a:latin typeface=" Arial"/>
                <a:cs typeface="Times New Roman" panose="02020603050405020304" pitchFamily="18" charset="0"/>
              </a:endParaRPr>
            </a:p>
          </p:txBody>
        </p:sp>
      </p:grpSp>
    </p:spTree>
    <p:extLst>
      <p:ext uri="{BB962C8B-B14F-4D97-AF65-F5344CB8AC3E}">
        <p14:creationId xmlns:p14="http://schemas.microsoft.com/office/powerpoint/2010/main" val="7669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0E572-A85F-4D71-0917-EAC33D22A0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360972-8F43-BE6A-C64F-A7228C2813A4}"/>
              </a:ext>
            </a:extLst>
          </p:cNvPr>
          <p:cNvSpPr>
            <a:spLocks noGrp="1"/>
          </p:cNvSpPr>
          <p:nvPr>
            <p:ph type="title"/>
          </p:nvPr>
        </p:nvSpPr>
        <p:spPr/>
        <p:txBody>
          <a:bodyPr/>
          <a:lstStyle/>
          <a:p>
            <a:r>
              <a:rPr lang="en-US" dirty="0"/>
              <a:t>Blended Retirement System</a:t>
            </a:r>
          </a:p>
        </p:txBody>
      </p:sp>
      <p:sp>
        <p:nvSpPr>
          <p:cNvPr id="6" name="Content Placeholder 5">
            <a:extLst>
              <a:ext uri="{FF2B5EF4-FFF2-40B4-BE49-F238E27FC236}">
                <a16:creationId xmlns:a16="http://schemas.microsoft.com/office/drawing/2014/main" id="{A39BF7C8-A36D-139C-5E3B-E87731DD7B66}"/>
              </a:ext>
            </a:extLst>
          </p:cNvPr>
          <p:cNvSpPr>
            <a:spLocks noGrp="1"/>
          </p:cNvSpPr>
          <p:nvPr>
            <p:ph idx="1"/>
          </p:nvPr>
        </p:nvSpPr>
        <p:spPr/>
        <p:txBody>
          <a:bodyPr>
            <a:normAutofit lnSpcReduction="10000"/>
          </a:bodyPr>
          <a:lstStyle/>
          <a:p>
            <a:pPr marL="45720" indent="0" algn="ctr">
              <a:buNone/>
            </a:pPr>
            <a:r>
              <a:rPr lang="en-US" sz="1800" dirty="0"/>
              <a:t>The BRS combines elements of the legacy retirement system with benefits similar to those offered in many private-sector 401(k) plans. </a:t>
            </a:r>
          </a:p>
          <a:p>
            <a:pPr marL="0" marR="0">
              <a:lnSpc>
                <a:spcPct val="115000"/>
              </a:lnSpc>
              <a:spcAft>
                <a:spcPts val="800"/>
              </a:spcAft>
              <a:buNone/>
            </a:pPr>
            <a:r>
              <a:rPr lang="en-US" sz="1800" b="1" u="sng" kern="100" dirty="0">
                <a:effectLst/>
                <a:ea typeface="Aptos" panose="020B0004020202020204" pitchFamily="34" charset="0"/>
              </a:rPr>
              <a:t>Eligibility:</a:t>
            </a:r>
            <a:endParaRPr lang="en-US" sz="1800" kern="100" dirty="0">
              <a:effectLst/>
              <a:ea typeface="Aptos" panose="020B0004020202020204" pitchFamily="34" charset="0"/>
            </a:endParaRPr>
          </a:p>
          <a:p>
            <a:pPr marL="342900" marR="0" lvl="0" indent="-342900">
              <a:lnSpc>
                <a:spcPct val="115000"/>
              </a:lnSpc>
              <a:spcAft>
                <a:spcPts val="800"/>
              </a:spcAft>
              <a:buFont typeface="Symbol" panose="05050102010706020507" pitchFamily="18" charset="2"/>
              <a:buChar char=""/>
            </a:pPr>
            <a:r>
              <a:rPr lang="en-US" sz="1800" kern="100" dirty="0">
                <a:effectLst/>
                <a:ea typeface="Aptos" panose="020B0004020202020204" pitchFamily="34" charset="0"/>
              </a:rPr>
              <a:t>If you enter the Uniformed Services on or after Jan. 1, 2018, you are automatically enrolled in the BRS. This is your retirement plan.</a:t>
            </a:r>
          </a:p>
          <a:p>
            <a:pPr marL="0" marR="0">
              <a:lnSpc>
                <a:spcPct val="115000"/>
              </a:lnSpc>
              <a:spcAft>
                <a:spcPts val="800"/>
              </a:spcAft>
              <a:buNone/>
            </a:pPr>
            <a:r>
              <a:rPr lang="en-US" sz="1800" b="1" u="sng" kern="100" dirty="0">
                <a:effectLst/>
                <a:ea typeface="Aptos" panose="020B0004020202020204" pitchFamily="34" charset="0"/>
              </a:rPr>
              <a:t>Defined Benefit:</a:t>
            </a:r>
            <a:endParaRPr lang="en-US" sz="1800" kern="100" dirty="0">
              <a:effectLst/>
              <a:ea typeface="Aptos" panose="020B0004020202020204" pitchFamily="34" charset="0"/>
            </a:endParaRP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Benefit vesting- 20 years of service (YOS).</a:t>
            </a: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Benefit multiplier-2.0%.</a:t>
            </a: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Benefit working age annuity- Active duty: Choice of full annuity or lump sum option (50% or 25%) at retirement; National Guard/Reserve: Lump sum based on annuity at age 60 (or earlier with creditable active service). </a:t>
            </a: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Benefit retirement age- Active duty: At 20 or more YOS; National Guard/ Reserve: After 20 or more qualifying YOS and age 60 (or earlier with creditable active service).</a:t>
            </a:r>
          </a:p>
          <a:p>
            <a:pPr marL="342900" marR="0" lvl="0" indent="-342900">
              <a:lnSpc>
                <a:spcPct val="115000"/>
              </a:lnSpc>
              <a:buFont typeface="Symbol" panose="05050102010706020507" pitchFamily="18" charset="2"/>
              <a:buChar char=""/>
            </a:pPr>
            <a:r>
              <a:rPr lang="en-US" sz="1800" kern="100" dirty="0">
                <a:effectLst/>
                <a:ea typeface="Aptos" panose="020B0004020202020204" pitchFamily="34" charset="0"/>
              </a:rPr>
              <a:t>Benefit cost-of-living adjustment (COLA)- Full COLA.</a:t>
            </a:r>
          </a:p>
          <a:p>
            <a:pPr marL="342900" marR="0" lvl="0" indent="-342900">
              <a:lnSpc>
                <a:spcPct val="115000"/>
              </a:lnSpc>
              <a:spcAft>
                <a:spcPts val="800"/>
              </a:spcAft>
              <a:buFont typeface="Symbol" panose="05050102010706020507" pitchFamily="18" charset="2"/>
              <a:buChar char=""/>
            </a:pPr>
            <a:r>
              <a:rPr lang="en-US" sz="1800" kern="100" dirty="0">
                <a:effectLst/>
                <a:ea typeface="Aptos" panose="020B0004020202020204" pitchFamily="34" charset="0"/>
              </a:rPr>
              <a:t>Benefit disability retired pay- Disability rating (minimum 30%) capped at 75% or 2.0% multiplier.</a:t>
            </a:r>
          </a:p>
          <a:p>
            <a:pPr marL="45720" indent="0">
              <a:buNone/>
            </a:pPr>
            <a:endParaRPr lang="en-US" dirty="0"/>
          </a:p>
        </p:txBody>
      </p:sp>
      <p:sp>
        <p:nvSpPr>
          <p:cNvPr id="4" name="Slide Number Placeholder 3">
            <a:extLst>
              <a:ext uri="{FF2B5EF4-FFF2-40B4-BE49-F238E27FC236}">
                <a16:creationId xmlns:a16="http://schemas.microsoft.com/office/drawing/2014/main" id="{D9A59D87-2620-9BC1-C3CD-B77FAA14CBCC}"/>
              </a:ext>
            </a:extLst>
          </p:cNvPr>
          <p:cNvSpPr>
            <a:spLocks noGrp="1"/>
          </p:cNvSpPr>
          <p:nvPr>
            <p:ph type="sldNum" sz="quarter" idx="12"/>
          </p:nvPr>
        </p:nvSpPr>
        <p:spPr/>
        <p:txBody>
          <a:bodyPr/>
          <a:lstStyle/>
          <a:p>
            <a:fld id="{CC7C30DC-6881-4317-A667-FF60598843D2}" type="slidenum">
              <a:rPr lang="en-US" smtClean="0"/>
              <a:t>7</a:t>
            </a:fld>
            <a:endParaRPr lang="en-US"/>
          </a:p>
        </p:txBody>
      </p:sp>
    </p:spTree>
    <p:extLst>
      <p:ext uri="{BB962C8B-B14F-4D97-AF65-F5344CB8AC3E}">
        <p14:creationId xmlns:p14="http://schemas.microsoft.com/office/powerpoint/2010/main" val="187374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2AA83-B3E6-924A-5EFB-D660DA9B93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091F72-92E7-2369-9E4D-BD5A214780C9}"/>
              </a:ext>
            </a:extLst>
          </p:cNvPr>
          <p:cNvSpPr>
            <a:spLocks noGrp="1"/>
          </p:cNvSpPr>
          <p:nvPr>
            <p:ph type="title"/>
          </p:nvPr>
        </p:nvSpPr>
        <p:spPr/>
        <p:txBody>
          <a:bodyPr/>
          <a:lstStyle/>
          <a:p>
            <a:r>
              <a:rPr lang="en-US" dirty="0"/>
              <a:t>BRS Contribution</a:t>
            </a:r>
          </a:p>
        </p:txBody>
      </p:sp>
      <p:sp>
        <p:nvSpPr>
          <p:cNvPr id="6" name="Content Placeholder 5">
            <a:extLst>
              <a:ext uri="{FF2B5EF4-FFF2-40B4-BE49-F238E27FC236}">
                <a16:creationId xmlns:a16="http://schemas.microsoft.com/office/drawing/2014/main" id="{EFF79C03-9E10-62B1-4085-0CB031C47A0D}"/>
              </a:ext>
            </a:extLst>
          </p:cNvPr>
          <p:cNvSpPr>
            <a:spLocks noGrp="1"/>
          </p:cNvSpPr>
          <p:nvPr>
            <p:ph idx="1"/>
          </p:nvPr>
        </p:nvSpPr>
        <p:spPr>
          <a:xfrm>
            <a:off x="351780" y="1099613"/>
            <a:ext cx="11488440" cy="5023204"/>
          </a:xfrm>
        </p:spPr>
        <p:txBody>
          <a:bodyPr>
            <a:normAutofit fontScale="92500" lnSpcReduction="20000"/>
          </a:bodyPr>
          <a:lstStyle/>
          <a:p>
            <a:pPr marL="0" marR="0">
              <a:lnSpc>
                <a:spcPct val="115000"/>
              </a:lnSpc>
              <a:spcAft>
                <a:spcPts val="800"/>
              </a:spcAft>
              <a:buNone/>
            </a:pPr>
            <a:r>
              <a:rPr lang="en-US" sz="1900" b="1" u="sng" kern="100" dirty="0">
                <a:effectLst/>
                <a:ea typeface="Aptos" panose="020B0004020202020204" pitchFamily="34" charset="0"/>
              </a:rPr>
              <a:t>Defined contribution:</a:t>
            </a:r>
            <a:endParaRPr lang="en-US" sz="1900" kern="100" dirty="0">
              <a:effectLst/>
              <a:ea typeface="Aptos" panose="020B0004020202020204" pitchFamily="34" charset="0"/>
            </a:endParaRPr>
          </a:p>
          <a:p>
            <a:pPr marL="342900" marR="0" lvl="0" indent="-342900">
              <a:lnSpc>
                <a:spcPct val="115000"/>
              </a:lnSpc>
              <a:buFont typeface="Symbol" panose="05050102010706020507" pitchFamily="18" charset="2"/>
              <a:buChar char=""/>
            </a:pPr>
            <a:r>
              <a:rPr lang="en-US" sz="1900" kern="100" dirty="0">
                <a:effectLst/>
                <a:ea typeface="Aptos" panose="020B0004020202020204" pitchFamily="34" charset="0"/>
              </a:rPr>
              <a:t>DoD contribution rate- 1% automatic, plus up to 4% matching (Max=5%).</a:t>
            </a:r>
          </a:p>
          <a:p>
            <a:pPr marL="342900" marR="0" lvl="0" indent="-342900">
              <a:lnSpc>
                <a:spcPct val="115000"/>
              </a:lnSpc>
              <a:buFont typeface="Symbol" panose="05050102010706020507" pitchFamily="18" charset="2"/>
              <a:buChar char=""/>
            </a:pPr>
            <a:endParaRPr lang="en-US" sz="1900" kern="100" dirty="0">
              <a:effectLst/>
              <a:ea typeface="Aptos" panose="020B0004020202020204" pitchFamily="34" charset="0"/>
            </a:endParaRPr>
          </a:p>
          <a:p>
            <a:pPr marL="342900" marR="0" lvl="0" indent="-342900">
              <a:lnSpc>
                <a:spcPct val="115000"/>
              </a:lnSpc>
              <a:buFont typeface="Symbol" panose="05050102010706020507" pitchFamily="18" charset="2"/>
              <a:buChar char=""/>
            </a:pPr>
            <a:r>
              <a:rPr lang="en-US" sz="1900" kern="100" dirty="0">
                <a:effectLst/>
                <a:ea typeface="Aptos" panose="020B0004020202020204" pitchFamily="34" charset="0"/>
              </a:rPr>
              <a:t>DoD contribution rate YOS-1% automatic: Begins at 60 days of service through 26 YOS Matching: Starts after two YOS and continues through 26 YOS.</a:t>
            </a:r>
          </a:p>
          <a:p>
            <a:pPr marL="342900" marR="0" lvl="0" indent="-342900">
              <a:lnSpc>
                <a:spcPct val="115000"/>
              </a:lnSpc>
              <a:buFont typeface="Symbol" panose="05050102010706020507" pitchFamily="18" charset="2"/>
              <a:buChar char=""/>
            </a:pPr>
            <a:endParaRPr lang="en-US" sz="1900" kern="100" dirty="0">
              <a:effectLst/>
              <a:ea typeface="Aptos" panose="020B0004020202020204" pitchFamily="34" charset="0"/>
            </a:endParaRPr>
          </a:p>
          <a:p>
            <a:pPr marL="342900" marR="0" lvl="0" indent="-342900">
              <a:lnSpc>
                <a:spcPct val="115000"/>
              </a:lnSpc>
              <a:buFont typeface="Symbol" panose="05050102010706020507" pitchFamily="18" charset="2"/>
              <a:buChar char=""/>
            </a:pPr>
            <a:r>
              <a:rPr lang="en-US" sz="1900" kern="100" dirty="0">
                <a:effectLst/>
                <a:ea typeface="Aptos" panose="020B0004020202020204" pitchFamily="34" charset="0"/>
              </a:rPr>
              <a:t>Enrollment- Automatic for members entering service on or after Jan. 1, 2018; automatic re-enrollment every January if member zeros out contributions.</a:t>
            </a:r>
          </a:p>
          <a:p>
            <a:pPr marL="342900" marR="0" lvl="0" indent="-342900">
              <a:lnSpc>
                <a:spcPct val="115000"/>
              </a:lnSpc>
              <a:buFont typeface="Symbol" panose="05050102010706020507" pitchFamily="18" charset="2"/>
              <a:buChar char=""/>
            </a:pPr>
            <a:endParaRPr lang="en-US" sz="1900" kern="100" dirty="0">
              <a:effectLst/>
              <a:ea typeface="Aptos" panose="020B0004020202020204" pitchFamily="34" charset="0"/>
            </a:endParaRPr>
          </a:p>
          <a:p>
            <a:pPr marL="342900" marR="0" lvl="0" indent="-342900">
              <a:lnSpc>
                <a:spcPct val="115000"/>
              </a:lnSpc>
              <a:buFont typeface="Symbol" panose="05050102010706020507" pitchFamily="18" charset="2"/>
              <a:buChar char=""/>
            </a:pPr>
            <a:r>
              <a:rPr lang="en-US" sz="1900" kern="100" dirty="0">
                <a:ea typeface="Aptos" panose="020B0004020202020204" pitchFamily="34" charset="0"/>
              </a:rPr>
              <a:t>C</a:t>
            </a:r>
            <a:r>
              <a:rPr lang="en-US" sz="1900" kern="100" dirty="0">
                <a:effectLst/>
                <a:ea typeface="Aptos" panose="020B0004020202020204" pitchFamily="34" charset="0"/>
              </a:rPr>
              <a:t>ontribution member contribution rate-3% automatic; full DoD match requires 5% contribution; default to Traditional TSP account, Lifecycle (L) Fund.</a:t>
            </a:r>
          </a:p>
          <a:p>
            <a:pPr marL="342900" marR="0" lvl="0" indent="-342900">
              <a:lnSpc>
                <a:spcPct val="115000"/>
              </a:lnSpc>
              <a:buFont typeface="Symbol" panose="05050102010706020507" pitchFamily="18" charset="2"/>
              <a:buChar char=""/>
            </a:pPr>
            <a:endParaRPr lang="en-US" sz="1900" kern="100" dirty="0">
              <a:effectLst/>
              <a:ea typeface="Aptos" panose="020B0004020202020204" pitchFamily="34" charset="0"/>
            </a:endParaRPr>
          </a:p>
          <a:p>
            <a:pPr marL="342900" marR="0" lvl="0" indent="-342900">
              <a:lnSpc>
                <a:spcPct val="115000"/>
              </a:lnSpc>
              <a:buFont typeface="Symbol" panose="05050102010706020507" pitchFamily="18" charset="2"/>
              <a:buChar char=""/>
            </a:pPr>
            <a:r>
              <a:rPr lang="en-US" sz="1900" kern="100" dirty="0">
                <a:ea typeface="Aptos" panose="020B0004020202020204" pitchFamily="34" charset="0"/>
              </a:rPr>
              <a:t>C</a:t>
            </a:r>
            <a:r>
              <a:rPr lang="en-US" sz="1900" kern="100" dirty="0">
                <a:effectLst/>
                <a:ea typeface="Aptos" panose="020B0004020202020204" pitchFamily="34" charset="0"/>
              </a:rPr>
              <a:t>ontribution vesting - Always vested in Service member contributions, DoD matching and any earnings. Vested in Service Automatic (1%) Contribution and any earning after two years in service.</a:t>
            </a:r>
          </a:p>
          <a:p>
            <a:pPr marL="342900" marR="0" lvl="0" indent="-342900">
              <a:lnSpc>
                <a:spcPct val="115000"/>
              </a:lnSpc>
              <a:buFont typeface="Symbol" panose="05050102010706020507" pitchFamily="18" charset="2"/>
              <a:buChar char=""/>
            </a:pPr>
            <a:endParaRPr lang="en-US" sz="1900" kern="100" dirty="0">
              <a:effectLst/>
              <a:ea typeface="Aptos" panose="020B0004020202020204" pitchFamily="34" charset="0"/>
            </a:endParaRPr>
          </a:p>
          <a:p>
            <a:pPr marL="342900" marR="0" lvl="0" indent="-342900">
              <a:lnSpc>
                <a:spcPct val="115000"/>
              </a:lnSpc>
              <a:spcAft>
                <a:spcPts val="800"/>
              </a:spcAft>
              <a:buFont typeface="Symbol" panose="05050102010706020507" pitchFamily="18" charset="2"/>
              <a:buChar char=""/>
            </a:pPr>
            <a:r>
              <a:rPr lang="en-US" sz="1900" kern="100" dirty="0">
                <a:ea typeface="Aptos" panose="020B0004020202020204" pitchFamily="34" charset="0"/>
              </a:rPr>
              <a:t>C</a:t>
            </a:r>
            <a:r>
              <a:rPr lang="en-US" sz="1900" kern="100" dirty="0">
                <a:effectLst/>
                <a:ea typeface="Aptos" panose="020B0004020202020204" pitchFamily="34" charset="0"/>
              </a:rPr>
              <a:t>ontribution forfeit of DoD contributions- If you leave service before two years, you forfeit the Service Automatic (1%) Contribution and any of their earnings.</a:t>
            </a:r>
          </a:p>
          <a:p>
            <a:endParaRPr lang="en-US" dirty="0"/>
          </a:p>
        </p:txBody>
      </p:sp>
      <p:sp>
        <p:nvSpPr>
          <p:cNvPr id="4" name="Slide Number Placeholder 3">
            <a:extLst>
              <a:ext uri="{FF2B5EF4-FFF2-40B4-BE49-F238E27FC236}">
                <a16:creationId xmlns:a16="http://schemas.microsoft.com/office/drawing/2014/main" id="{9C9483C8-DCDB-51B5-D8D3-5033D54BC62F}"/>
              </a:ext>
            </a:extLst>
          </p:cNvPr>
          <p:cNvSpPr>
            <a:spLocks noGrp="1"/>
          </p:cNvSpPr>
          <p:nvPr>
            <p:ph type="sldNum" sz="quarter" idx="12"/>
          </p:nvPr>
        </p:nvSpPr>
        <p:spPr/>
        <p:txBody>
          <a:bodyPr/>
          <a:lstStyle/>
          <a:p>
            <a:fld id="{CC7C30DC-6881-4317-A667-FF60598843D2}" type="slidenum">
              <a:rPr lang="en-US" smtClean="0"/>
              <a:t>8</a:t>
            </a:fld>
            <a:endParaRPr lang="en-US"/>
          </a:p>
        </p:txBody>
      </p:sp>
    </p:spTree>
    <p:extLst>
      <p:ext uri="{BB962C8B-B14F-4D97-AF65-F5344CB8AC3E}">
        <p14:creationId xmlns:p14="http://schemas.microsoft.com/office/powerpoint/2010/main" val="296847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FBF7-5AC2-BF49-8312-85AC569FD8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E344C2-E39A-5F42-6001-598C61A41C02}"/>
              </a:ext>
            </a:extLst>
          </p:cNvPr>
          <p:cNvSpPr>
            <a:spLocks noGrp="1"/>
          </p:cNvSpPr>
          <p:nvPr>
            <p:ph type="title"/>
          </p:nvPr>
        </p:nvSpPr>
        <p:spPr/>
        <p:txBody>
          <a:bodyPr/>
          <a:lstStyle/>
          <a:p>
            <a:r>
              <a:rPr lang="en-US" dirty="0"/>
              <a:t>BRS Continuation Pay/Lump Sum</a:t>
            </a:r>
          </a:p>
        </p:txBody>
      </p:sp>
      <p:sp>
        <p:nvSpPr>
          <p:cNvPr id="6" name="Content Placeholder 5">
            <a:extLst>
              <a:ext uri="{FF2B5EF4-FFF2-40B4-BE49-F238E27FC236}">
                <a16:creationId xmlns:a16="http://schemas.microsoft.com/office/drawing/2014/main" id="{DFAFE24E-239A-6982-2C25-B140C3E4E71B}"/>
              </a:ext>
            </a:extLst>
          </p:cNvPr>
          <p:cNvSpPr>
            <a:spLocks noGrp="1"/>
          </p:cNvSpPr>
          <p:nvPr>
            <p:ph idx="1"/>
          </p:nvPr>
        </p:nvSpPr>
        <p:spPr>
          <a:xfrm>
            <a:off x="193964" y="738909"/>
            <a:ext cx="11713936" cy="5828587"/>
          </a:xfrm>
        </p:spPr>
        <p:txBody>
          <a:bodyPr>
            <a:normAutofit fontScale="25000" lnSpcReduction="20000"/>
          </a:bodyPr>
          <a:lstStyle/>
          <a:p>
            <a:pPr marL="0" marR="0">
              <a:lnSpc>
                <a:spcPct val="120000"/>
              </a:lnSpc>
              <a:spcAft>
                <a:spcPts val="800"/>
              </a:spcAft>
              <a:buNone/>
            </a:pPr>
            <a:r>
              <a:rPr lang="en-US" sz="6400" b="1" u="sng" kern="100" dirty="0">
                <a:effectLst/>
                <a:ea typeface="Aptos" panose="020B0004020202020204" pitchFamily="34" charset="0"/>
              </a:rPr>
              <a:t>Continuation Pay:</a:t>
            </a:r>
            <a:endParaRPr lang="en-US" sz="6400" kern="100" dirty="0">
              <a:effectLst/>
              <a:ea typeface="Aptos" panose="020B0004020202020204" pitchFamily="34" charset="0"/>
            </a:endParaRPr>
          </a:p>
          <a:p>
            <a:pPr marL="342900" marR="0" lvl="0" indent="-342900">
              <a:lnSpc>
                <a:spcPct val="120000"/>
              </a:lnSpc>
              <a:buFont typeface="Symbol" panose="05050102010706020507" pitchFamily="18" charset="2"/>
              <a:buChar char=""/>
            </a:pPr>
            <a:r>
              <a:rPr lang="en-US" sz="6400" kern="100" dirty="0">
                <a:effectLst/>
                <a:ea typeface="Aptos" panose="020B0004020202020204" pitchFamily="34" charset="0"/>
              </a:rPr>
              <a:t>Continuation pay Continuation pay multiplier (months of basic pay)- Active duty (including AGR and FTS): Between 2.5 and 13 times monthly basic pay.  National Guard/Reserve: Between 0.5 and 6 times monthly basic pay (as if on active duty).</a:t>
            </a:r>
          </a:p>
          <a:p>
            <a:pPr marL="342900" marR="0" lvl="0" indent="-342900">
              <a:lnSpc>
                <a:spcPct val="120000"/>
              </a:lnSpc>
              <a:buFont typeface="Symbol" panose="05050102010706020507" pitchFamily="18" charset="2"/>
              <a:buChar char=""/>
            </a:pPr>
            <a:r>
              <a:rPr lang="en-US" sz="6400" kern="100" dirty="0">
                <a:effectLst/>
                <a:ea typeface="Aptos" panose="020B0004020202020204" pitchFamily="34" charset="0"/>
              </a:rPr>
              <a:t>Continuation pay commitment- Any member who elects to receive continuation pay will incur an additional service obligation of not less than three years, as determined by the member’s Service.</a:t>
            </a:r>
          </a:p>
          <a:p>
            <a:pPr marL="342900" marR="0" lvl="0" indent="-342900">
              <a:lnSpc>
                <a:spcPct val="120000"/>
              </a:lnSpc>
              <a:spcAft>
                <a:spcPts val="800"/>
              </a:spcAft>
              <a:buFont typeface="Symbol" panose="05050102010706020507" pitchFamily="18" charset="2"/>
              <a:buChar char=""/>
            </a:pPr>
            <a:r>
              <a:rPr lang="en-US" sz="6400" kern="100" dirty="0">
                <a:effectLst/>
                <a:ea typeface="Aptos" panose="020B0004020202020204" pitchFamily="34" charset="0"/>
              </a:rPr>
              <a:t>Continuation pay eligibility-Eligible for continuation pay when complete between eight, but no more than 12 YOS, calculated from Pay Entry Base Date (PEBD) </a:t>
            </a:r>
          </a:p>
          <a:p>
            <a:pPr marL="0" marR="0">
              <a:lnSpc>
                <a:spcPct val="120000"/>
              </a:lnSpc>
              <a:spcAft>
                <a:spcPts val="800"/>
              </a:spcAft>
              <a:buNone/>
            </a:pPr>
            <a:r>
              <a:rPr lang="en-US" sz="6400" b="1" u="sng" kern="100" dirty="0">
                <a:effectLst/>
                <a:ea typeface="Aptos" panose="020B0004020202020204" pitchFamily="34" charset="0"/>
              </a:rPr>
              <a:t>Lump sum</a:t>
            </a:r>
            <a:r>
              <a:rPr lang="en-US" sz="6400" kern="100" dirty="0">
                <a:effectLst/>
                <a:ea typeface="Aptos" panose="020B0004020202020204" pitchFamily="34" charset="0"/>
              </a:rPr>
              <a:t>:</a:t>
            </a:r>
          </a:p>
          <a:p>
            <a:pPr marL="342900" marR="0" lvl="0" indent="-342900">
              <a:lnSpc>
                <a:spcPct val="120000"/>
              </a:lnSpc>
              <a:buFont typeface="Symbol" panose="05050102010706020507" pitchFamily="18" charset="2"/>
              <a:buChar char=""/>
            </a:pPr>
            <a:r>
              <a:rPr lang="en-US" sz="6400" kern="100" dirty="0">
                <a:effectLst/>
                <a:ea typeface="Aptos" panose="020B0004020202020204" pitchFamily="34" charset="0"/>
              </a:rPr>
              <a:t>Lump sum options- May choose a lump sum of either 25% or 50% of the discounted present value of future retirement payments, in exchange for reduced monthly retired pay, until full Social Security retirement age, which for most is age 67.</a:t>
            </a:r>
          </a:p>
          <a:p>
            <a:pPr marL="342900" marR="0" lvl="0" indent="-342900">
              <a:lnSpc>
                <a:spcPct val="120000"/>
              </a:lnSpc>
              <a:buFont typeface="Symbol" panose="05050102010706020507" pitchFamily="18" charset="2"/>
              <a:buChar char=""/>
            </a:pPr>
            <a:r>
              <a:rPr lang="en-US" sz="6400" kern="100" dirty="0">
                <a:effectLst/>
                <a:ea typeface="Aptos" panose="020B0004020202020204" pitchFamily="34" charset="0"/>
              </a:rPr>
              <a:t>Lump sum election- Active duty: Lump sum election must be made no less than 90 days before retirement. National Guard/Reserve: No less than 90 days before receipt of retired pay.</a:t>
            </a:r>
          </a:p>
          <a:p>
            <a:pPr marL="342900" marR="0" lvl="0" indent="-342900">
              <a:lnSpc>
                <a:spcPct val="120000"/>
              </a:lnSpc>
              <a:spcAft>
                <a:spcPts val="800"/>
              </a:spcAft>
              <a:buFont typeface="Symbol" panose="05050102010706020507" pitchFamily="18" charset="2"/>
              <a:buChar char=""/>
            </a:pPr>
            <a:r>
              <a:rPr lang="en-US" sz="6400" kern="100" dirty="0">
                <a:effectLst/>
                <a:ea typeface="Aptos" panose="020B0004020202020204" pitchFamily="34" charset="0"/>
              </a:rPr>
              <a:t>Lump sum eligibility-Active duty: At retirement after 20 or more YOS. National Guard/Reserve: Upon becoming eligible to begin receiving retired pay at age 60 (or earlier with creditable active service).  </a:t>
            </a:r>
          </a:p>
          <a:p>
            <a:pPr marL="0" marR="0">
              <a:lnSpc>
                <a:spcPct val="120000"/>
              </a:lnSpc>
              <a:spcAft>
                <a:spcPts val="800"/>
              </a:spcAft>
              <a:buNone/>
            </a:pPr>
            <a:r>
              <a:rPr lang="en-US" sz="6400" kern="100" dirty="0">
                <a:effectLst/>
                <a:ea typeface="Aptos" panose="020B0004020202020204" pitchFamily="34" charset="0"/>
              </a:rPr>
              <a:t>*Members who opt into BRS receive Service Matching Contributions immediately regardless of YOS.  </a:t>
            </a:r>
          </a:p>
          <a:p>
            <a:pPr marL="0" marR="0" indent="0">
              <a:lnSpc>
                <a:spcPct val="120000"/>
              </a:lnSpc>
              <a:spcAft>
                <a:spcPts val="800"/>
              </a:spcAft>
              <a:buNone/>
            </a:pPr>
            <a:r>
              <a:rPr lang="en-US" sz="6400" kern="100" dirty="0">
                <a:effectLst/>
                <a:ea typeface="Aptos" panose="020B0004020202020204" pitchFamily="34" charset="0"/>
              </a:rPr>
              <a:t>**The multiplier. This is the percentage of your basic pay that you receive for each year of service. Defined benefit under the BRS: 2.0% x years served x the average of your highest 36 months of basic pay.</a:t>
            </a:r>
          </a:p>
          <a:p>
            <a:pPr marL="342900" marR="0" lvl="0" indent="-342900">
              <a:lnSpc>
                <a:spcPct val="115000"/>
              </a:lnSpc>
              <a:spcAft>
                <a:spcPts val="800"/>
              </a:spcAft>
              <a:buFont typeface="Symbol" panose="05050102010706020507" pitchFamily="18" charset="2"/>
              <a:buChar char=""/>
            </a:pPr>
            <a:endParaRPr lang="en-US" sz="1800" kern="100" dirty="0">
              <a:effectLst/>
              <a:latin typeface=" Arial"/>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ECCA6F7-EF47-D6CA-F782-15701B18DB93}"/>
              </a:ext>
            </a:extLst>
          </p:cNvPr>
          <p:cNvSpPr>
            <a:spLocks noGrp="1"/>
          </p:cNvSpPr>
          <p:nvPr>
            <p:ph type="sldNum" sz="quarter" idx="12"/>
          </p:nvPr>
        </p:nvSpPr>
        <p:spPr/>
        <p:txBody>
          <a:bodyPr/>
          <a:lstStyle/>
          <a:p>
            <a:fld id="{CC7C30DC-6881-4317-A667-FF60598843D2}" type="slidenum">
              <a:rPr lang="en-US" smtClean="0"/>
              <a:t>9</a:t>
            </a:fld>
            <a:endParaRPr lang="en-US"/>
          </a:p>
        </p:txBody>
      </p:sp>
    </p:spTree>
    <p:extLst>
      <p:ext uri="{BB962C8B-B14F-4D97-AF65-F5344CB8AC3E}">
        <p14:creationId xmlns:p14="http://schemas.microsoft.com/office/powerpoint/2010/main" val="13340256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REC Slide Template as of 15 MAR 24.potx" id="{E1F558B5-78B4-46E2-9572-B20033BF1286}" vid="{A84ABDCD-3A1F-44D0-9CC9-04CB83FAD7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63CBDA9516848B3CA59C58403ED51" ma:contentTypeVersion="19" ma:contentTypeDescription="Create a new document." ma:contentTypeScope="" ma:versionID="c594140260a062ad37c5550fb110bddb">
  <xsd:schema xmlns:xsd="http://www.w3.org/2001/XMLSchema" xmlns:xs="http://www.w3.org/2001/XMLSchema" xmlns:p="http://schemas.microsoft.com/office/2006/metadata/properties" xmlns:ns1="http://schemas.microsoft.com/sharepoint/v3" xmlns:ns2="62c5c168-767c-44ea-828e-42219ed4fac7" xmlns:ns3="e45f11d0-401b-448b-bf01-f8a89d0a95f2" targetNamespace="http://schemas.microsoft.com/office/2006/metadata/properties" ma:root="true" ma:fieldsID="799c53b3f5ab2bf74d429e5abcdc7001" ns1:_="" ns2:_="" ns3:_="">
    <xsd:import namespace="http://schemas.microsoft.com/sharepoint/v3"/>
    <xsd:import namespace="62c5c168-767c-44ea-828e-42219ed4fac7"/>
    <xsd:import namespace="e45f11d0-401b-448b-bf01-f8a89d0a95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Location" minOccurs="0"/>
                <xsd:element ref="ns2:Include" minOccurs="0"/>
                <xsd:element ref="ns2:Sequence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5c168-767c-44ea-828e-42219ed4fa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Include" ma:index="25" nillable="true" ma:displayName="Include" ma:default="1" ma:format="Dropdown" ma:internalName="Include">
      <xsd:simpleType>
        <xsd:restriction base="dms:Boolean"/>
      </xsd:simpleType>
    </xsd:element>
    <xsd:element name="Sequence_x0023_" ma:index="26" nillable="true" ma:displayName="Sequence #" ma:decimals="0" ma:format="Dropdown" ma:internalName="Sequence_x0023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45f11d0-401b-448b-bf01-f8a89d0a95f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4557bd2-2e78-41ba-a8ec-5d437bbd18d2}" ma:internalName="TaxCatchAll" ma:showField="CatchAllData" ma:web="e45f11d0-401b-448b-bf01-f8a89d0a95f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2c5c168-767c-44ea-828e-42219ed4fac7">
      <Terms xmlns="http://schemas.microsoft.com/office/infopath/2007/PartnerControls"/>
    </lcf76f155ced4ddcb4097134ff3c332f>
    <_ip_UnifiedCompliancePolicyProperties xmlns="http://schemas.microsoft.com/sharepoint/v3" xsi:nil="true"/>
    <TaxCatchAll xmlns="e45f11d0-401b-448b-bf01-f8a89d0a95f2" xsi:nil="true"/>
    <Sequence_x0023_ xmlns="62c5c168-767c-44ea-828e-42219ed4fac7" xsi:nil="true"/>
    <Include xmlns="62c5c168-767c-44ea-828e-42219ed4fac7">true</Include>
  </documentManagement>
</p:properties>
</file>

<file path=customXml/itemProps1.xml><?xml version="1.0" encoding="utf-8"?>
<ds:datastoreItem xmlns:ds="http://schemas.openxmlformats.org/officeDocument/2006/customXml" ds:itemID="{0970B8DF-119A-4EEB-9370-74DDE5FC7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c5c168-767c-44ea-828e-42219ed4fac7"/>
    <ds:schemaRef ds:uri="e45f11d0-401b-448b-bf01-f8a89d0a9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65FA0C-541E-41DD-ACA4-A4208DA31D14}">
  <ds:schemaRefs>
    <ds:schemaRef ds:uri="http://schemas.microsoft.com/sharepoint/v3/contenttype/forms"/>
  </ds:schemaRefs>
</ds:datastoreItem>
</file>

<file path=customXml/itemProps3.xml><?xml version="1.0" encoding="utf-8"?>
<ds:datastoreItem xmlns:ds="http://schemas.openxmlformats.org/officeDocument/2006/customXml" ds:itemID="{43471E20-8B54-496A-AF26-19C63A303639}">
  <ds:schemaRefs>
    <ds:schemaRef ds:uri="http://schemas.microsoft.com/office/2006/documentManagement/types"/>
    <ds:schemaRef ds:uri="e45f11d0-401b-448b-bf01-f8a89d0a95f2"/>
    <ds:schemaRef ds:uri="http://purl.org/dc/dcmitype/"/>
    <ds:schemaRef ds:uri="http://schemas.microsoft.com/sharepoint/v3"/>
    <ds:schemaRef ds:uri="62c5c168-767c-44ea-828e-42219ed4fac7"/>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
  <TotalTime>7738</TotalTime>
  <Words>4587</Words>
  <Application>Microsoft Office PowerPoint</Application>
  <PresentationFormat>Widescreen</PresentationFormat>
  <Paragraphs>529</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 Arial</vt:lpstr>
      <vt:lpstr>Aptos</vt:lpstr>
      <vt:lpstr>Arial</vt:lpstr>
      <vt:lpstr>Arial Black</vt:lpstr>
      <vt:lpstr>Calibri</vt:lpstr>
      <vt:lpstr>Helvetica Neue</vt:lpstr>
      <vt:lpstr>Symbol</vt:lpstr>
      <vt:lpstr>Times New Roman</vt:lpstr>
      <vt:lpstr>1_Office Theme</vt:lpstr>
      <vt:lpstr>PowerPoint Presentation</vt:lpstr>
      <vt:lpstr>Purpose</vt:lpstr>
      <vt:lpstr>Recruiting Stakeholders</vt:lpstr>
      <vt:lpstr>Recruiting Boundaries </vt:lpstr>
      <vt:lpstr>How USAREC Works</vt:lpstr>
      <vt:lpstr>Benefits</vt:lpstr>
      <vt:lpstr>Blended Retirement System</vt:lpstr>
      <vt:lpstr>BRS Contribution</vt:lpstr>
      <vt:lpstr>BRS Continuation Pay/Lump Sum</vt:lpstr>
      <vt:lpstr>College Loan Repayment Program (LRP)</vt:lpstr>
      <vt:lpstr>College Loan Repayment Program (LRP)</vt:lpstr>
      <vt:lpstr>College Loan Repayment Program (LRP)</vt:lpstr>
      <vt:lpstr>College Loan Repayment Program (LRP)</vt:lpstr>
      <vt:lpstr>Concurrent Admissions Program (ConAP)</vt:lpstr>
      <vt:lpstr>Tuition Assistance (TA)</vt:lpstr>
      <vt:lpstr>Mobile Exhibits</vt:lpstr>
      <vt:lpstr>ASVAB Career Exploration Program (CEP)</vt:lpstr>
      <vt:lpstr>Hometown Recruiter Assistant Program (HRAP)</vt:lpstr>
      <vt:lpstr>Future Soldier Preparatory Course</vt:lpstr>
      <vt:lpstr>Option 1 (Direct Assignment to US Army Special Operations Aviation</vt:lpstr>
      <vt:lpstr>Option 19</vt:lpstr>
      <vt:lpstr>Option 19 Locations</vt:lpstr>
      <vt:lpstr>Option 20</vt:lpstr>
      <vt:lpstr>Ranger Option 40</vt:lpstr>
      <vt:lpstr>Ranger Option 61</vt:lpstr>
      <vt:lpstr>Ranger Option 62</vt:lpstr>
      <vt:lpstr>Option Enlistment Example</vt:lpstr>
      <vt:lpstr>Regular Army Reservation Example</vt:lpstr>
      <vt:lpstr>MOS Changes</vt:lpstr>
      <vt:lpstr>G3 Training Management Team</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Firster, Jesse R Mr CIV USA TRADOC USAREC</dc:creator>
  <cp:lastModifiedBy>Whittington, Harold B II SFC USARMY USAREC (USA)</cp:lastModifiedBy>
  <cp:revision>95</cp:revision>
  <cp:lastPrinted>2024-10-18T14:27:11Z</cp:lastPrinted>
  <dcterms:created xsi:type="dcterms:W3CDTF">2020-08-12T13:55:41Z</dcterms:created>
  <dcterms:modified xsi:type="dcterms:W3CDTF">2025-05-14T14:18:57Z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ec5ee032-7ecb-4271-936a-a81432269dd5</vt:lpwstr>
  </property>
  <property fmtid="{D5CDD505-2E9C-101B-9397-08002B2CF9AE}" pid="3" name="ContentTypeId">
    <vt:lpwstr>0x01010006863CBDA9516848B3CA59C58403ED51</vt:lpwstr>
  </property>
  <property fmtid="{D5CDD505-2E9C-101B-9397-08002B2CF9AE}" pid="4" name="MediaServiceImageTags">
    <vt:lpwstr/>
  </property>
</Properties>
</file>