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6"/>
  </p:notesMasterIdLst>
  <p:handoutMasterIdLst>
    <p:handoutMasterId r:id="rId47"/>
  </p:handoutMasterIdLst>
  <p:sldIdLst>
    <p:sldId id="667" r:id="rId5"/>
    <p:sldId id="699" r:id="rId6"/>
    <p:sldId id="668" r:id="rId7"/>
    <p:sldId id="709" r:id="rId8"/>
    <p:sldId id="700" r:id="rId9"/>
    <p:sldId id="703" r:id="rId10"/>
    <p:sldId id="669" r:id="rId11"/>
    <p:sldId id="670" r:id="rId12"/>
    <p:sldId id="701" r:id="rId13"/>
    <p:sldId id="702" r:id="rId14"/>
    <p:sldId id="671" r:id="rId15"/>
    <p:sldId id="673" r:id="rId16"/>
    <p:sldId id="672" r:id="rId17"/>
    <p:sldId id="674" r:id="rId18"/>
    <p:sldId id="675" r:id="rId19"/>
    <p:sldId id="676" r:id="rId20"/>
    <p:sldId id="677" r:id="rId21"/>
    <p:sldId id="678" r:id="rId22"/>
    <p:sldId id="679" r:id="rId23"/>
    <p:sldId id="680" r:id="rId24"/>
    <p:sldId id="681" r:id="rId25"/>
    <p:sldId id="682" r:id="rId26"/>
    <p:sldId id="684" r:id="rId27"/>
    <p:sldId id="685" r:id="rId28"/>
    <p:sldId id="686" r:id="rId29"/>
    <p:sldId id="687" r:id="rId30"/>
    <p:sldId id="688" r:id="rId31"/>
    <p:sldId id="704" r:id="rId32"/>
    <p:sldId id="705" r:id="rId33"/>
    <p:sldId id="706" r:id="rId34"/>
    <p:sldId id="707" r:id="rId35"/>
    <p:sldId id="708" r:id="rId36"/>
    <p:sldId id="710" r:id="rId37"/>
    <p:sldId id="711" r:id="rId38"/>
    <p:sldId id="712" r:id="rId39"/>
    <p:sldId id="713" r:id="rId40"/>
    <p:sldId id="714" r:id="rId41"/>
    <p:sldId id="689" r:id="rId42"/>
    <p:sldId id="690" r:id="rId43"/>
    <p:sldId id="691" r:id="rId44"/>
    <p:sldId id="698" r:id="rId4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72" autoAdjust="0"/>
    <p:restoredTop sz="94660"/>
  </p:normalViewPr>
  <p:slideViewPr>
    <p:cSldViewPr snapToGrid="0">
      <p:cViewPr varScale="1">
        <p:scale>
          <a:sx n="108" d="100"/>
          <a:sy n="108" d="100"/>
        </p:scale>
        <p:origin x="74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presProps" Target="presProps.xml"/><Relationship Id="rId8" Type="http://schemas.openxmlformats.org/officeDocument/2006/relationships/slide" Target="slides/slide4.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notesMaster" Target="notesMasters/notesMaster1.xml"/><Relationship Id="rId20" Type="http://schemas.openxmlformats.org/officeDocument/2006/relationships/slide" Target="slides/slide16.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s>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89250AD-565E-4F02-8489-1F24D911143E}" type="doc">
      <dgm:prSet loTypeId="urn:microsoft.com/office/officeart/2018/2/layout/IconVerticalSolidList" loCatId="icon" qsTypeId="urn:microsoft.com/office/officeart/2005/8/quickstyle/simple1" qsCatId="simple" csTypeId="urn:microsoft.com/office/officeart/2005/8/colors/accent1_2" csCatId="accent1" phldr="1"/>
      <dgm:spPr/>
    </dgm:pt>
    <dgm:pt modelId="{A29B2533-BF3A-4350-8E0F-758765230CFB}">
      <dgm:prSet phldrT="[Text]"/>
      <dgm:spPr/>
      <dgm:t>
        <a:bodyPr/>
        <a:lstStyle/>
        <a:p>
          <a:pPr>
            <a:lnSpc>
              <a:spcPct val="100000"/>
            </a:lnSpc>
          </a:pPr>
          <a:r>
            <a:rPr lang="en-US" dirty="0"/>
            <a:t>State Laws</a:t>
          </a:r>
        </a:p>
      </dgm:t>
    </dgm:pt>
    <dgm:pt modelId="{610E1A5F-00D6-4EB2-99A8-637E651CA5DF}" type="parTrans" cxnId="{4DE2E12E-2FC2-4BA5-B922-EC11DC866397}">
      <dgm:prSet/>
      <dgm:spPr/>
      <dgm:t>
        <a:bodyPr/>
        <a:lstStyle/>
        <a:p>
          <a:endParaRPr lang="en-US"/>
        </a:p>
      </dgm:t>
    </dgm:pt>
    <dgm:pt modelId="{24A73BBA-DB8B-471B-82E5-817078B3102B}" type="sibTrans" cxnId="{4DE2E12E-2FC2-4BA5-B922-EC11DC866397}">
      <dgm:prSet/>
      <dgm:spPr/>
      <dgm:t>
        <a:bodyPr/>
        <a:lstStyle/>
        <a:p>
          <a:endParaRPr lang="en-US"/>
        </a:p>
      </dgm:t>
    </dgm:pt>
    <dgm:pt modelId="{DE8D79BD-A9F3-4D9E-AFCE-337DE2EBD078}">
      <dgm:prSet phldrT="[Text]"/>
      <dgm:spPr/>
      <dgm:t>
        <a:bodyPr/>
        <a:lstStyle/>
        <a:p>
          <a:pPr>
            <a:lnSpc>
              <a:spcPct val="100000"/>
            </a:lnSpc>
          </a:pPr>
          <a:r>
            <a:rPr lang="en-US" dirty="0"/>
            <a:t>Army Policies</a:t>
          </a:r>
        </a:p>
      </dgm:t>
    </dgm:pt>
    <dgm:pt modelId="{5EC16244-C137-4535-8161-767F7D231C79}" type="parTrans" cxnId="{EE27F4BD-4231-481C-AEEB-109383CE1F61}">
      <dgm:prSet/>
      <dgm:spPr/>
      <dgm:t>
        <a:bodyPr/>
        <a:lstStyle/>
        <a:p>
          <a:endParaRPr lang="en-US"/>
        </a:p>
      </dgm:t>
    </dgm:pt>
    <dgm:pt modelId="{63FFB8E1-EB0F-4483-9571-1B7F2CCF9F18}" type="sibTrans" cxnId="{EE27F4BD-4231-481C-AEEB-109383CE1F61}">
      <dgm:prSet/>
      <dgm:spPr/>
      <dgm:t>
        <a:bodyPr/>
        <a:lstStyle/>
        <a:p>
          <a:endParaRPr lang="en-US"/>
        </a:p>
      </dgm:t>
    </dgm:pt>
    <dgm:pt modelId="{753F139F-676C-4457-A389-54F90B907B77}">
      <dgm:prSet phldrT="[Text]"/>
      <dgm:spPr/>
      <dgm:t>
        <a:bodyPr/>
        <a:lstStyle/>
        <a:p>
          <a:pPr>
            <a:lnSpc>
              <a:spcPct val="100000"/>
            </a:lnSpc>
          </a:pPr>
          <a:r>
            <a:rPr lang="en-US" dirty="0"/>
            <a:t>Institutional Policies</a:t>
          </a:r>
        </a:p>
      </dgm:t>
    </dgm:pt>
    <dgm:pt modelId="{47552DE4-D58C-4E56-A7FB-C63719940FFA}" type="parTrans" cxnId="{F64C45F2-FA9C-4E6B-96A5-A89A4096F246}">
      <dgm:prSet/>
      <dgm:spPr/>
      <dgm:t>
        <a:bodyPr/>
        <a:lstStyle/>
        <a:p>
          <a:endParaRPr lang="en-US"/>
        </a:p>
      </dgm:t>
    </dgm:pt>
    <dgm:pt modelId="{8CFA77D5-15A4-4739-BF7E-DC274CD791E4}" type="sibTrans" cxnId="{F64C45F2-FA9C-4E6B-96A5-A89A4096F246}">
      <dgm:prSet/>
      <dgm:spPr/>
      <dgm:t>
        <a:bodyPr/>
        <a:lstStyle/>
        <a:p>
          <a:endParaRPr lang="en-US"/>
        </a:p>
      </dgm:t>
    </dgm:pt>
    <dgm:pt modelId="{4B5C4BED-54CB-402A-8C25-AD4B64F2686E}">
      <dgm:prSet phldrT="[Text]"/>
      <dgm:spPr/>
      <dgm:t>
        <a:bodyPr/>
        <a:lstStyle/>
        <a:p>
          <a:pPr>
            <a:lnSpc>
              <a:spcPct val="100000"/>
            </a:lnSpc>
          </a:pPr>
          <a:r>
            <a:rPr lang="en-US" dirty="0"/>
            <a:t>Title IX Regulations</a:t>
          </a:r>
        </a:p>
      </dgm:t>
    </dgm:pt>
    <dgm:pt modelId="{97CA0717-9830-473D-AACA-8BFB7F7B4741}" type="parTrans" cxnId="{BCEB7E18-A07D-478F-AB15-DFE7CAB92D79}">
      <dgm:prSet/>
      <dgm:spPr/>
      <dgm:t>
        <a:bodyPr/>
        <a:lstStyle/>
        <a:p>
          <a:endParaRPr lang="en-US"/>
        </a:p>
      </dgm:t>
    </dgm:pt>
    <dgm:pt modelId="{6B1D5810-C5C7-4C2A-861A-3B32BB41AAE8}" type="sibTrans" cxnId="{BCEB7E18-A07D-478F-AB15-DFE7CAB92D79}">
      <dgm:prSet/>
      <dgm:spPr/>
      <dgm:t>
        <a:bodyPr/>
        <a:lstStyle/>
        <a:p>
          <a:endParaRPr lang="en-US"/>
        </a:p>
      </dgm:t>
    </dgm:pt>
    <dgm:pt modelId="{EACED0D7-D81D-4497-BA63-AEFE365F9FE8}" type="pres">
      <dgm:prSet presAssocID="{C89250AD-565E-4F02-8489-1F24D911143E}" presName="root" presStyleCnt="0">
        <dgm:presLayoutVars>
          <dgm:dir/>
          <dgm:resizeHandles val="exact"/>
        </dgm:presLayoutVars>
      </dgm:prSet>
      <dgm:spPr/>
    </dgm:pt>
    <dgm:pt modelId="{FD7CDCE6-362C-4CB2-A863-5AA274A046A9}" type="pres">
      <dgm:prSet presAssocID="{A29B2533-BF3A-4350-8E0F-758765230CFB}" presName="compNode" presStyleCnt="0"/>
      <dgm:spPr/>
    </dgm:pt>
    <dgm:pt modelId="{ACC5E48B-ED5E-46AC-AF4A-06F781607CEB}" type="pres">
      <dgm:prSet presAssocID="{A29B2533-BF3A-4350-8E0F-758765230CFB}" presName="bgRect" presStyleLbl="bgShp" presStyleIdx="0" presStyleCnt="4"/>
      <dgm:spPr/>
    </dgm:pt>
    <dgm:pt modelId="{E104BB2F-DD8C-428D-B978-F4AEA6EB10FD}" type="pres">
      <dgm:prSet presAssocID="{A29B2533-BF3A-4350-8E0F-758765230CFB}" presName="iconRect" presStyleLbl="node1" presStyleIdx="0" presStyleCnt="4"/>
      <dgm:spPr>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avel"/>
        </a:ext>
      </dgm:extLst>
    </dgm:pt>
    <dgm:pt modelId="{52762313-3D65-4581-B85E-3DF1AB753222}" type="pres">
      <dgm:prSet presAssocID="{A29B2533-BF3A-4350-8E0F-758765230CFB}" presName="spaceRect" presStyleCnt="0"/>
      <dgm:spPr/>
    </dgm:pt>
    <dgm:pt modelId="{BDE0C362-C611-456B-BCCC-0115D3A0AF6E}" type="pres">
      <dgm:prSet presAssocID="{A29B2533-BF3A-4350-8E0F-758765230CFB}" presName="parTx" presStyleLbl="revTx" presStyleIdx="0" presStyleCnt="4">
        <dgm:presLayoutVars>
          <dgm:chMax val="0"/>
          <dgm:chPref val="0"/>
        </dgm:presLayoutVars>
      </dgm:prSet>
      <dgm:spPr/>
    </dgm:pt>
    <dgm:pt modelId="{B6D55314-CFEF-40E1-9083-063A75F22FA2}" type="pres">
      <dgm:prSet presAssocID="{24A73BBA-DB8B-471B-82E5-817078B3102B}" presName="sibTrans" presStyleCnt="0"/>
      <dgm:spPr/>
    </dgm:pt>
    <dgm:pt modelId="{015B6C48-1DA9-4EA8-B9CB-5DB61D07EABA}" type="pres">
      <dgm:prSet presAssocID="{DE8D79BD-A9F3-4D9E-AFCE-337DE2EBD078}" presName="compNode" presStyleCnt="0"/>
      <dgm:spPr/>
    </dgm:pt>
    <dgm:pt modelId="{0160B3CD-D1DE-4EE8-BA76-B71A0DF4961A}" type="pres">
      <dgm:prSet presAssocID="{DE8D79BD-A9F3-4D9E-AFCE-337DE2EBD078}" presName="bgRect" presStyleLbl="bgShp" presStyleIdx="1" presStyleCnt="4"/>
      <dgm:spPr/>
    </dgm:pt>
    <dgm:pt modelId="{54EE0474-D090-439A-907D-96ACC475CE7C}" type="pres">
      <dgm:prSet presAssocID="{DE8D79BD-A9F3-4D9E-AFCE-337DE2EBD078}" presName="iconRect" presStyleLbl="node1" presStyleIdx="1" presStyleCnt="4"/>
      <dgm:spPr>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mark"/>
        </a:ext>
      </dgm:extLst>
    </dgm:pt>
    <dgm:pt modelId="{2AB07685-AE25-45F4-B9CD-EED05B137DB5}" type="pres">
      <dgm:prSet presAssocID="{DE8D79BD-A9F3-4D9E-AFCE-337DE2EBD078}" presName="spaceRect" presStyleCnt="0"/>
      <dgm:spPr/>
    </dgm:pt>
    <dgm:pt modelId="{19532C98-984D-4C7A-AAF0-9E93E35E8B08}" type="pres">
      <dgm:prSet presAssocID="{DE8D79BD-A9F3-4D9E-AFCE-337DE2EBD078}" presName="parTx" presStyleLbl="revTx" presStyleIdx="1" presStyleCnt="4">
        <dgm:presLayoutVars>
          <dgm:chMax val="0"/>
          <dgm:chPref val="0"/>
        </dgm:presLayoutVars>
      </dgm:prSet>
      <dgm:spPr/>
    </dgm:pt>
    <dgm:pt modelId="{2A033DB6-7939-4DE7-83F6-34A42DD779EF}" type="pres">
      <dgm:prSet presAssocID="{63FFB8E1-EB0F-4483-9571-1B7F2CCF9F18}" presName="sibTrans" presStyleCnt="0"/>
      <dgm:spPr/>
    </dgm:pt>
    <dgm:pt modelId="{990DF7FC-433F-4C08-8B7D-1941E733968A}" type="pres">
      <dgm:prSet presAssocID="{753F139F-676C-4457-A389-54F90B907B77}" presName="compNode" presStyleCnt="0"/>
      <dgm:spPr/>
    </dgm:pt>
    <dgm:pt modelId="{D984FFD6-2A79-4A31-AB9C-DD3EDA74CF50}" type="pres">
      <dgm:prSet presAssocID="{753F139F-676C-4457-A389-54F90B907B77}" presName="bgRect" presStyleLbl="bgShp" presStyleIdx="2" presStyleCnt="4"/>
      <dgm:spPr/>
    </dgm:pt>
    <dgm:pt modelId="{4AEB225D-68E2-4924-864E-39BB069EAA79}" type="pres">
      <dgm:prSet presAssocID="{753F139F-676C-4457-A389-54F90B907B77}" presName="iconRect" presStyleLbl="node1" presStyleIdx="2" presStyleCnt="4"/>
      <dgm:spPr>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nk"/>
        </a:ext>
      </dgm:extLst>
    </dgm:pt>
    <dgm:pt modelId="{E293C693-1790-41BF-A199-F58EEA6947D9}" type="pres">
      <dgm:prSet presAssocID="{753F139F-676C-4457-A389-54F90B907B77}" presName="spaceRect" presStyleCnt="0"/>
      <dgm:spPr/>
    </dgm:pt>
    <dgm:pt modelId="{4AF25CF4-F3A5-43A3-8538-49D5FF01C894}" type="pres">
      <dgm:prSet presAssocID="{753F139F-676C-4457-A389-54F90B907B77}" presName="parTx" presStyleLbl="revTx" presStyleIdx="2" presStyleCnt="4">
        <dgm:presLayoutVars>
          <dgm:chMax val="0"/>
          <dgm:chPref val="0"/>
        </dgm:presLayoutVars>
      </dgm:prSet>
      <dgm:spPr/>
    </dgm:pt>
    <dgm:pt modelId="{8C140CFF-268A-4AF2-873F-E2C1F7C6FDEF}" type="pres">
      <dgm:prSet presAssocID="{8CFA77D5-15A4-4739-BF7E-DC274CD791E4}" presName="sibTrans" presStyleCnt="0"/>
      <dgm:spPr/>
    </dgm:pt>
    <dgm:pt modelId="{EBAE114D-CBA9-4AEE-B073-D9B2FE98C628}" type="pres">
      <dgm:prSet presAssocID="{4B5C4BED-54CB-402A-8C25-AD4B64F2686E}" presName="compNode" presStyleCnt="0"/>
      <dgm:spPr/>
    </dgm:pt>
    <dgm:pt modelId="{4085FAA5-7297-461A-9923-552741FF507B}" type="pres">
      <dgm:prSet presAssocID="{4B5C4BED-54CB-402A-8C25-AD4B64F2686E}" presName="bgRect" presStyleLbl="bgShp" presStyleIdx="3" presStyleCnt="4"/>
      <dgm:spPr/>
    </dgm:pt>
    <dgm:pt modelId="{BF573F73-7994-4989-B95D-3414988EBC6A}" type="pres">
      <dgm:prSet presAssocID="{4B5C4BED-54CB-402A-8C25-AD4B64F2686E}" presName="iconRect" presStyleLbl="node1" presStyleIdx="3" presStyleCnt="4"/>
      <dgm:spPr>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cales of Justice"/>
        </a:ext>
      </dgm:extLst>
    </dgm:pt>
    <dgm:pt modelId="{B6F9AADE-C874-4FC5-84D3-BFD3F18041BA}" type="pres">
      <dgm:prSet presAssocID="{4B5C4BED-54CB-402A-8C25-AD4B64F2686E}" presName="spaceRect" presStyleCnt="0"/>
      <dgm:spPr/>
    </dgm:pt>
    <dgm:pt modelId="{CCCDB7B6-8229-492B-9A4A-7651140DFEA0}" type="pres">
      <dgm:prSet presAssocID="{4B5C4BED-54CB-402A-8C25-AD4B64F2686E}" presName="parTx" presStyleLbl="revTx" presStyleIdx="3" presStyleCnt="4">
        <dgm:presLayoutVars>
          <dgm:chMax val="0"/>
          <dgm:chPref val="0"/>
        </dgm:presLayoutVars>
      </dgm:prSet>
      <dgm:spPr/>
    </dgm:pt>
  </dgm:ptLst>
  <dgm:cxnLst>
    <dgm:cxn modelId="{BCEB7E18-A07D-478F-AB15-DFE7CAB92D79}" srcId="{C89250AD-565E-4F02-8489-1F24D911143E}" destId="{4B5C4BED-54CB-402A-8C25-AD4B64F2686E}" srcOrd="3" destOrd="0" parTransId="{97CA0717-9830-473D-AACA-8BFB7F7B4741}" sibTransId="{6B1D5810-C5C7-4C2A-861A-3B32BB41AAE8}"/>
    <dgm:cxn modelId="{4DE2E12E-2FC2-4BA5-B922-EC11DC866397}" srcId="{C89250AD-565E-4F02-8489-1F24D911143E}" destId="{A29B2533-BF3A-4350-8E0F-758765230CFB}" srcOrd="0" destOrd="0" parTransId="{610E1A5F-00D6-4EB2-99A8-637E651CA5DF}" sibTransId="{24A73BBA-DB8B-471B-82E5-817078B3102B}"/>
    <dgm:cxn modelId="{881ED434-89C8-4CBB-BD53-A0380B4FE5E4}" type="presOf" srcId="{4B5C4BED-54CB-402A-8C25-AD4B64F2686E}" destId="{CCCDB7B6-8229-492B-9A4A-7651140DFEA0}" srcOrd="0" destOrd="0" presId="urn:microsoft.com/office/officeart/2018/2/layout/IconVerticalSolidList"/>
    <dgm:cxn modelId="{B023A58C-0F94-4E43-B64E-C026F30AD1F5}" type="presOf" srcId="{C89250AD-565E-4F02-8489-1F24D911143E}" destId="{EACED0D7-D81D-4497-BA63-AEFE365F9FE8}" srcOrd="0" destOrd="0" presId="urn:microsoft.com/office/officeart/2018/2/layout/IconVerticalSolidList"/>
    <dgm:cxn modelId="{B046D1A5-ABCF-4919-91D6-B0DC024BBEB9}" type="presOf" srcId="{753F139F-676C-4457-A389-54F90B907B77}" destId="{4AF25CF4-F3A5-43A3-8538-49D5FF01C894}" srcOrd="0" destOrd="0" presId="urn:microsoft.com/office/officeart/2018/2/layout/IconVerticalSolidList"/>
    <dgm:cxn modelId="{AB134EBB-B541-4098-9A12-585DE69B4759}" type="presOf" srcId="{DE8D79BD-A9F3-4D9E-AFCE-337DE2EBD078}" destId="{19532C98-984D-4C7A-AAF0-9E93E35E8B08}" srcOrd="0" destOrd="0" presId="urn:microsoft.com/office/officeart/2018/2/layout/IconVerticalSolidList"/>
    <dgm:cxn modelId="{EE27F4BD-4231-481C-AEEB-109383CE1F61}" srcId="{C89250AD-565E-4F02-8489-1F24D911143E}" destId="{DE8D79BD-A9F3-4D9E-AFCE-337DE2EBD078}" srcOrd="1" destOrd="0" parTransId="{5EC16244-C137-4535-8161-767F7D231C79}" sibTransId="{63FFB8E1-EB0F-4483-9571-1B7F2CCF9F18}"/>
    <dgm:cxn modelId="{B61D5BE4-DFEB-4AE3-8F62-BE367C4B5649}" type="presOf" srcId="{A29B2533-BF3A-4350-8E0F-758765230CFB}" destId="{BDE0C362-C611-456B-BCCC-0115D3A0AF6E}" srcOrd="0" destOrd="0" presId="urn:microsoft.com/office/officeart/2018/2/layout/IconVerticalSolidList"/>
    <dgm:cxn modelId="{F64C45F2-FA9C-4E6B-96A5-A89A4096F246}" srcId="{C89250AD-565E-4F02-8489-1F24D911143E}" destId="{753F139F-676C-4457-A389-54F90B907B77}" srcOrd="2" destOrd="0" parTransId="{47552DE4-D58C-4E56-A7FB-C63719940FFA}" sibTransId="{8CFA77D5-15A4-4739-BF7E-DC274CD791E4}"/>
    <dgm:cxn modelId="{63DAD63F-F3B2-4BC9-BCEF-4CE028185ADC}" type="presParOf" srcId="{EACED0D7-D81D-4497-BA63-AEFE365F9FE8}" destId="{FD7CDCE6-362C-4CB2-A863-5AA274A046A9}" srcOrd="0" destOrd="0" presId="urn:microsoft.com/office/officeart/2018/2/layout/IconVerticalSolidList"/>
    <dgm:cxn modelId="{C41C36A5-270B-413E-A6A7-B3D9DB36EC63}" type="presParOf" srcId="{FD7CDCE6-362C-4CB2-A863-5AA274A046A9}" destId="{ACC5E48B-ED5E-46AC-AF4A-06F781607CEB}" srcOrd="0" destOrd="0" presId="urn:microsoft.com/office/officeart/2018/2/layout/IconVerticalSolidList"/>
    <dgm:cxn modelId="{E75F9AC4-2215-45EF-A8BB-3C556DAFD84D}" type="presParOf" srcId="{FD7CDCE6-362C-4CB2-A863-5AA274A046A9}" destId="{E104BB2F-DD8C-428D-B978-F4AEA6EB10FD}" srcOrd="1" destOrd="0" presId="urn:microsoft.com/office/officeart/2018/2/layout/IconVerticalSolidList"/>
    <dgm:cxn modelId="{D4EA7B78-84DB-486B-B84B-9AD319F7B944}" type="presParOf" srcId="{FD7CDCE6-362C-4CB2-A863-5AA274A046A9}" destId="{52762313-3D65-4581-B85E-3DF1AB753222}" srcOrd="2" destOrd="0" presId="urn:microsoft.com/office/officeart/2018/2/layout/IconVerticalSolidList"/>
    <dgm:cxn modelId="{F30F6BA2-1BF7-4289-97E0-B4BA6E710022}" type="presParOf" srcId="{FD7CDCE6-362C-4CB2-A863-5AA274A046A9}" destId="{BDE0C362-C611-456B-BCCC-0115D3A0AF6E}" srcOrd="3" destOrd="0" presId="urn:microsoft.com/office/officeart/2018/2/layout/IconVerticalSolidList"/>
    <dgm:cxn modelId="{114B4584-E49B-4BD5-9FBD-BF736A525725}" type="presParOf" srcId="{EACED0D7-D81D-4497-BA63-AEFE365F9FE8}" destId="{B6D55314-CFEF-40E1-9083-063A75F22FA2}" srcOrd="1" destOrd="0" presId="urn:microsoft.com/office/officeart/2018/2/layout/IconVerticalSolidList"/>
    <dgm:cxn modelId="{3009A6D2-6304-4061-85E5-63AB0CF1C73B}" type="presParOf" srcId="{EACED0D7-D81D-4497-BA63-AEFE365F9FE8}" destId="{015B6C48-1DA9-4EA8-B9CB-5DB61D07EABA}" srcOrd="2" destOrd="0" presId="urn:microsoft.com/office/officeart/2018/2/layout/IconVerticalSolidList"/>
    <dgm:cxn modelId="{A654C178-D323-4EDF-A8F0-2A716AD214BB}" type="presParOf" srcId="{015B6C48-1DA9-4EA8-B9CB-5DB61D07EABA}" destId="{0160B3CD-D1DE-4EE8-BA76-B71A0DF4961A}" srcOrd="0" destOrd="0" presId="urn:microsoft.com/office/officeart/2018/2/layout/IconVerticalSolidList"/>
    <dgm:cxn modelId="{99548152-490E-4ED4-80FF-0257ADDC2F36}" type="presParOf" srcId="{015B6C48-1DA9-4EA8-B9CB-5DB61D07EABA}" destId="{54EE0474-D090-439A-907D-96ACC475CE7C}" srcOrd="1" destOrd="0" presId="urn:microsoft.com/office/officeart/2018/2/layout/IconVerticalSolidList"/>
    <dgm:cxn modelId="{08B99ECF-D5E0-46D4-8533-6169E7330389}" type="presParOf" srcId="{015B6C48-1DA9-4EA8-B9CB-5DB61D07EABA}" destId="{2AB07685-AE25-45F4-B9CD-EED05B137DB5}" srcOrd="2" destOrd="0" presId="urn:microsoft.com/office/officeart/2018/2/layout/IconVerticalSolidList"/>
    <dgm:cxn modelId="{0F258661-32F5-42B9-8D86-965377A749D3}" type="presParOf" srcId="{015B6C48-1DA9-4EA8-B9CB-5DB61D07EABA}" destId="{19532C98-984D-4C7A-AAF0-9E93E35E8B08}" srcOrd="3" destOrd="0" presId="urn:microsoft.com/office/officeart/2018/2/layout/IconVerticalSolidList"/>
    <dgm:cxn modelId="{8491B190-287F-4A52-80B8-25612B440A16}" type="presParOf" srcId="{EACED0D7-D81D-4497-BA63-AEFE365F9FE8}" destId="{2A033DB6-7939-4DE7-83F6-34A42DD779EF}" srcOrd="3" destOrd="0" presId="urn:microsoft.com/office/officeart/2018/2/layout/IconVerticalSolidList"/>
    <dgm:cxn modelId="{8259E321-45A9-435A-B3C5-F859F40F1069}" type="presParOf" srcId="{EACED0D7-D81D-4497-BA63-AEFE365F9FE8}" destId="{990DF7FC-433F-4C08-8B7D-1941E733968A}" srcOrd="4" destOrd="0" presId="urn:microsoft.com/office/officeart/2018/2/layout/IconVerticalSolidList"/>
    <dgm:cxn modelId="{8B00BC5A-5CF1-4146-AD3A-78DF37B71C6B}" type="presParOf" srcId="{990DF7FC-433F-4C08-8B7D-1941E733968A}" destId="{D984FFD6-2A79-4A31-AB9C-DD3EDA74CF50}" srcOrd="0" destOrd="0" presId="urn:microsoft.com/office/officeart/2018/2/layout/IconVerticalSolidList"/>
    <dgm:cxn modelId="{68E92DFB-77E1-4064-9AAC-FB4B06C45F24}" type="presParOf" srcId="{990DF7FC-433F-4C08-8B7D-1941E733968A}" destId="{4AEB225D-68E2-4924-864E-39BB069EAA79}" srcOrd="1" destOrd="0" presId="urn:microsoft.com/office/officeart/2018/2/layout/IconVerticalSolidList"/>
    <dgm:cxn modelId="{3D68272C-CB9C-4E7D-B23B-DE19EDFDE499}" type="presParOf" srcId="{990DF7FC-433F-4C08-8B7D-1941E733968A}" destId="{E293C693-1790-41BF-A199-F58EEA6947D9}" srcOrd="2" destOrd="0" presId="urn:microsoft.com/office/officeart/2018/2/layout/IconVerticalSolidList"/>
    <dgm:cxn modelId="{EDAD28F4-C654-4775-B674-C72B38F8FA90}" type="presParOf" srcId="{990DF7FC-433F-4C08-8B7D-1941E733968A}" destId="{4AF25CF4-F3A5-43A3-8538-49D5FF01C894}" srcOrd="3" destOrd="0" presId="urn:microsoft.com/office/officeart/2018/2/layout/IconVerticalSolidList"/>
    <dgm:cxn modelId="{7C095AAD-B2BB-4106-A213-EEC3CA4AD523}" type="presParOf" srcId="{EACED0D7-D81D-4497-BA63-AEFE365F9FE8}" destId="{8C140CFF-268A-4AF2-873F-E2C1F7C6FDEF}" srcOrd="5" destOrd="0" presId="urn:microsoft.com/office/officeart/2018/2/layout/IconVerticalSolidList"/>
    <dgm:cxn modelId="{559F0F48-C6E7-4AEC-987C-41B0B1003DC6}" type="presParOf" srcId="{EACED0D7-D81D-4497-BA63-AEFE365F9FE8}" destId="{EBAE114D-CBA9-4AEE-B073-D9B2FE98C628}" srcOrd="6" destOrd="0" presId="urn:microsoft.com/office/officeart/2018/2/layout/IconVerticalSolidList"/>
    <dgm:cxn modelId="{923A385B-3BA6-46F3-84E6-401D84E4CDC7}" type="presParOf" srcId="{EBAE114D-CBA9-4AEE-B073-D9B2FE98C628}" destId="{4085FAA5-7297-461A-9923-552741FF507B}" srcOrd="0" destOrd="0" presId="urn:microsoft.com/office/officeart/2018/2/layout/IconVerticalSolidList"/>
    <dgm:cxn modelId="{605E9C98-A6F6-472F-A3DF-6321E1FFBBCB}" type="presParOf" srcId="{EBAE114D-CBA9-4AEE-B073-D9B2FE98C628}" destId="{BF573F73-7994-4989-B95D-3414988EBC6A}" srcOrd="1" destOrd="0" presId="urn:microsoft.com/office/officeart/2018/2/layout/IconVerticalSolidList"/>
    <dgm:cxn modelId="{81239F75-1BAF-4A99-8F7C-ECED2FFD3651}" type="presParOf" srcId="{EBAE114D-CBA9-4AEE-B073-D9B2FE98C628}" destId="{B6F9AADE-C874-4FC5-84D3-BFD3F18041BA}" srcOrd="2" destOrd="0" presId="urn:microsoft.com/office/officeart/2018/2/layout/IconVerticalSolidList"/>
    <dgm:cxn modelId="{20A2C45C-2153-43D5-BDD9-35AFE29AFD33}" type="presParOf" srcId="{EBAE114D-CBA9-4AEE-B073-D9B2FE98C628}" destId="{CCCDB7B6-8229-492B-9A4A-7651140DFEA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C5E48B-ED5E-46AC-AF4A-06F781607CEB}">
      <dsp:nvSpPr>
        <dsp:cNvPr id="0" name=""/>
        <dsp:cNvSpPr/>
      </dsp:nvSpPr>
      <dsp:spPr>
        <a:xfrm>
          <a:off x="0" y="1947"/>
          <a:ext cx="5126568" cy="9872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104BB2F-DD8C-428D-B978-F4AEA6EB10FD}">
      <dsp:nvSpPr>
        <dsp:cNvPr id="0" name=""/>
        <dsp:cNvSpPr/>
      </dsp:nvSpPr>
      <dsp:spPr>
        <a:xfrm>
          <a:off x="298640" y="224077"/>
          <a:ext cx="542983" cy="542983"/>
        </a:xfrm>
        <a:prstGeom prst="rect">
          <a:avLst/>
        </a:prstGeom>
        <a:blipFill>
          <a:blip xmlns:r="http://schemas.openxmlformats.org/officeDocument/2006/relationships" r:embed="rId1" cstate="hq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DE0C362-C611-456B-BCCC-0115D3A0AF6E}">
      <dsp:nvSpPr>
        <dsp:cNvPr id="0" name=""/>
        <dsp:cNvSpPr/>
      </dsp:nvSpPr>
      <dsp:spPr>
        <a:xfrm>
          <a:off x="1140265" y="1947"/>
          <a:ext cx="3986303" cy="987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483" tIns="104483" rIns="104483" bIns="104483" numCol="1" spcCol="1270" anchor="ctr" anchorCtr="0">
          <a:noAutofit/>
        </a:bodyPr>
        <a:lstStyle/>
        <a:p>
          <a:pPr marL="0" lvl="0" indent="0" algn="l" defTabSz="977900">
            <a:lnSpc>
              <a:spcPct val="100000"/>
            </a:lnSpc>
            <a:spcBef>
              <a:spcPct val="0"/>
            </a:spcBef>
            <a:spcAft>
              <a:spcPct val="35000"/>
            </a:spcAft>
            <a:buNone/>
          </a:pPr>
          <a:r>
            <a:rPr lang="en-US" sz="2200" kern="1200" dirty="0"/>
            <a:t>State Laws</a:t>
          </a:r>
        </a:p>
      </dsp:txBody>
      <dsp:txXfrm>
        <a:off x="1140265" y="1947"/>
        <a:ext cx="3986303" cy="987242"/>
      </dsp:txXfrm>
    </dsp:sp>
    <dsp:sp modelId="{0160B3CD-D1DE-4EE8-BA76-B71A0DF4961A}">
      <dsp:nvSpPr>
        <dsp:cNvPr id="0" name=""/>
        <dsp:cNvSpPr/>
      </dsp:nvSpPr>
      <dsp:spPr>
        <a:xfrm>
          <a:off x="0" y="1236001"/>
          <a:ext cx="5126568" cy="9872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EE0474-D090-439A-907D-96ACC475CE7C}">
      <dsp:nvSpPr>
        <dsp:cNvPr id="0" name=""/>
        <dsp:cNvSpPr/>
      </dsp:nvSpPr>
      <dsp:spPr>
        <a:xfrm>
          <a:off x="298640" y="1458130"/>
          <a:ext cx="542983" cy="542983"/>
        </a:xfrm>
        <a:prstGeom prst="rect">
          <a:avLst/>
        </a:prstGeom>
        <a:blipFill>
          <a:blip xmlns:r="http://schemas.openxmlformats.org/officeDocument/2006/relationships" r:embed="rId3" cstate="hq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9532C98-984D-4C7A-AAF0-9E93E35E8B08}">
      <dsp:nvSpPr>
        <dsp:cNvPr id="0" name=""/>
        <dsp:cNvSpPr/>
      </dsp:nvSpPr>
      <dsp:spPr>
        <a:xfrm>
          <a:off x="1140265" y="1236001"/>
          <a:ext cx="3986303" cy="987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483" tIns="104483" rIns="104483" bIns="104483" numCol="1" spcCol="1270" anchor="ctr" anchorCtr="0">
          <a:noAutofit/>
        </a:bodyPr>
        <a:lstStyle/>
        <a:p>
          <a:pPr marL="0" lvl="0" indent="0" algn="l" defTabSz="977900">
            <a:lnSpc>
              <a:spcPct val="100000"/>
            </a:lnSpc>
            <a:spcBef>
              <a:spcPct val="0"/>
            </a:spcBef>
            <a:spcAft>
              <a:spcPct val="35000"/>
            </a:spcAft>
            <a:buNone/>
          </a:pPr>
          <a:r>
            <a:rPr lang="en-US" sz="2200" kern="1200" dirty="0"/>
            <a:t>Army Policies</a:t>
          </a:r>
        </a:p>
      </dsp:txBody>
      <dsp:txXfrm>
        <a:off x="1140265" y="1236001"/>
        <a:ext cx="3986303" cy="987242"/>
      </dsp:txXfrm>
    </dsp:sp>
    <dsp:sp modelId="{D984FFD6-2A79-4A31-AB9C-DD3EDA74CF50}">
      <dsp:nvSpPr>
        <dsp:cNvPr id="0" name=""/>
        <dsp:cNvSpPr/>
      </dsp:nvSpPr>
      <dsp:spPr>
        <a:xfrm>
          <a:off x="0" y="2470054"/>
          <a:ext cx="5126568" cy="9872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EB225D-68E2-4924-864E-39BB069EAA79}">
      <dsp:nvSpPr>
        <dsp:cNvPr id="0" name=""/>
        <dsp:cNvSpPr/>
      </dsp:nvSpPr>
      <dsp:spPr>
        <a:xfrm>
          <a:off x="298640" y="2692183"/>
          <a:ext cx="542983" cy="542983"/>
        </a:xfrm>
        <a:prstGeom prst="rect">
          <a:avLst/>
        </a:prstGeom>
        <a:blipFill>
          <a:blip xmlns:r="http://schemas.openxmlformats.org/officeDocument/2006/relationships" r:embed="rId5" cstate="hq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AF25CF4-F3A5-43A3-8538-49D5FF01C894}">
      <dsp:nvSpPr>
        <dsp:cNvPr id="0" name=""/>
        <dsp:cNvSpPr/>
      </dsp:nvSpPr>
      <dsp:spPr>
        <a:xfrm>
          <a:off x="1140265" y="2470054"/>
          <a:ext cx="3986303" cy="987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483" tIns="104483" rIns="104483" bIns="104483" numCol="1" spcCol="1270" anchor="ctr" anchorCtr="0">
          <a:noAutofit/>
        </a:bodyPr>
        <a:lstStyle/>
        <a:p>
          <a:pPr marL="0" lvl="0" indent="0" algn="l" defTabSz="977900">
            <a:lnSpc>
              <a:spcPct val="100000"/>
            </a:lnSpc>
            <a:spcBef>
              <a:spcPct val="0"/>
            </a:spcBef>
            <a:spcAft>
              <a:spcPct val="35000"/>
            </a:spcAft>
            <a:buNone/>
          </a:pPr>
          <a:r>
            <a:rPr lang="en-US" sz="2200" kern="1200" dirty="0"/>
            <a:t>Institutional Policies</a:t>
          </a:r>
        </a:p>
      </dsp:txBody>
      <dsp:txXfrm>
        <a:off x="1140265" y="2470054"/>
        <a:ext cx="3986303" cy="987242"/>
      </dsp:txXfrm>
    </dsp:sp>
    <dsp:sp modelId="{4085FAA5-7297-461A-9923-552741FF507B}">
      <dsp:nvSpPr>
        <dsp:cNvPr id="0" name=""/>
        <dsp:cNvSpPr/>
      </dsp:nvSpPr>
      <dsp:spPr>
        <a:xfrm>
          <a:off x="0" y="3704107"/>
          <a:ext cx="5126568" cy="987242"/>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F573F73-7994-4989-B95D-3414988EBC6A}">
      <dsp:nvSpPr>
        <dsp:cNvPr id="0" name=""/>
        <dsp:cNvSpPr/>
      </dsp:nvSpPr>
      <dsp:spPr>
        <a:xfrm>
          <a:off x="298640" y="3926237"/>
          <a:ext cx="542983" cy="542983"/>
        </a:xfrm>
        <a:prstGeom prst="rect">
          <a:avLst/>
        </a:prstGeom>
        <a:blipFill>
          <a:blip xmlns:r="http://schemas.openxmlformats.org/officeDocument/2006/relationships" r:embed="rId7" cstate="hq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CDB7B6-8229-492B-9A4A-7651140DFEA0}">
      <dsp:nvSpPr>
        <dsp:cNvPr id="0" name=""/>
        <dsp:cNvSpPr/>
      </dsp:nvSpPr>
      <dsp:spPr>
        <a:xfrm>
          <a:off x="1140265" y="3704107"/>
          <a:ext cx="3986303" cy="9872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4483" tIns="104483" rIns="104483" bIns="104483" numCol="1" spcCol="1270" anchor="ctr" anchorCtr="0">
          <a:noAutofit/>
        </a:bodyPr>
        <a:lstStyle/>
        <a:p>
          <a:pPr marL="0" lvl="0" indent="0" algn="l" defTabSz="977900">
            <a:lnSpc>
              <a:spcPct val="100000"/>
            </a:lnSpc>
            <a:spcBef>
              <a:spcPct val="0"/>
            </a:spcBef>
            <a:spcAft>
              <a:spcPct val="35000"/>
            </a:spcAft>
            <a:buNone/>
          </a:pPr>
          <a:r>
            <a:rPr lang="en-US" sz="2200" kern="1200" dirty="0"/>
            <a:t>Title IX Regulations</a:t>
          </a:r>
        </a:p>
      </dsp:txBody>
      <dsp:txXfrm>
        <a:off x="1140265" y="3704107"/>
        <a:ext cx="3986303" cy="987242"/>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741CC5A9-646D-4D2E-B861-57E5D7E11B7E}" type="datetimeFigureOut">
              <a:rPr lang="en-US" smtClean="0"/>
              <a:t>2/7/2025</a:t>
            </a:fld>
            <a:endParaRPr lang="en-US"/>
          </a:p>
        </p:txBody>
      </p:sp>
      <p:sp>
        <p:nvSpPr>
          <p:cNvPr id="4" name="Footer Placeholder 3"/>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5" name="Slide Number Placeholder 4"/>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8FA3E84C-7765-4B1D-BFB8-74D99183E389}" type="slidenum">
              <a:rPr lang="en-US" smtClean="0"/>
              <a:t>‹#›</a:t>
            </a:fld>
            <a:endParaRPr lang="en-US"/>
          </a:p>
        </p:txBody>
      </p:sp>
    </p:spTree>
    <p:extLst>
      <p:ext uri="{BB962C8B-B14F-4D97-AF65-F5344CB8AC3E}">
        <p14:creationId xmlns:p14="http://schemas.microsoft.com/office/powerpoint/2010/main" val="40935382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E429903F-1431-45EB-9891-A20A850DE0F8}" type="datetimeFigureOut">
              <a:rPr lang="en-US" smtClean="0"/>
              <a:t>2/7/2025</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379BD8E1-DDD3-47A1-BEA0-75C252911ECD}" type="slidenum">
              <a:rPr lang="en-US" smtClean="0"/>
              <a:t>‹#›</a:t>
            </a:fld>
            <a:endParaRPr lang="en-US"/>
          </a:p>
        </p:txBody>
      </p:sp>
    </p:spTree>
    <p:extLst>
      <p:ext uri="{BB962C8B-B14F-4D97-AF65-F5344CB8AC3E}">
        <p14:creationId xmlns:p14="http://schemas.microsoft.com/office/powerpoint/2010/main" val="2206320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out bias worksheet and allow time to reflect and discuss.</a:t>
            </a:r>
          </a:p>
        </p:txBody>
      </p:sp>
      <p:sp>
        <p:nvSpPr>
          <p:cNvPr id="4" name="Slide Number Placeholder 3"/>
          <p:cNvSpPr>
            <a:spLocks noGrp="1"/>
          </p:cNvSpPr>
          <p:nvPr>
            <p:ph type="sldNum" sz="quarter" idx="5"/>
          </p:nvPr>
        </p:nvSpPr>
        <p:spPr/>
        <p:txBody>
          <a:bodyPr/>
          <a:lstStyle/>
          <a:p>
            <a:fld id="{4B0BA2C7-06B3-2A4E-A5BA-50A480BB457E}" type="slidenum">
              <a:rPr lang="en-US" smtClean="0"/>
              <a:t>6</a:t>
            </a:fld>
            <a:endParaRPr lang="en-US"/>
          </a:p>
        </p:txBody>
      </p:sp>
    </p:spTree>
    <p:extLst>
      <p:ext uri="{BB962C8B-B14F-4D97-AF65-F5344CB8AC3E}">
        <p14:creationId xmlns:p14="http://schemas.microsoft.com/office/powerpoint/2010/main" val="23396741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Pregnancy protections have long been a part of Title IX expectations. In short, an institution cannot discriminate or exclude someone because of pregnancy status. This means that if a student needs to step out because of pregnancy or childbirth, they must be allowed to return at the same level as before. </a:t>
            </a:r>
          </a:p>
          <a:p>
            <a:endParaRPr lang="en-US" dirty="0"/>
          </a:p>
        </p:txBody>
      </p:sp>
      <p:sp>
        <p:nvSpPr>
          <p:cNvPr id="4" name="Slide Number Placeholder 3"/>
          <p:cNvSpPr>
            <a:spLocks noGrp="1"/>
          </p:cNvSpPr>
          <p:nvPr>
            <p:ph type="sldNum" sz="quarter" idx="5"/>
          </p:nvPr>
        </p:nvSpPr>
        <p:spPr/>
        <p:txBody>
          <a:bodyPr/>
          <a:lstStyle/>
          <a:p>
            <a:fld id="{4B0BA2C7-06B3-2A4E-A5BA-50A480BB457E}" type="slidenum">
              <a:rPr lang="en-US" smtClean="0"/>
              <a:t>36</a:t>
            </a:fld>
            <a:endParaRPr lang="en-US"/>
          </a:p>
        </p:txBody>
      </p:sp>
    </p:spTree>
    <p:extLst>
      <p:ext uri="{BB962C8B-B14F-4D97-AF65-F5344CB8AC3E}">
        <p14:creationId xmlns:p14="http://schemas.microsoft.com/office/powerpoint/2010/main" val="2977847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sz="2500" spc="-5" dirty="0"/>
          </a:p>
          <a:p>
            <a:pPr defTabSz="966612">
              <a:defRPr/>
            </a:pPr>
            <a:r>
              <a:rPr lang="en-US" sz="1300" spc="-5" dirty="0"/>
              <a:t>Stalking</a:t>
            </a:r>
          </a:p>
          <a:p>
            <a:endParaRPr lang="en-US" dirty="0"/>
          </a:p>
        </p:txBody>
      </p:sp>
      <p:sp>
        <p:nvSpPr>
          <p:cNvPr id="4" name="Slide Number Placeholder 3"/>
          <p:cNvSpPr>
            <a:spLocks noGrp="1"/>
          </p:cNvSpPr>
          <p:nvPr>
            <p:ph type="sldNum" sz="quarter" idx="10"/>
          </p:nvPr>
        </p:nvSpPr>
        <p:spPr/>
        <p:txBody>
          <a:bodyPr/>
          <a:lstStyle/>
          <a:p>
            <a:pPr defTabSz="483306">
              <a:defRPr/>
            </a:pPr>
            <a:fld id="{8ADDA0EB-66E6-4A43-B08C-5E0C7B3476D2}" type="slidenum">
              <a:rPr lang="en-US" sz="1400">
                <a:solidFill>
                  <a:prstClr val="black"/>
                </a:solidFill>
                <a:latin typeface="Calibri" panose="020F0502020204030204"/>
              </a:rPr>
              <a:pPr defTabSz="483306">
                <a:defRPr/>
              </a:pPr>
              <a:t>38</a:t>
            </a:fld>
            <a:endParaRPr lang="en-US" sz="1400">
              <a:solidFill>
                <a:prstClr val="black"/>
              </a:solidFill>
              <a:latin typeface="Calibri" panose="020F0502020204030204"/>
            </a:endParaRPr>
          </a:p>
        </p:txBody>
      </p:sp>
    </p:spTree>
    <p:extLst>
      <p:ext uri="{BB962C8B-B14F-4D97-AF65-F5344CB8AC3E}">
        <p14:creationId xmlns:p14="http://schemas.microsoft.com/office/powerpoint/2010/main" val="976868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sz="2500" spc="-5" dirty="0"/>
          </a:p>
          <a:p>
            <a:pPr defTabSz="966612">
              <a:defRPr/>
            </a:pPr>
            <a:r>
              <a:rPr lang="en-US" sz="1300" spc="-5" dirty="0"/>
              <a:t>Stalking</a:t>
            </a:r>
          </a:p>
          <a:p>
            <a:endParaRPr lang="en-US" dirty="0"/>
          </a:p>
        </p:txBody>
      </p:sp>
      <p:sp>
        <p:nvSpPr>
          <p:cNvPr id="4" name="Slide Number Placeholder 3"/>
          <p:cNvSpPr>
            <a:spLocks noGrp="1"/>
          </p:cNvSpPr>
          <p:nvPr>
            <p:ph type="sldNum" sz="quarter" idx="10"/>
          </p:nvPr>
        </p:nvSpPr>
        <p:spPr/>
        <p:txBody>
          <a:bodyPr/>
          <a:lstStyle/>
          <a:p>
            <a:pPr defTabSz="483306">
              <a:defRPr/>
            </a:pPr>
            <a:fld id="{8ADDA0EB-66E6-4A43-B08C-5E0C7B3476D2}" type="slidenum">
              <a:rPr lang="en-US" sz="1400">
                <a:solidFill>
                  <a:prstClr val="black"/>
                </a:solidFill>
                <a:latin typeface="Calibri" panose="020F0502020204030204"/>
              </a:rPr>
              <a:pPr defTabSz="483306">
                <a:defRPr/>
              </a:pPr>
              <a:t>40</a:t>
            </a:fld>
            <a:endParaRPr lang="en-US" sz="1400">
              <a:solidFill>
                <a:prstClr val="black"/>
              </a:solidFill>
              <a:latin typeface="Calibri" panose="020F0502020204030204"/>
            </a:endParaRPr>
          </a:p>
        </p:txBody>
      </p:sp>
    </p:spTree>
    <p:extLst>
      <p:ext uri="{BB962C8B-B14F-4D97-AF65-F5344CB8AC3E}">
        <p14:creationId xmlns:p14="http://schemas.microsoft.com/office/powerpoint/2010/main" val="30549363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in your own words</a:t>
            </a:r>
          </a:p>
        </p:txBody>
      </p:sp>
      <p:sp>
        <p:nvSpPr>
          <p:cNvPr id="4" name="Slide Number Placeholder 3"/>
          <p:cNvSpPr>
            <a:spLocks noGrp="1"/>
          </p:cNvSpPr>
          <p:nvPr>
            <p:ph type="sldNum" sz="quarter" idx="5"/>
          </p:nvPr>
        </p:nvSpPr>
        <p:spPr/>
        <p:txBody>
          <a:bodyPr/>
          <a:lstStyle/>
          <a:p>
            <a:fld id="{4B0BA2C7-06B3-2A4E-A5BA-50A480BB457E}" type="slidenum">
              <a:rPr lang="en-US" smtClean="0"/>
              <a:t>10</a:t>
            </a:fld>
            <a:endParaRPr lang="en-US"/>
          </a:p>
        </p:txBody>
      </p:sp>
    </p:spTree>
    <p:extLst>
      <p:ext uri="{BB962C8B-B14F-4D97-AF65-F5344CB8AC3E}">
        <p14:creationId xmlns:p14="http://schemas.microsoft.com/office/powerpoint/2010/main" val="26144613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and 2 are YES and 3 is NO</a:t>
            </a:r>
          </a:p>
        </p:txBody>
      </p:sp>
      <p:sp>
        <p:nvSpPr>
          <p:cNvPr id="4" name="Slide Number Placeholder 3"/>
          <p:cNvSpPr>
            <a:spLocks noGrp="1"/>
          </p:cNvSpPr>
          <p:nvPr>
            <p:ph type="sldNum" sz="quarter" idx="10"/>
          </p:nvPr>
        </p:nvSpPr>
        <p:spPr/>
        <p:txBody>
          <a:bodyPr/>
          <a:lstStyle/>
          <a:p>
            <a:pPr defTabSz="483306">
              <a:defRPr/>
            </a:pPr>
            <a:fld id="{8ADDA0EB-66E6-4A43-B08C-5E0C7B3476D2}" type="slidenum">
              <a:rPr lang="en-US" sz="1400">
                <a:solidFill>
                  <a:prstClr val="black"/>
                </a:solidFill>
                <a:latin typeface="Calibri" panose="020F0502020204030204"/>
              </a:rPr>
              <a:pPr defTabSz="483306">
                <a:defRPr/>
              </a:pPr>
              <a:t>23</a:t>
            </a:fld>
            <a:endParaRPr lang="en-US" sz="1400">
              <a:solidFill>
                <a:prstClr val="black"/>
              </a:solidFill>
              <a:latin typeface="Calibri" panose="020F0502020204030204"/>
            </a:endParaRPr>
          </a:p>
        </p:txBody>
      </p:sp>
    </p:spTree>
    <p:extLst>
      <p:ext uri="{BB962C8B-B14F-4D97-AF65-F5344CB8AC3E}">
        <p14:creationId xmlns:p14="http://schemas.microsoft.com/office/powerpoint/2010/main" val="1186821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sz="2500" spc="-5" dirty="0"/>
          </a:p>
          <a:p>
            <a:pPr defTabSz="966612">
              <a:defRPr/>
            </a:pPr>
            <a:r>
              <a:rPr lang="en-US" sz="1300" spc="-5" dirty="0"/>
              <a:t>Sexual Assault</a:t>
            </a:r>
          </a:p>
          <a:p>
            <a:endParaRPr lang="en-US" dirty="0"/>
          </a:p>
        </p:txBody>
      </p:sp>
      <p:sp>
        <p:nvSpPr>
          <p:cNvPr id="4" name="Slide Number Placeholder 3"/>
          <p:cNvSpPr>
            <a:spLocks noGrp="1"/>
          </p:cNvSpPr>
          <p:nvPr>
            <p:ph type="sldNum" sz="quarter" idx="10"/>
          </p:nvPr>
        </p:nvSpPr>
        <p:spPr/>
        <p:txBody>
          <a:bodyPr/>
          <a:lstStyle/>
          <a:p>
            <a:pPr defTabSz="483306">
              <a:defRPr/>
            </a:pPr>
            <a:fld id="{8ADDA0EB-66E6-4A43-B08C-5E0C7B3476D2}" type="slidenum">
              <a:rPr lang="en-US" sz="1400">
                <a:solidFill>
                  <a:prstClr val="black"/>
                </a:solidFill>
                <a:latin typeface="Calibri" panose="020F0502020204030204"/>
              </a:rPr>
              <a:pPr defTabSz="483306">
                <a:defRPr/>
              </a:pPr>
              <a:t>24</a:t>
            </a:fld>
            <a:endParaRPr lang="en-US" sz="1400">
              <a:solidFill>
                <a:prstClr val="black"/>
              </a:solidFill>
              <a:latin typeface="Calibri" panose="020F0502020204030204"/>
            </a:endParaRPr>
          </a:p>
        </p:txBody>
      </p:sp>
    </p:spTree>
    <p:extLst>
      <p:ext uri="{BB962C8B-B14F-4D97-AF65-F5344CB8AC3E}">
        <p14:creationId xmlns:p14="http://schemas.microsoft.com/office/powerpoint/2010/main" val="9616904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sz="2500" spc="-5" dirty="0"/>
          </a:p>
          <a:p>
            <a:pPr defTabSz="966612">
              <a:defRPr/>
            </a:pPr>
            <a:r>
              <a:rPr lang="en-US" sz="1300" spc="-5" dirty="0"/>
              <a:t>Stalking</a:t>
            </a:r>
          </a:p>
          <a:p>
            <a:r>
              <a:rPr lang="en-US" spc="-5" dirty="0">
                <a:cs typeface="Calibri" panose="020F0502020204030204"/>
              </a:rPr>
              <a:t>*Discuss 1st sentence in scenario. </a:t>
            </a:r>
            <a:r>
              <a:rPr lang="en-US" spc="-5" dirty="0" err="1">
                <a:cs typeface="Calibri" panose="020F0502020204030204"/>
              </a:rPr>
              <a:t>Jq</a:t>
            </a:r>
          </a:p>
          <a:p>
            <a:endParaRPr lang="en-US" dirty="0">
              <a:cs typeface="Calibri" panose="020F0502020204030204"/>
            </a:endParaRPr>
          </a:p>
        </p:txBody>
      </p:sp>
      <p:sp>
        <p:nvSpPr>
          <p:cNvPr id="4" name="Slide Number Placeholder 3"/>
          <p:cNvSpPr>
            <a:spLocks noGrp="1"/>
          </p:cNvSpPr>
          <p:nvPr>
            <p:ph type="sldNum" sz="quarter" idx="10"/>
          </p:nvPr>
        </p:nvSpPr>
        <p:spPr/>
        <p:txBody>
          <a:bodyPr/>
          <a:lstStyle/>
          <a:p>
            <a:pPr defTabSz="483306">
              <a:defRPr/>
            </a:pPr>
            <a:fld id="{8ADDA0EB-66E6-4A43-B08C-5E0C7B3476D2}" type="slidenum">
              <a:rPr lang="en-US" sz="1400">
                <a:solidFill>
                  <a:prstClr val="black"/>
                </a:solidFill>
                <a:latin typeface="Calibri" panose="020F0502020204030204"/>
              </a:rPr>
              <a:pPr defTabSz="483306">
                <a:defRPr/>
              </a:pPr>
              <a:t>25</a:t>
            </a:fld>
            <a:endParaRPr lang="en-US" sz="1400">
              <a:solidFill>
                <a:prstClr val="black"/>
              </a:solidFill>
              <a:latin typeface="Calibri" panose="020F0502020204030204"/>
            </a:endParaRPr>
          </a:p>
        </p:txBody>
      </p:sp>
    </p:spTree>
    <p:extLst>
      <p:ext uri="{BB962C8B-B14F-4D97-AF65-F5344CB8AC3E}">
        <p14:creationId xmlns:p14="http://schemas.microsoft.com/office/powerpoint/2010/main" val="16661866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66612">
              <a:defRPr/>
            </a:pPr>
            <a:r>
              <a:rPr lang="en-US" sz="1300" spc="-5" dirty="0"/>
              <a:t>Quid pro quo harassment</a:t>
            </a:r>
          </a:p>
          <a:p>
            <a:endParaRPr lang="en-US" dirty="0"/>
          </a:p>
        </p:txBody>
      </p:sp>
      <p:sp>
        <p:nvSpPr>
          <p:cNvPr id="4" name="Slide Number Placeholder 3"/>
          <p:cNvSpPr>
            <a:spLocks noGrp="1"/>
          </p:cNvSpPr>
          <p:nvPr>
            <p:ph type="sldNum" sz="quarter" idx="10"/>
          </p:nvPr>
        </p:nvSpPr>
        <p:spPr/>
        <p:txBody>
          <a:bodyPr/>
          <a:lstStyle/>
          <a:p>
            <a:pPr defTabSz="483306">
              <a:defRPr/>
            </a:pPr>
            <a:fld id="{8ADDA0EB-66E6-4A43-B08C-5E0C7B3476D2}" type="slidenum">
              <a:rPr lang="en-US" sz="1400">
                <a:solidFill>
                  <a:prstClr val="black"/>
                </a:solidFill>
                <a:latin typeface="Calibri" panose="020F0502020204030204"/>
              </a:rPr>
              <a:pPr defTabSz="483306">
                <a:defRPr/>
              </a:pPr>
              <a:t>26</a:t>
            </a:fld>
            <a:endParaRPr lang="en-US" sz="1400">
              <a:solidFill>
                <a:prstClr val="black"/>
              </a:solidFill>
              <a:latin typeface="Calibri" panose="020F0502020204030204"/>
            </a:endParaRPr>
          </a:p>
        </p:txBody>
      </p:sp>
    </p:spTree>
    <p:extLst>
      <p:ext uri="{BB962C8B-B14F-4D97-AF65-F5344CB8AC3E}">
        <p14:creationId xmlns:p14="http://schemas.microsoft.com/office/powerpoint/2010/main" val="42201243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2"/>
            <a:endParaRPr lang="en-US" sz="2500" spc="-5" dirty="0"/>
          </a:p>
          <a:p>
            <a:pPr defTabSz="966612">
              <a:defRPr/>
            </a:pPr>
            <a:r>
              <a:rPr lang="en-US" sz="1300" spc="-5" dirty="0"/>
              <a:t>Hostile environment</a:t>
            </a:r>
          </a:p>
          <a:p>
            <a:endParaRPr lang="en-US" dirty="0"/>
          </a:p>
        </p:txBody>
      </p:sp>
      <p:sp>
        <p:nvSpPr>
          <p:cNvPr id="4" name="Slide Number Placeholder 3"/>
          <p:cNvSpPr>
            <a:spLocks noGrp="1"/>
          </p:cNvSpPr>
          <p:nvPr>
            <p:ph type="sldNum" sz="quarter" idx="10"/>
          </p:nvPr>
        </p:nvSpPr>
        <p:spPr/>
        <p:txBody>
          <a:bodyPr/>
          <a:lstStyle/>
          <a:p>
            <a:pPr defTabSz="483306">
              <a:defRPr/>
            </a:pPr>
            <a:fld id="{8ADDA0EB-66E6-4A43-B08C-5E0C7B3476D2}" type="slidenum">
              <a:rPr lang="en-US" sz="1400">
                <a:solidFill>
                  <a:prstClr val="black"/>
                </a:solidFill>
                <a:latin typeface="Calibri" panose="020F0502020204030204"/>
              </a:rPr>
              <a:pPr defTabSz="483306">
                <a:defRPr/>
              </a:pPr>
              <a:t>27</a:t>
            </a:fld>
            <a:endParaRPr lang="en-US" sz="1400">
              <a:solidFill>
                <a:prstClr val="black"/>
              </a:solidFill>
              <a:latin typeface="Calibri" panose="020F0502020204030204"/>
            </a:endParaRPr>
          </a:p>
        </p:txBody>
      </p:sp>
    </p:spTree>
    <p:extLst>
      <p:ext uri="{BB962C8B-B14F-4D97-AF65-F5344CB8AC3E}">
        <p14:creationId xmlns:p14="http://schemas.microsoft.com/office/powerpoint/2010/main" val="40187861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Admissions, hiring, workplace, academic instruction, residence life, events/amenities on campus, sports, work-study, clinical rotations, off-campus trips or experiences organized by the institution, sponsored organization activities, anything else that happens on campus</a:t>
            </a:r>
          </a:p>
        </p:txBody>
      </p:sp>
      <p:sp>
        <p:nvSpPr>
          <p:cNvPr id="4" name="Slide Number Placeholder 3"/>
          <p:cNvSpPr>
            <a:spLocks noGrp="1"/>
          </p:cNvSpPr>
          <p:nvPr>
            <p:ph type="sldNum" sz="quarter" idx="5"/>
          </p:nvPr>
        </p:nvSpPr>
        <p:spPr/>
        <p:txBody>
          <a:bodyPr/>
          <a:lstStyle/>
          <a:p>
            <a:fld id="{4B0BA2C7-06B3-2A4E-A5BA-50A480BB457E}" type="slidenum">
              <a:rPr lang="en-US" smtClean="0"/>
              <a:t>28</a:t>
            </a:fld>
            <a:endParaRPr lang="en-US"/>
          </a:p>
        </p:txBody>
      </p:sp>
    </p:spTree>
    <p:extLst>
      <p:ext uri="{BB962C8B-B14F-4D97-AF65-F5344CB8AC3E}">
        <p14:creationId xmlns:p14="http://schemas.microsoft.com/office/powerpoint/2010/main" val="3491609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ArialMT"/>
              </a:rPr>
              <a:t>While sexual harassment can be verbal or written in nature, sexual harassment under Title IX does not include conduct that is protected by the First Amendment</a:t>
            </a:r>
          </a:p>
          <a:p>
            <a:pPr algn="l"/>
            <a:endParaRPr lang="en-US" sz="1800" b="0" i="0" u="none" strike="noStrike" baseline="0" dirty="0">
              <a:latin typeface="ArialMT"/>
            </a:endParaRPr>
          </a:p>
          <a:p>
            <a:pPr algn="l"/>
            <a:r>
              <a:rPr lang="en-US" sz="1800" b="0" i="0" u="none" strike="noStrike" baseline="0" dirty="0">
                <a:latin typeface="ArialMT"/>
              </a:rPr>
              <a:t>The subjective offensiveness of speech, alone, is not sufficient to create a hostile environment</a:t>
            </a:r>
            <a:endParaRPr lang="en-US" dirty="0"/>
          </a:p>
        </p:txBody>
      </p:sp>
      <p:sp>
        <p:nvSpPr>
          <p:cNvPr id="4" name="Slide Number Placeholder 3"/>
          <p:cNvSpPr>
            <a:spLocks noGrp="1"/>
          </p:cNvSpPr>
          <p:nvPr>
            <p:ph type="sldNum" sz="quarter" idx="5"/>
          </p:nvPr>
        </p:nvSpPr>
        <p:spPr/>
        <p:txBody>
          <a:bodyPr/>
          <a:lstStyle/>
          <a:p>
            <a:fld id="{4B0BA2C7-06B3-2A4E-A5BA-50A480BB457E}" type="slidenum">
              <a:rPr lang="en-US" smtClean="0"/>
              <a:t>34</a:t>
            </a:fld>
            <a:endParaRPr lang="en-US"/>
          </a:p>
        </p:txBody>
      </p:sp>
    </p:spTree>
    <p:extLst>
      <p:ext uri="{BB962C8B-B14F-4D97-AF65-F5344CB8AC3E}">
        <p14:creationId xmlns:p14="http://schemas.microsoft.com/office/powerpoint/2010/main" val="1001250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7929"/>
            <a:ext cx="10668000" cy="820271"/>
          </a:xfrm>
          <a:prstGeom prst="rect">
            <a:avLst/>
          </a:prstGeom>
        </p:spPr>
        <p:txBody>
          <a:bodyPr anchor="b"/>
          <a:lstStyle>
            <a:lvl1pPr algn="l">
              <a:defRPr sz="4400">
                <a:solidFill>
                  <a:srgbClr val="938704"/>
                </a:solidFill>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20486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56301"/>
            <a:ext cx="10261600" cy="590931"/>
          </a:xfrm>
          <a:prstGeom prst="rect">
            <a:avLst/>
          </a:prstGeom>
        </p:spPr>
        <p:txBody>
          <a:bodyPr>
            <a:spAutoFit/>
          </a:bodyPr>
          <a:lstStyle>
            <a:lvl1pPr>
              <a:defRPr sz="3600"/>
            </a:lvl1pPr>
          </a:lstStyle>
          <a:p>
            <a:r>
              <a:rPr lang="en-US"/>
              <a:t>Click to edit Master title style</a:t>
            </a:r>
            <a:endParaRPr lang="en-US" dirty="0"/>
          </a:p>
        </p:txBody>
      </p:sp>
    </p:spTree>
    <p:extLst>
      <p:ext uri="{BB962C8B-B14F-4D97-AF65-F5344CB8AC3E}">
        <p14:creationId xmlns:p14="http://schemas.microsoft.com/office/powerpoint/2010/main" val="1235301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56301"/>
            <a:ext cx="10261600" cy="590931"/>
          </a:xfrm>
          <a:prstGeom prst="rect">
            <a:avLst/>
          </a:prstGeom>
        </p:spPr>
        <p:txBody>
          <a:bodyPr>
            <a:spAutoFit/>
          </a:bodyPr>
          <a:lstStyle>
            <a:lvl1pPr>
              <a:defRPr sz="3600"/>
            </a:lvl1pPr>
          </a:lstStyle>
          <a:p>
            <a:r>
              <a:rPr lang="en-US"/>
              <a:t>Click to edit Master title style</a:t>
            </a:r>
            <a:endParaRPr lang="en-US" dirty="0"/>
          </a:p>
        </p:txBody>
      </p:sp>
    </p:spTree>
    <p:extLst>
      <p:ext uri="{BB962C8B-B14F-4D97-AF65-F5344CB8AC3E}">
        <p14:creationId xmlns:p14="http://schemas.microsoft.com/office/powerpoint/2010/main" val="3448992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56301"/>
            <a:ext cx="10261600" cy="590931"/>
          </a:xfrm>
          <a:prstGeom prst="rect">
            <a:avLst/>
          </a:prstGeom>
        </p:spPr>
        <p:txBody>
          <a:bodyPr>
            <a:spAutoFit/>
          </a:bodyPr>
          <a:lstStyle>
            <a:lvl1pPr>
              <a:defRPr sz="3600"/>
            </a:lvl1pPr>
          </a:lstStyle>
          <a:p>
            <a:r>
              <a:rPr lang="en-US"/>
              <a:t>Click to edit Master title style</a:t>
            </a:r>
            <a:endParaRPr lang="en-US" dirty="0"/>
          </a:p>
        </p:txBody>
      </p:sp>
    </p:spTree>
    <p:extLst>
      <p:ext uri="{BB962C8B-B14F-4D97-AF65-F5344CB8AC3E}">
        <p14:creationId xmlns:p14="http://schemas.microsoft.com/office/powerpoint/2010/main" val="1482340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6_Title Slide">
    <p:spTree>
      <p:nvGrpSpPr>
        <p:cNvPr id="1" name=""/>
        <p:cNvGrpSpPr/>
        <p:nvPr/>
      </p:nvGrpSpPr>
      <p:grpSpPr>
        <a:xfrm>
          <a:off x="0" y="0"/>
          <a:ext cx="0" cy="0"/>
          <a:chOff x="0" y="0"/>
          <a:chExt cx="0" cy="0"/>
        </a:xfrm>
      </p:grpSpPr>
      <p:sp>
        <p:nvSpPr>
          <p:cNvPr id="5122" name="Rectangle 2"/>
          <p:cNvSpPr>
            <a:spLocks noGrp="1" noChangeArrowheads="1"/>
          </p:cNvSpPr>
          <p:nvPr>
            <p:ph type="ctrTitle" hasCustomPrompt="1"/>
          </p:nvPr>
        </p:nvSpPr>
        <p:spPr>
          <a:xfrm>
            <a:off x="914400" y="2130427"/>
            <a:ext cx="10363200" cy="1470025"/>
          </a:xfrm>
          <a:prstGeom prst="rect">
            <a:avLst/>
          </a:prstGeom>
        </p:spPr>
        <p:txBody>
          <a:bodyPr>
            <a:normAutofit/>
          </a:bodyPr>
          <a:lstStyle>
            <a:lvl1pPr algn="ctr">
              <a:defRPr sz="3600" baseline="0"/>
            </a:lvl1pPr>
          </a:lstStyle>
          <a:p>
            <a:r>
              <a:rPr lang="en-US" dirty="0"/>
              <a:t>Title Slide - click to edit</a:t>
            </a:r>
            <a:br>
              <a:rPr lang="en-US" dirty="0"/>
            </a:br>
            <a:r>
              <a:rPr lang="en-US" dirty="0"/>
              <a:t>(Arial 36 Bold)</a:t>
            </a:r>
          </a:p>
        </p:txBody>
      </p:sp>
      <p:sp>
        <p:nvSpPr>
          <p:cNvPr id="9" name="TextBox 8"/>
          <p:cNvSpPr txBox="1"/>
          <p:nvPr userDrawn="1"/>
        </p:nvSpPr>
        <p:spPr>
          <a:xfrm>
            <a:off x="-1" y="76202"/>
            <a:ext cx="12192000" cy="1015663"/>
          </a:xfrm>
          <a:prstGeom prst="rect">
            <a:avLst/>
          </a:prstGeom>
          <a:noFill/>
        </p:spPr>
        <p:txBody>
          <a:bodyPr wrap="square">
            <a:spAutoFit/>
          </a:bodyPr>
          <a:lstStyle/>
          <a:p>
            <a:pPr algn="ctr" fontAlgn="auto">
              <a:spcBef>
                <a:spcPts val="0"/>
              </a:spcBef>
              <a:spcAft>
                <a:spcPts val="0"/>
              </a:spcAft>
              <a:defRPr/>
            </a:pPr>
            <a:r>
              <a:rPr lang="en-US" sz="3200" b="1" i="0" cap="none" spc="0" dirty="0">
                <a:ln w="9525">
                  <a:noFill/>
                  <a:prstDash val="solid"/>
                </a:ln>
                <a:solidFill>
                  <a:schemeClr val="tx1"/>
                </a:solidFill>
                <a:effectLst>
                  <a:outerShdw blurRad="41275" dist="20320" dir="1800000" algn="tl" rotWithShape="0">
                    <a:srgbClr val="000000">
                      <a:alpha val="40000"/>
                    </a:srgbClr>
                  </a:outerShdw>
                </a:effectLst>
                <a:latin typeface="+mn-lt"/>
                <a:cs typeface="+mn-cs"/>
              </a:rPr>
              <a:t>Leadership Excellence</a:t>
            </a:r>
          </a:p>
          <a:p>
            <a:pPr algn="ctr" fontAlgn="auto">
              <a:spcBef>
                <a:spcPts val="0"/>
              </a:spcBef>
              <a:spcAft>
                <a:spcPts val="0"/>
              </a:spcAft>
              <a:defRPr/>
            </a:pPr>
            <a:r>
              <a:rPr lang="en-US" sz="2800" b="1" i="1" cap="none" spc="0" dirty="0">
                <a:ln w="12700">
                  <a:noFill/>
                  <a:prstDash val="solid"/>
                </a:ln>
                <a:solidFill>
                  <a:schemeClr val="tx1"/>
                </a:solidFill>
                <a:effectLst>
                  <a:outerShdw blurRad="41275" dist="20320" dir="1800000" algn="tl" rotWithShape="0">
                    <a:srgbClr val="000000">
                      <a:alpha val="40000"/>
                    </a:srgbClr>
                  </a:outerShdw>
                </a:effectLst>
                <a:latin typeface="+mn-lt"/>
                <a:cs typeface="+mn-cs"/>
              </a:rPr>
              <a:t>This We’ll Defend</a:t>
            </a:r>
          </a:p>
        </p:txBody>
      </p:sp>
      <p:sp>
        <p:nvSpPr>
          <p:cNvPr id="13" name="TextBox 12"/>
          <p:cNvSpPr txBox="1"/>
          <p:nvPr userDrawn="1"/>
        </p:nvSpPr>
        <p:spPr>
          <a:xfrm>
            <a:off x="-1" y="6258581"/>
            <a:ext cx="12192000" cy="523220"/>
          </a:xfrm>
          <a:prstGeom prst="rect">
            <a:avLst/>
          </a:prstGeom>
          <a:noFill/>
        </p:spPr>
        <p:txBody>
          <a:bodyPr wrap="square">
            <a:spAutoFit/>
          </a:bodyPr>
          <a:lstStyle/>
          <a:p>
            <a:pPr algn="ctr" fontAlgn="auto">
              <a:spcBef>
                <a:spcPts val="0"/>
              </a:spcBef>
              <a:spcAft>
                <a:spcPts val="0"/>
              </a:spcAft>
              <a:defRPr/>
            </a:pPr>
            <a:r>
              <a:rPr lang="en-US" sz="2800" b="1" i="1" cap="none" spc="0" dirty="0">
                <a:ln w="9525">
                  <a:noFill/>
                  <a:prstDash val="solid"/>
                </a:ln>
                <a:solidFill>
                  <a:schemeClr val="tx1"/>
                </a:solidFill>
                <a:effectLst>
                  <a:outerShdw blurRad="41275" dist="20320" dir="1800000" algn="tl" rotWithShape="0">
                    <a:srgbClr val="000000">
                      <a:alpha val="40000"/>
                    </a:srgbClr>
                  </a:outerShdw>
                </a:effectLst>
                <a:latin typeface="+mn-lt"/>
                <a:cs typeface="+mn-cs"/>
              </a:rPr>
              <a:t>Leaders for Life</a:t>
            </a:r>
            <a:endParaRPr lang="en-US" sz="2400" b="1" i="1" cap="none" spc="0" dirty="0">
              <a:ln w="9525">
                <a:noFill/>
                <a:prstDash val="solid"/>
              </a:ln>
              <a:solidFill>
                <a:schemeClr val="tx1"/>
              </a:solidFill>
              <a:effectLst>
                <a:outerShdw blurRad="41275" dist="20320" dir="1800000" algn="tl" rotWithShape="0">
                  <a:srgbClr val="000000">
                    <a:alpha val="40000"/>
                  </a:srgbClr>
                </a:outerShdw>
              </a:effectLst>
              <a:latin typeface="+mn-lt"/>
              <a:cs typeface="+mn-cs"/>
            </a:endParaRPr>
          </a:p>
        </p:txBody>
      </p:sp>
      <p:sp>
        <p:nvSpPr>
          <p:cNvPr id="14" name="Rectangle 24"/>
          <p:cNvSpPr>
            <a:spLocks noChangeArrowheads="1"/>
          </p:cNvSpPr>
          <p:nvPr userDrawn="1"/>
        </p:nvSpPr>
        <p:spPr bwMode="auto">
          <a:xfrm>
            <a:off x="-1" y="6065838"/>
            <a:ext cx="12192000" cy="106362"/>
          </a:xfrm>
          <a:prstGeom prst="rect">
            <a:avLst/>
          </a:prstGeom>
          <a:gradFill rotWithShape="1">
            <a:gsLst>
              <a:gs pos="0">
                <a:schemeClr val="tx1"/>
              </a:gs>
              <a:gs pos="100000">
                <a:srgbClr val="FFCC00"/>
              </a:gs>
            </a:gsLst>
            <a:lin ang="0" scaled="1"/>
          </a:gradFill>
          <a:ln w="9525">
            <a:noFill/>
            <a:miter lim="800000"/>
            <a:headEnd/>
            <a:tailEnd/>
          </a:ln>
          <a:effectLst/>
        </p:spPr>
        <p:txBody>
          <a:bodyPr rot="10800000" wrap="none" anchor="ctr"/>
          <a:lstStyle/>
          <a:p>
            <a:pPr>
              <a:defRPr/>
            </a:pPr>
            <a:endParaRPr lang="en-US" sz="2000" b="1" dirty="0">
              <a:solidFill>
                <a:srgbClr val="FFFFFF"/>
              </a:solidFill>
              <a:latin typeface="Arial" pitchFamily="34" charset="0"/>
              <a:cs typeface="+mn-cs"/>
            </a:endParaRPr>
          </a:p>
        </p:txBody>
      </p:sp>
      <p:sp>
        <p:nvSpPr>
          <p:cNvPr id="16" name="Rectangle 24"/>
          <p:cNvSpPr>
            <a:spLocks noChangeArrowheads="1"/>
          </p:cNvSpPr>
          <p:nvPr userDrawn="1"/>
        </p:nvSpPr>
        <p:spPr bwMode="auto">
          <a:xfrm rot="10800000">
            <a:off x="0" y="1036638"/>
            <a:ext cx="12192000" cy="182562"/>
          </a:xfrm>
          <a:prstGeom prst="rect">
            <a:avLst/>
          </a:prstGeom>
          <a:gradFill rotWithShape="1">
            <a:gsLst>
              <a:gs pos="0">
                <a:schemeClr val="tx1"/>
              </a:gs>
              <a:gs pos="100000">
                <a:srgbClr val="FFCC00"/>
              </a:gs>
            </a:gsLst>
            <a:lin ang="0" scaled="1"/>
          </a:gradFill>
          <a:ln w="9525">
            <a:noFill/>
            <a:miter lim="800000"/>
            <a:headEnd/>
            <a:tailEnd/>
          </a:ln>
          <a:effectLst/>
        </p:spPr>
        <p:txBody>
          <a:bodyPr rot="10800000" wrap="none" anchor="ctr"/>
          <a:lstStyle/>
          <a:p>
            <a:pPr>
              <a:defRPr/>
            </a:pPr>
            <a:endParaRPr lang="en-US" sz="1800" b="1" dirty="0">
              <a:solidFill>
                <a:srgbClr val="FFFFFF"/>
              </a:solidFill>
              <a:latin typeface="Arial" pitchFamily="34" charset="0"/>
              <a:cs typeface="+mn-cs"/>
            </a:endParaRPr>
          </a:p>
        </p:txBody>
      </p:sp>
      <p:sp>
        <p:nvSpPr>
          <p:cNvPr id="18" name="Text Placeholder 17"/>
          <p:cNvSpPr>
            <a:spLocks noGrp="1"/>
          </p:cNvSpPr>
          <p:nvPr>
            <p:ph type="body" sz="quarter" idx="10" hasCustomPrompt="1"/>
          </p:nvPr>
        </p:nvSpPr>
        <p:spPr>
          <a:xfrm>
            <a:off x="1930400" y="3810000"/>
            <a:ext cx="8534400" cy="2057400"/>
          </a:xfrm>
        </p:spPr>
        <p:txBody>
          <a:bodyPr/>
          <a:lstStyle>
            <a:lvl1pPr algn="ctr">
              <a:buNone/>
              <a:defRPr sz="2400" baseline="0"/>
            </a:lvl1pPr>
          </a:lstStyle>
          <a:p>
            <a:pPr lvl="0"/>
            <a:r>
              <a:rPr lang="en-US" dirty="0"/>
              <a:t>Click to edit subtitle (Arial 24 not Bold)</a:t>
            </a:r>
          </a:p>
        </p:txBody>
      </p:sp>
      <p:pic>
        <p:nvPicPr>
          <p:cNvPr id="19" name="Picture 2" descr="http://www.tioh.hqda.pentagon.mil/ImageProxy.ashx?n=1&amp;t=original&amp;id=5161"/>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11254319" y="42863"/>
            <a:ext cx="880533" cy="914400"/>
          </a:xfrm>
          <a:prstGeom prst="rect">
            <a:avLst/>
          </a:prstGeom>
          <a:noFill/>
          <a:ln w="9525">
            <a:noFill/>
            <a:miter lim="800000"/>
            <a:headEnd/>
            <a:tailEnd/>
          </a:ln>
        </p:spPr>
      </p:pic>
      <p:pic>
        <p:nvPicPr>
          <p:cNvPr id="20" name="Picture 3" descr="C:\Users\BorgerdingTB\AppData\Local\Microsoft\Windows\Temporary Internet Files\Content.Outlook\B8021UZJ\Nice Army of One.jpg"/>
          <p:cNvPicPr>
            <a:picLocks noChangeAspect="1" noChangeArrowheads="1"/>
          </p:cNvPicPr>
          <p:nvPr userDrawn="1"/>
        </p:nvPicPr>
        <p:blipFill>
          <a:blip r:embed="rId3" cstate="print">
            <a:clrChange>
              <a:clrFrom>
                <a:srgbClr val="FBFFFF"/>
              </a:clrFrom>
              <a:clrTo>
                <a:srgbClr val="FBFFFF">
                  <a:alpha val="0"/>
                </a:srgbClr>
              </a:clrTo>
            </a:clrChange>
          </a:blip>
          <a:srcRect/>
          <a:stretch>
            <a:fillRect/>
          </a:stretch>
        </p:blipFill>
        <p:spPr bwMode="auto">
          <a:xfrm>
            <a:off x="46568" y="42864"/>
            <a:ext cx="969433" cy="969962"/>
          </a:xfrm>
          <a:prstGeom prst="rect">
            <a:avLst/>
          </a:prstGeom>
          <a:noFill/>
          <a:ln w="9525">
            <a:noFill/>
            <a:miter lim="800000"/>
            <a:headEnd/>
            <a:tailEnd/>
          </a:ln>
        </p:spPr>
      </p:pic>
    </p:spTree>
    <p:extLst>
      <p:ext uri="{BB962C8B-B14F-4D97-AF65-F5344CB8AC3E}">
        <p14:creationId xmlns:p14="http://schemas.microsoft.com/office/powerpoint/2010/main" val="25456890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7EAA5281-0F52-D1CB-AC4B-A33CCEC5A36A}"/>
              </a:ext>
            </a:extLst>
          </p:cNvPr>
          <p:cNvSpPr>
            <a:spLocks noChangeArrowheads="1"/>
          </p:cNvSpPr>
          <p:nvPr userDrawn="1"/>
        </p:nvSpPr>
        <p:spPr bwMode="auto">
          <a:xfrm>
            <a:off x="0" y="6110288"/>
            <a:ext cx="12192000" cy="1063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sz="2000" b="1">
              <a:solidFill>
                <a:srgbClr val="FFFFFF"/>
              </a:solidFill>
            </a:endParaRPr>
          </a:p>
        </p:txBody>
      </p:sp>
      <p:sp>
        <p:nvSpPr>
          <p:cNvPr id="4" name="Rectangle 24">
            <a:extLst>
              <a:ext uri="{FF2B5EF4-FFF2-40B4-BE49-F238E27FC236}">
                <a16:creationId xmlns:a16="http://schemas.microsoft.com/office/drawing/2014/main" id="{5C21E89D-0D74-0E7A-A304-F649455829A4}"/>
              </a:ext>
            </a:extLst>
          </p:cNvPr>
          <p:cNvSpPr>
            <a:spLocks noChangeArrowheads="1"/>
          </p:cNvSpPr>
          <p:nvPr userDrawn="1"/>
        </p:nvSpPr>
        <p:spPr bwMode="auto">
          <a:xfrm rot="10800000">
            <a:off x="0" y="1036638"/>
            <a:ext cx="12192000" cy="1825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b="1">
              <a:solidFill>
                <a:srgbClr val="FFFFFF"/>
              </a:solidFill>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622055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3A8FC60F-73BD-7DCA-C4A3-950361F300F1}"/>
              </a:ext>
            </a:extLst>
          </p:cNvPr>
          <p:cNvSpPr>
            <a:spLocks noChangeArrowheads="1"/>
          </p:cNvSpPr>
          <p:nvPr userDrawn="1"/>
        </p:nvSpPr>
        <p:spPr bwMode="auto">
          <a:xfrm>
            <a:off x="0" y="6110288"/>
            <a:ext cx="12192000" cy="1063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sz="2000" b="1">
              <a:solidFill>
                <a:srgbClr val="FFFFFF"/>
              </a:solidFill>
            </a:endParaRPr>
          </a:p>
        </p:txBody>
      </p:sp>
      <p:sp>
        <p:nvSpPr>
          <p:cNvPr id="4" name="Rectangle 24">
            <a:extLst>
              <a:ext uri="{FF2B5EF4-FFF2-40B4-BE49-F238E27FC236}">
                <a16:creationId xmlns:a16="http://schemas.microsoft.com/office/drawing/2014/main" id="{A867E32E-DA0D-0ECC-52A0-BC943EFBC812}"/>
              </a:ext>
            </a:extLst>
          </p:cNvPr>
          <p:cNvSpPr>
            <a:spLocks noChangeArrowheads="1"/>
          </p:cNvSpPr>
          <p:nvPr userDrawn="1"/>
        </p:nvSpPr>
        <p:spPr bwMode="auto">
          <a:xfrm rot="10800000">
            <a:off x="0" y="1036638"/>
            <a:ext cx="12192000" cy="1825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b="1">
              <a:solidFill>
                <a:srgbClr val="FFFFFF"/>
              </a:solidFill>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476582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
        <p:nvSpPr>
          <p:cNvPr id="2" name="Rectangle 24">
            <a:extLst>
              <a:ext uri="{FF2B5EF4-FFF2-40B4-BE49-F238E27FC236}">
                <a16:creationId xmlns:a16="http://schemas.microsoft.com/office/drawing/2014/main" id="{D022B65C-7D07-2F52-2A03-1F6288AAB502}"/>
              </a:ext>
            </a:extLst>
          </p:cNvPr>
          <p:cNvSpPr>
            <a:spLocks noChangeArrowheads="1"/>
          </p:cNvSpPr>
          <p:nvPr userDrawn="1"/>
        </p:nvSpPr>
        <p:spPr bwMode="auto">
          <a:xfrm>
            <a:off x="0" y="6110288"/>
            <a:ext cx="12192000" cy="1063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sz="2000" b="1">
              <a:solidFill>
                <a:srgbClr val="FFFFFF"/>
              </a:solidFill>
            </a:endParaRPr>
          </a:p>
        </p:txBody>
      </p:sp>
      <p:sp>
        <p:nvSpPr>
          <p:cNvPr id="4" name="Rectangle 24">
            <a:extLst>
              <a:ext uri="{FF2B5EF4-FFF2-40B4-BE49-F238E27FC236}">
                <a16:creationId xmlns:a16="http://schemas.microsoft.com/office/drawing/2014/main" id="{7DEE1E4E-9427-A0E1-F7C8-EDCE357F7711}"/>
              </a:ext>
            </a:extLst>
          </p:cNvPr>
          <p:cNvSpPr>
            <a:spLocks noChangeArrowheads="1"/>
          </p:cNvSpPr>
          <p:nvPr userDrawn="1"/>
        </p:nvSpPr>
        <p:spPr bwMode="auto">
          <a:xfrm rot="10800000">
            <a:off x="0" y="1036638"/>
            <a:ext cx="12192000" cy="1825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defTabSz="4572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endParaRPr lang="en-US" altLang="en-US" b="1">
              <a:solidFill>
                <a:srgbClr val="FFFFFF"/>
              </a:solidFill>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30754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Content_Short_white">
    <p:bg>
      <p:bgPr>
        <a:solidFill>
          <a:schemeClr val="bg1"/>
        </a:solidFill>
        <a:effectLst/>
      </p:bgPr>
    </p:bg>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53647EBE-2F75-4648-A475-10CC72F9D9B8}"/>
              </a:ext>
            </a:extLst>
          </p:cNvPr>
          <p:cNvSpPr>
            <a:spLocks noGrp="1"/>
          </p:cNvSpPr>
          <p:nvPr>
            <p:ph sz="half" idx="1"/>
          </p:nvPr>
        </p:nvSpPr>
        <p:spPr>
          <a:xfrm>
            <a:off x="6618514" y="884903"/>
            <a:ext cx="5394046" cy="5004268"/>
          </a:xfrm>
        </p:spPr>
        <p:txBody>
          <a:bodyPr>
            <a:normAutofit/>
          </a:bodyPr>
          <a:lstStyle>
            <a:lvl1pPr marL="0" indent="0" algn="l">
              <a:buFontTx/>
              <a:buNone/>
              <a:defRPr sz="1400" b="0" i="0">
                <a:solidFill>
                  <a:schemeClr val="tx1"/>
                </a:solidFill>
                <a:latin typeface="Arial" panose="020B0604020202020204" pitchFamily="34" charset="0"/>
                <a:cs typeface="Arial" panose="020B0604020202020204" pitchFamily="34" charset="0"/>
              </a:defRPr>
            </a:lvl1pPr>
            <a:lvl2pPr marL="457200" indent="0" algn="l">
              <a:buFontTx/>
              <a:buNone/>
              <a:defRPr sz="1400"/>
            </a:lvl2pPr>
            <a:lvl3pPr marL="914400" indent="0" algn="l">
              <a:buFontTx/>
              <a:buNone/>
              <a:defRPr sz="1400"/>
            </a:lvl3pPr>
            <a:lvl4pPr marL="1371600" indent="0" algn="l">
              <a:buFontTx/>
              <a:buNone/>
              <a:defRPr sz="1400"/>
            </a:lvl4pPr>
            <a:lvl5pPr marL="1828800" indent="0" algn="l">
              <a:buFontTx/>
              <a:buNone/>
              <a:defRPr sz="1400"/>
            </a:lvl5pPr>
          </a:lstStyle>
          <a:p>
            <a:pPr lvl="0"/>
            <a:r>
              <a:rPr lang="en-US" dirty="0"/>
              <a:t>Click to edit Master text styles</a:t>
            </a:r>
          </a:p>
        </p:txBody>
      </p:sp>
      <p:sp>
        <p:nvSpPr>
          <p:cNvPr id="11" name="Title 1">
            <a:extLst>
              <a:ext uri="{FF2B5EF4-FFF2-40B4-BE49-F238E27FC236}">
                <a16:creationId xmlns:a16="http://schemas.microsoft.com/office/drawing/2014/main" id="{1E15B609-97D9-7C42-A3A0-91EE73A5190E}"/>
              </a:ext>
            </a:extLst>
          </p:cNvPr>
          <p:cNvSpPr>
            <a:spLocks noGrp="1"/>
          </p:cNvSpPr>
          <p:nvPr>
            <p:ph type="ctrTitle" hasCustomPrompt="1"/>
          </p:nvPr>
        </p:nvSpPr>
        <p:spPr>
          <a:xfrm>
            <a:off x="838200" y="884903"/>
            <a:ext cx="4735288" cy="2260343"/>
          </a:xfrm>
        </p:spPr>
        <p:txBody>
          <a:bodyPr anchor="b" anchorCtr="0">
            <a:noAutofit/>
          </a:bodyPr>
          <a:lstStyle>
            <a:lvl1pPr algn="l">
              <a:lnSpc>
                <a:spcPct val="100000"/>
              </a:lnSpc>
              <a:defRPr sz="3600" b="1" i="0">
                <a:solidFill>
                  <a:schemeClr val="tx2"/>
                </a:solidFill>
                <a:latin typeface="Arial Narrow" panose="020B0604020202020204" pitchFamily="34" charset="0"/>
                <a:cs typeface="Arial Narrow" panose="020B0604020202020204" pitchFamily="34" charset="0"/>
              </a:defRPr>
            </a:lvl1pPr>
          </a:lstStyle>
          <a:p>
            <a:r>
              <a:rPr lang="en-US"/>
              <a:t>HEADLINE LOREM IPSUM DOLER SIT AMET CURABITUR BLANDIT TEMPUS PORTITOR.</a:t>
            </a:r>
            <a:endParaRPr lang="en-US" dirty="0"/>
          </a:p>
        </p:txBody>
      </p:sp>
      <p:sp>
        <p:nvSpPr>
          <p:cNvPr id="2" name="Content Placeholder 2">
            <a:extLst>
              <a:ext uri="{FF2B5EF4-FFF2-40B4-BE49-F238E27FC236}">
                <a16:creationId xmlns:a16="http://schemas.microsoft.com/office/drawing/2014/main" id="{9FC89726-0EE3-7325-21A2-B6AF3D993F5E}"/>
              </a:ext>
            </a:extLst>
          </p:cNvPr>
          <p:cNvSpPr>
            <a:spLocks noGrp="1"/>
          </p:cNvSpPr>
          <p:nvPr>
            <p:ph sz="half" idx="13"/>
          </p:nvPr>
        </p:nvSpPr>
        <p:spPr>
          <a:xfrm>
            <a:off x="838200" y="3323303"/>
            <a:ext cx="4735288" cy="2853660"/>
          </a:xfrm>
        </p:spPr>
        <p:txBody>
          <a:bodyPr>
            <a:normAutofit/>
          </a:bodyPr>
          <a:lstStyle>
            <a:lvl1pPr marL="0" indent="0" algn="l">
              <a:buFontTx/>
              <a:buNone/>
              <a:defRPr sz="1400" b="0" i="0">
                <a:solidFill>
                  <a:schemeClr val="tx1"/>
                </a:solidFill>
                <a:latin typeface="Arial" panose="020B0604020202020204" pitchFamily="34" charset="0"/>
                <a:cs typeface="Arial" panose="020B0604020202020204" pitchFamily="34" charset="0"/>
              </a:defRPr>
            </a:lvl1pPr>
            <a:lvl2pPr marL="457200" indent="0" algn="l">
              <a:buFontTx/>
              <a:buNone/>
              <a:defRPr sz="1400"/>
            </a:lvl2pPr>
            <a:lvl3pPr marL="914400" indent="0" algn="l">
              <a:buFontTx/>
              <a:buNone/>
              <a:defRPr sz="1400"/>
            </a:lvl3pPr>
            <a:lvl4pPr marL="1371600" indent="0" algn="l">
              <a:buFontTx/>
              <a:buNone/>
              <a:defRPr sz="1400"/>
            </a:lvl4pPr>
            <a:lvl5pPr marL="1828800" indent="0" algn="l">
              <a:buFontTx/>
              <a:buNone/>
              <a:defRPr sz="1400"/>
            </a:lvl5pPr>
          </a:lstStyle>
          <a:p>
            <a:pPr lvl="0"/>
            <a:r>
              <a:rPr lang="en-US"/>
              <a:t>Click to edit Master text styles</a:t>
            </a:r>
          </a:p>
        </p:txBody>
      </p:sp>
    </p:spTree>
    <p:extLst>
      <p:ext uri="{BB962C8B-B14F-4D97-AF65-F5344CB8AC3E}">
        <p14:creationId xmlns:p14="http://schemas.microsoft.com/office/powerpoint/2010/main" val="226077477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ontent_white">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DFE8CA-AEB5-2843-A832-23EFF7A0D17F}"/>
              </a:ext>
            </a:extLst>
          </p:cNvPr>
          <p:cNvSpPr>
            <a:spLocks noGrp="1"/>
          </p:cNvSpPr>
          <p:nvPr>
            <p:ph idx="1" hasCustomPrompt="1"/>
          </p:nvPr>
        </p:nvSpPr>
        <p:spPr>
          <a:xfrm>
            <a:off x="838200" y="3234099"/>
            <a:ext cx="10559902" cy="2903942"/>
          </a:xfrm>
        </p:spPr>
        <p:txBody>
          <a:bodyPr anchor="t">
            <a:normAutofit/>
          </a:bodyPr>
          <a:lstStyle>
            <a:lvl1pPr marL="342900" indent="-342900" algn="l">
              <a:lnSpc>
                <a:spcPct val="100000"/>
              </a:lnSpc>
              <a:spcBef>
                <a:spcPts val="0"/>
              </a:spcBef>
              <a:buClr>
                <a:schemeClr val="bg1"/>
              </a:buClr>
              <a:buFont typeface="Arial" panose="020B0604020202020204" pitchFamily="34" charset="0"/>
              <a:buChar char="•"/>
              <a:defRPr lang="en-US" sz="2000" b="0" i="0" smtClean="0">
                <a:solidFill>
                  <a:schemeClr val="tx1"/>
                </a:solidFill>
                <a:effectLst/>
                <a:latin typeface="Arial" panose="020B0604020202020204" pitchFamily="34" charset="0"/>
                <a:cs typeface="Arial" panose="020B0604020202020204" pitchFamily="34" charset="0"/>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r>
              <a:rPr lang="en-US" dirty="0"/>
              <a:t>Click to edit master text styles</a:t>
            </a:r>
            <a:endParaRPr lang="en-US" dirty="0">
              <a:solidFill>
                <a:srgbClr val="FFFFFF"/>
              </a:solidFill>
              <a:effectLst/>
              <a:latin typeface="Helvetica" pitchFamily="2" charset="0"/>
            </a:endParaRPr>
          </a:p>
        </p:txBody>
      </p:sp>
      <p:sp>
        <p:nvSpPr>
          <p:cNvPr id="7" name="Title 1">
            <a:extLst>
              <a:ext uri="{FF2B5EF4-FFF2-40B4-BE49-F238E27FC236}">
                <a16:creationId xmlns:a16="http://schemas.microsoft.com/office/drawing/2014/main" id="{8A79644B-9DD6-B842-9E09-61AC441BB46F}"/>
              </a:ext>
            </a:extLst>
          </p:cNvPr>
          <p:cNvSpPr>
            <a:spLocks noGrp="1"/>
          </p:cNvSpPr>
          <p:nvPr>
            <p:ph type="ctrTitle" hasCustomPrompt="1"/>
          </p:nvPr>
        </p:nvSpPr>
        <p:spPr>
          <a:xfrm>
            <a:off x="838200" y="882466"/>
            <a:ext cx="10103069" cy="1156541"/>
          </a:xfrm>
        </p:spPr>
        <p:txBody>
          <a:bodyPr anchor="ctr" anchorCtr="0">
            <a:noAutofit/>
          </a:bodyPr>
          <a:lstStyle>
            <a:lvl1pPr algn="l">
              <a:lnSpc>
                <a:spcPct val="100000"/>
              </a:lnSpc>
              <a:defRPr sz="3600" b="1" i="0">
                <a:solidFill>
                  <a:schemeClr val="tx2"/>
                </a:solidFill>
                <a:latin typeface="Arial Narrow" panose="020B0604020202020204" pitchFamily="34" charset="0"/>
                <a:cs typeface="Arial Narrow" panose="020B0604020202020204" pitchFamily="34" charset="0"/>
              </a:defRPr>
            </a:lvl1pPr>
          </a:lstStyle>
          <a:p>
            <a:r>
              <a:rPr lang="en-US" dirty="0"/>
              <a:t>CLICK TO EDIT MASTER TITLE STYLE LONG VERSION WITH MULTIPLE LINES.</a:t>
            </a:r>
          </a:p>
        </p:txBody>
      </p:sp>
      <p:sp>
        <p:nvSpPr>
          <p:cNvPr id="10" name="Text Placeholder 9">
            <a:extLst>
              <a:ext uri="{FF2B5EF4-FFF2-40B4-BE49-F238E27FC236}">
                <a16:creationId xmlns:a16="http://schemas.microsoft.com/office/drawing/2014/main" id="{AECE5102-9208-9E40-8E53-36066ADA10C4}"/>
              </a:ext>
            </a:extLst>
          </p:cNvPr>
          <p:cNvSpPr>
            <a:spLocks noGrp="1"/>
          </p:cNvSpPr>
          <p:nvPr>
            <p:ph type="body" sz="quarter" idx="13"/>
          </p:nvPr>
        </p:nvSpPr>
        <p:spPr>
          <a:xfrm>
            <a:off x="838200" y="2265363"/>
            <a:ext cx="10560050" cy="812800"/>
          </a:xfrm>
          <a:noFill/>
        </p:spPr>
        <p:txBody>
          <a:bodyPr>
            <a:noAutofit/>
          </a:bodyPr>
          <a:lstStyle>
            <a:lvl1pPr marL="0" indent="0">
              <a:buFontTx/>
              <a:buNone/>
              <a:defRPr sz="2000" b="0" i="0">
                <a:solidFill>
                  <a:schemeClr val="tx1"/>
                </a:solidFill>
                <a:latin typeface="Arial" panose="020B0604020202020204" pitchFamily="34" charset="0"/>
                <a:cs typeface="Arial" panose="020B0604020202020204" pitchFamily="34" charset="0"/>
              </a:defRPr>
            </a:lvl1pPr>
            <a:lvl2pPr marL="457200" indent="0">
              <a:buNone/>
              <a:defRPr/>
            </a:lvl2pPr>
          </a:lstStyle>
          <a:p>
            <a:pPr lvl="0"/>
            <a:r>
              <a:rPr lang="en-US"/>
              <a:t>Click to edit Master text styles</a:t>
            </a:r>
          </a:p>
        </p:txBody>
      </p:sp>
    </p:spTree>
    <p:extLst>
      <p:ext uri="{BB962C8B-B14F-4D97-AF65-F5344CB8AC3E}">
        <p14:creationId xmlns:p14="http://schemas.microsoft.com/office/powerpoint/2010/main" val="16666749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Content_Charts_red">
    <p:bg>
      <p:bgPr>
        <a:solidFill>
          <a:schemeClr val="tx2"/>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0B15F00-3CE7-4344-9563-F750CE6FEC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1642458B-FA0B-CF43-A098-C02AA004FE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a:extLst>
              <a:ext uri="{FF2B5EF4-FFF2-40B4-BE49-F238E27FC236}">
                <a16:creationId xmlns:a16="http://schemas.microsoft.com/office/drawing/2014/main" id="{8C5E7825-BC06-A74A-B318-AB5F6C915F6E}"/>
              </a:ext>
            </a:extLst>
          </p:cNvPr>
          <p:cNvSpPr>
            <a:spLocks noGrp="1"/>
          </p:cNvSpPr>
          <p:nvPr>
            <p:ph type="ctrTitle" hasCustomPrompt="1"/>
          </p:nvPr>
        </p:nvSpPr>
        <p:spPr>
          <a:xfrm>
            <a:off x="838200" y="882466"/>
            <a:ext cx="10103069" cy="1156541"/>
          </a:xfrm>
        </p:spPr>
        <p:txBody>
          <a:bodyPr anchor="ctr" anchorCtr="0">
            <a:noAutofit/>
          </a:bodyPr>
          <a:lstStyle>
            <a:lvl1pPr algn="l">
              <a:lnSpc>
                <a:spcPct val="100000"/>
              </a:lnSpc>
              <a:defRPr sz="3600" b="1" i="0">
                <a:solidFill>
                  <a:schemeClr val="bg1"/>
                </a:solidFill>
                <a:latin typeface="Arial Narrow" panose="020B0604020202020204" pitchFamily="34" charset="0"/>
                <a:cs typeface="Arial Narrow" panose="020B0604020202020204" pitchFamily="34" charset="0"/>
              </a:defRPr>
            </a:lvl1pPr>
          </a:lstStyle>
          <a:p>
            <a:r>
              <a:rPr lang="en-US" dirty="0"/>
              <a:t>CLICK TO EDIT MASTER TITLE STYLE LONG VERSION WITH MULTIPLE LINES.</a:t>
            </a:r>
          </a:p>
        </p:txBody>
      </p:sp>
    </p:spTree>
    <p:extLst>
      <p:ext uri="{BB962C8B-B14F-4D97-AF65-F5344CB8AC3E}">
        <p14:creationId xmlns:p14="http://schemas.microsoft.com/office/powerpoint/2010/main" val="42261710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95400" y="228600"/>
            <a:ext cx="10744200" cy="623711"/>
          </a:xfrm>
          <a:prstGeom prst="rect">
            <a:avLst/>
          </a:prstGeom>
        </p:spPr>
        <p:txBody>
          <a:bodyPr/>
          <a:lstStyle>
            <a:lvl1pPr>
              <a:defRPr/>
            </a:lvl1pPr>
          </a:lstStyle>
          <a:p>
            <a:r>
              <a:rPr lang="en-US" dirty="0"/>
              <a:t>Core Curriculum</a:t>
            </a:r>
          </a:p>
        </p:txBody>
      </p:sp>
      <p:sp>
        <p:nvSpPr>
          <p:cNvPr id="3" name="Content Placeholder 2">
            <a:extLst>
              <a:ext uri="{FF2B5EF4-FFF2-40B4-BE49-F238E27FC236}">
                <a16:creationId xmlns:a16="http://schemas.microsoft.com/office/drawing/2014/main" id="{E8DCD35E-14B3-49DE-9D20-22CBD7E922D7}"/>
              </a:ext>
            </a:extLst>
          </p:cNvPr>
          <p:cNvSpPr>
            <a:spLocks noGrp="1"/>
          </p:cNvSpPr>
          <p:nvPr>
            <p:ph idx="1"/>
          </p:nvPr>
        </p:nvSpPr>
        <p:spPr>
          <a:xfrm>
            <a:off x="609600" y="1676400"/>
            <a:ext cx="10515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655026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itle and Content_red">
    <p:bg>
      <p:bgPr>
        <a:solidFill>
          <a:schemeClr val="tx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DFE8CA-AEB5-2843-A832-23EFF7A0D17F}"/>
              </a:ext>
            </a:extLst>
          </p:cNvPr>
          <p:cNvSpPr>
            <a:spLocks noGrp="1"/>
          </p:cNvSpPr>
          <p:nvPr>
            <p:ph idx="1" hasCustomPrompt="1"/>
          </p:nvPr>
        </p:nvSpPr>
        <p:spPr>
          <a:xfrm>
            <a:off x="838200" y="3428999"/>
            <a:ext cx="7667847" cy="2747963"/>
          </a:xfrm>
        </p:spPr>
        <p:txBody>
          <a:bodyPr anchor="t">
            <a:noAutofit/>
          </a:bodyPr>
          <a:lstStyle>
            <a:lvl1pPr marL="0" indent="0" algn="l">
              <a:lnSpc>
                <a:spcPct val="100000"/>
              </a:lnSpc>
              <a:spcBef>
                <a:spcPts val="0"/>
              </a:spcBef>
              <a:buFontTx/>
              <a:buNone/>
              <a:defRPr lang="en-US" sz="2000" b="0" i="0" smtClean="0">
                <a:solidFill>
                  <a:schemeClr val="bg1"/>
                </a:solidFill>
                <a:effectLst/>
                <a:latin typeface="Arial" panose="020B0604020202020204" pitchFamily="34" charset="0"/>
                <a:cs typeface="Arial" panose="020B0604020202020204" pitchFamily="34" charset="0"/>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r>
              <a:rPr lang="en-US" dirty="0"/>
              <a:t>Click to edit master text styles </a:t>
            </a:r>
            <a:r>
              <a:rPr lang="en-US" dirty="0" err="1">
                <a:solidFill>
                  <a:srgbClr val="FFFFFF"/>
                </a:solidFill>
                <a:effectLst/>
                <a:latin typeface="Helvetica" pitchFamily="2" charset="0"/>
              </a:rPr>
              <a:t>Nullam</a:t>
            </a:r>
            <a:r>
              <a:rPr lang="en-US" dirty="0">
                <a:solidFill>
                  <a:srgbClr val="FFFFFF"/>
                </a:solidFill>
                <a:effectLst/>
                <a:latin typeface="Helvetica" pitchFamily="2" charset="0"/>
              </a:rPr>
              <a:t> id dolor id </a:t>
            </a:r>
            <a:r>
              <a:rPr lang="en-US" dirty="0" err="1">
                <a:solidFill>
                  <a:srgbClr val="FFFFFF"/>
                </a:solidFill>
                <a:effectLst/>
                <a:latin typeface="Helvetica" pitchFamily="2" charset="0"/>
              </a:rPr>
              <a:t>nibh</a:t>
            </a:r>
            <a:r>
              <a:rPr lang="en-US" dirty="0">
                <a:solidFill>
                  <a:srgbClr val="FFFFFF"/>
                </a:solidFill>
                <a:effectLst/>
                <a:latin typeface="Helvetica" pitchFamily="2" charset="0"/>
              </a:rPr>
              <a:t> </a:t>
            </a:r>
            <a:r>
              <a:rPr lang="en-US" dirty="0" err="1">
                <a:solidFill>
                  <a:srgbClr val="FFFFFF"/>
                </a:solidFill>
                <a:effectLst/>
                <a:latin typeface="Helvetica" pitchFamily="2" charset="0"/>
              </a:rPr>
              <a:t>ultricies</a:t>
            </a:r>
            <a:r>
              <a:rPr lang="en-US" dirty="0">
                <a:solidFill>
                  <a:srgbClr val="FFFFFF"/>
                </a:solidFill>
                <a:effectLst/>
                <a:latin typeface="Helvetica" pitchFamily="2" charset="0"/>
              </a:rPr>
              <a:t> </a:t>
            </a:r>
            <a:r>
              <a:rPr lang="en-US" dirty="0" err="1">
                <a:solidFill>
                  <a:srgbClr val="FFFFFF"/>
                </a:solidFill>
                <a:effectLst/>
                <a:latin typeface="Helvetica" pitchFamily="2" charset="0"/>
              </a:rPr>
              <a:t>vehicula</a:t>
            </a:r>
            <a:r>
              <a:rPr lang="en-US" dirty="0">
                <a:solidFill>
                  <a:srgbClr val="FFFFFF"/>
                </a:solidFill>
                <a:effectLst/>
                <a:latin typeface="Helvetica" pitchFamily="2" charset="0"/>
              </a:rPr>
              <a:t> </a:t>
            </a:r>
            <a:r>
              <a:rPr lang="en-US" dirty="0" err="1">
                <a:solidFill>
                  <a:srgbClr val="FFFFFF"/>
                </a:solidFill>
                <a:effectLst/>
                <a:latin typeface="Helvetica" pitchFamily="2" charset="0"/>
              </a:rPr>
              <a:t>ut</a:t>
            </a:r>
            <a:r>
              <a:rPr lang="en-US" dirty="0">
                <a:solidFill>
                  <a:srgbClr val="FFFFFF"/>
                </a:solidFill>
                <a:effectLst/>
                <a:latin typeface="Helvetica" pitchFamily="2" charset="0"/>
              </a:rPr>
              <a:t> id </a:t>
            </a:r>
            <a:r>
              <a:rPr lang="en-US" dirty="0" err="1">
                <a:solidFill>
                  <a:srgbClr val="FFFFFF"/>
                </a:solidFill>
                <a:effectLst/>
                <a:latin typeface="Helvetica" pitchFamily="2" charset="0"/>
              </a:rPr>
              <a:t>elit</a:t>
            </a:r>
            <a:r>
              <a:rPr lang="en-US" dirty="0">
                <a:solidFill>
                  <a:srgbClr val="FFFFFF"/>
                </a:solidFill>
                <a:effectLst/>
                <a:latin typeface="Helvetica" pitchFamily="2" charset="0"/>
              </a:rPr>
              <a:t>. Aenean </a:t>
            </a:r>
            <a:r>
              <a:rPr lang="en-US" dirty="0" err="1">
                <a:solidFill>
                  <a:srgbClr val="FFFFFF"/>
                </a:solidFill>
                <a:effectLst/>
                <a:latin typeface="Helvetica" pitchFamily="2" charset="0"/>
              </a:rPr>
              <a:t>eu</a:t>
            </a:r>
            <a:r>
              <a:rPr lang="en-US" dirty="0">
                <a:solidFill>
                  <a:srgbClr val="FFFFFF"/>
                </a:solidFill>
                <a:effectLst/>
                <a:latin typeface="Helvetica" pitchFamily="2" charset="0"/>
              </a:rPr>
              <a:t> </a:t>
            </a:r>
            <a:r>
              <a:rPr lang="en-US" dirty="0" err="1">
                <a:solidFill>
                  <a:srgbClr val="FFFFFF"/>
                </a:solidFill>
                <a:effectLst/>
                <a:latin typeface="Helvetica" pitchFamily="2" charset="0"/>
              </a:rPr>
              <a:t>leo</a:t>
            </a:r>
            <a:r>
              <a:rPr lang="en-US" dirty="0">
                <a:solidFill>
                  <a:srgbClr val="FFFFFF"/>
                </a:solidFill>
                <a:effectLst/>
                <a:latin typeface="Helvetica" pitchFamily="2" charset="0"/>
              </a:rPr>
              <a:t> </a:t>
            </a:r>
            <a:r>
              <a:rPr lang="en-US" dirty="0" err="1">
                <a:solidFill>
                  <a:srgbClr val="FFFFFF"/>
                </a:solidFill>
                <a:effectLst/>
                <a:latin typeface="Helvetica" pitchFamily="2" charset="0"/>
              </a:rPr>
              <a:t>quam</a:t>
            </a:r>
            <a:r>
              <a:rPr lang="en-US" dirty="0">
                <a:solidFill>
                  <a:srgbClr val="FFFFFF"/>
                </a:solidFill>
                <a:effectLst/>
                <a:latin typeface="Helvetica" pitchFamily="2" charset="0"/>
              </a:rPr>
              <a:t>. </a:t>
            </a:r>
            <a:r>
              <a:rPr lang="en-US" dirty="0" err="1">
                <a:solidFill>
                  <a:srgbClr val="FFFFFF"/>
                </a:solidFill>
                <a:effectLst/>
                <a:latin typeface="Helvetica" pitchFamily="2" charset="0"/>
              </a:rPr>
              <a:t>Pellentesque</a:t>
            </a:r>
            <a:r>
              <a:rPr lang="en-US" dirty="0">
                <a:solidFill>
                  <a:srgbClr val="FFFFFF"/>
                </a:solidFill>
                <a:effectLst/>
                <a:latin typeface="Helvetica" pitchFamily="2" charset="0"/>
              </a:rPr>
              <a:t> </a:t>
            </a:r>
            <a:r>
              <a:rPr lang="en-US" dirty="0" err="1">
                <a:solidFill>
                  <a:srgbClr val="FFFFFF"/>
                </a:solidFill>
                <a:effectLst/>
                <a:latin typeface="Helvetica" pitchFamily="2" charset="0"/>
              </a:rPr>
              <a:t>ornare</a:t>
            </a:r>
            <a:r>
              <a:rPr lang="en-US" dirty="0">
                <a:solidFill>
                  <a:srgbClr val="FFFFFF"/>
                </a:solidFill>
                <a:effectLst/>
                <a:latin typeface="Helvetica" pitchFamily="2" charset="0"/>
              </a:rPr>
              <a:t> </a:t>
            </a:r>
            <a:r>
              <a:rPr lang="en-US" dirty="0" err="1">
                <a:solidFill>
                  <a:srgbClr val="FFFFFF"/>
                </a:solidFill>
                <a:effectLst/>
                <a:latin typeface="Helvetica" pitchFamily="2" charset="0"/>
              </a:rPr>
              <a:t>sem</a:t>
            </a:r>
            <a:r>
              <a:rPr lang="en-US" dirty="0">
                <a:solidFill>
                  <a:srgbClr val="FFFFFF"/>
                </a:solidFill>
                <a:effectLst/>
                <a:latin typeface="Helvetica" pitchFamily="2" charset="0"/>
              </a:rPr>
              <a:t> lacinia </a:t>
            </a:r>
            <a:r>
              <a:rPr lang="en-US" dirty="0" err="1">
                <a:solidFill>
                  <a:srgbClr val="FFFFFF"/>
                </a:solidFill>
                <a:effectLst/>
                <a:latin typeface="Helvetica" pitchFamily="2" charset="0"/>
              </a:rPr>
              <a:t>quam</a:t>
            </a:r>
            <a:r>
              <a:rPr lang="en-US" dirty="0">
                <a:solidFill>
                  <a:srgbClr val="FFFFFF"/>
                </a:solidFill>
                <a:effectLst/>
                <a:latin typeface="Helvetica" pitchFamily="2" charset="0"/>
              </a:rPr>
              <a:t> </a:t>
            </a:r>
            <a:r>
              <a:rPr lang="en-US" dirty="0" err="1">
                <a:solidFill>
                  <a:srgbClr val="FFFFFF"/>
                </a:solidFill>
                <a:effectLst/>
                <a:latin typeface="Helvetica" pitchFamily="2" charset="0"/>
              </a:rPr>
              <a:t>venenatis</a:t>
            </a:r>
            <a:r>
              <a:rPr lang="en-US" dirty="0">
                <a:solidFill>
                  <a:srgbClr val="FFFFFF"/>
                </a:solidFill>
                <a:effectLst/>
                <a:latin typeface="Helvetica" pitchFamily="2" charset="0"/>
              </a:rPr>
              <a:t> vestibulum. Lorem ipsum dolor sit </a:t>
            </a:r>
            <a:r>
              <a:rPr lang="en-US" dirty="0" err="1">
                <a:solidFill>
                  <a:srgbClr val="FFFFFF"/>
                </a:solidFill>
                <a:effectLst/>
                <a:latin typeface="Helvetica" pitchFamily="2" charset="0"/>
              </a:rPr>
              <a:t>amet</a:t>
            </a:r>
            <a:r>
              <a:rPr lang="en-US" dirty="0">
                <a:solidFill>
                  <a:srgbClr val="FFFFFF"/>
                </a:solidFill>
                <a:effectLst/>
                <a:latin typeface="Helvetica" pitchFamily="2" charset="0"/>
              </a:rPr>
              <a:t>, </a:t>
            </a:r>
            <a:r>
              <a:rPr lang="en-US" dirty="0" err="1">
                <a:solidFill>
                  <a:srgbClr val="FFFFFF"/>
                </a:solidFill>
                <a:effectLst/>
                <a:latin typeface="Helvetica" pitchFamily="2" charset="0"/>
              </a:rPr>
              <a:t>consectetur</a:t>
            </a:r>
            <a:r>
              <a:rPr lang="en-US" dirty="0">
                <a:solidFill>
                  <a:srgbClr val="FFFFFF"/>
                </a:solidFill>
                <a:effectLst/>
                <a:latin typeface="Helvetica" pitchFamily="2" charset="0"/>
              </a:rPr>
              <a:t> </a:t>
            </a:r>
            <a:r>
              <a:rPr lang="en-US" dirty="0" err="1">
                <a:solidFill>
                  <a:srgbClr val="FFFFFF"/>
                </a:solidFill>
                <a:effectLst/>
                <a:latin typeface="Helvetica" pitchFamily="2" charset="0"/>
              </a:rPr>
              <a:t>adipiscing</a:t>
            </a:r>
            <a:r>
              <a:rPr lang="en-US" dirty="0">
                <a:solidFill>
                  <a:srgbClr val="FFFFFF"/>
                </a:solidFill>
                <a:effectLst/>
                <a:latin typeface="Helvetica" pitchFamily="2" charset="0"/>
              </a:rPr>
              <a:t> </a:t>
            </a:r>
            <a:r>
              <a:rPr lang="en-US" dirty="0" err="1">
                <a:solidFill>
                  <a:srgbClr val="FFFFFF"/>
                </a:solidFill>
                <a:effectLst/>
                <a:latin typeface="Helvetica" pitchFamily="2" charset="0"/>
              </a:rPr>
              <a:t>elit</a:t>
            </a:r>
            <a:r>
              <a:rPr lang="en-US" dirty="0">
                <a:solidFill>
                  <a:srgbClr val="FFFFFF"/>
                </a:solidFill>
                <a:effectLst/>
                <a:latin typeface="Helvetica" pitchFamily="2" charset="0"/>
              </a:rPr>
              <a:t>. Cum sociis </a:t>
            </a:r>
            <a:r>
              <a:rPr lang="en-US" dirty="0" err="1">
                <a:solidFill>
                  <a:srgbClr val="FFFFFF"/>
                </a:solidFill>
                <a:effectLst/>
                <a:latin typeface="Helvetica" pitchFamily="2" charset="0"/>
              </a:rPr>
              <a:t>natoque</a:t>
            </a:r>
            <a:r>
              <a:rPr lang="en-US" dirty="0">
                <a:solidFill>
                  <a:srgbClr val="FFFFFF"/>
                </a:solidFill>
                <a:effectLst/>
                <a:latin typeface="Helvetica" pitchFamily="2" charset="0"/>
              </a:rPr>
              <a:t> </a:t>
            </a:r>
            <a:r>
              <a:rPr lang="en-US" dirty="0" err="1">
                <a:solidFill>
                  <a:srgbClr val="FFFFFF"/>
                </a:solidFill>
                <a:effectLst/>
                <a:latin typeface="Helvetica" pitchFamily="2" charset="0"/>
              </a:rPr>
              <a:t>penatibus</a:t>
            </a:r>
            <a:r>
              <a:rPr lang="en-US" dirty="0">
                <a:solidFill>
                  <a:srgbClr val="FFFFFF"/>
                </a:solidFill>
                <a:effectLst/>
                <a:latin typeface="Helvetica" pitchFamily="2" charset="0"/>
              </a:rPr>
              <a:t> et </a:t>
            </a:r>
            <a:r>
              <a:rPr lang="en-US" dirty="0" err="1">
                <a:solidFill>
                  <a:srgbClr val="FFFFFF"/>
                </a:solidFill>
                <a:effectLst/>
                <a:latin typeface="Helvetica" pitchFamily="2" charset="0"/>
              </a:rPr>
              <a:t>magnis</a:t>
            </a:r>
            <a:r>
              <a:rPr lang="en-US" dirty="0">
                <a:solidFill>
                  <a:srgbClr val="FFFFFF"/>
                </a:solidFill>
                <a:effectLst/>
                <a:latin typeface="Helvetica" pitchFamily="2" charset="0"/>
              </a:rPr>
              <a:t> dis parturient </a:t>
            </a:r>
            <a:r>
              <a:rPr lang="en-US" dirty="0" err="1">
                <a:solidFill>
                  <a:srgbClr val="FFFFFF"/>
                </a:solidFill>
                <a:effectLst/>
                <a:latin typeface="Helvetica" pitchFamily="2" charset="0"/>
              </a:rPr>
              <a:t>montes</a:t>
            </a:r>
            <a:r>
              <a:rPr lang="en-US" dirty="0">
                <a:solidFill>
                  <a:srgbClr val="FFFFFF"/>
                </a:solidFill>
                <a:effectLst/>
                <a:latin typeface="Helvetica" pitchFamily="2" charset="0"/>
              </a:rPr>
              <a:t>, </a:t>
            </a:r>
            <a:r>
              <a:rPr lang="en-US" dirty="0" err="1">
                <a:solidFill>
                  <a:srgbClr val="FFFFFF"/>
                </a:solidFill>
                <a:effectLst/>
                <a:latin typeface="Helvetica" pitchFamily="2" charset="0"/>
              </a:rPr>
              <a:t>ridiculus</a:t>
            </a:r>
            <a:r>
              <a:rPr lang="en-US" dirty="0">
                <a:solidFill>
                  <a:srgbClr val="FFFFFF"/>
                </a:solidFill>
                <a:effectLst/>
                <a:latin typeface="Helvetica" pitchFamily="2" charset="0"/>
              </a:rPr>
              <a:t> mus.</a:t>
            </a:r>
          </a:p>
        </p:txBody>
      </p:sp>
      <p:sp>
        <p:nvSpPr>
          <p:cNvPr id="7" name="Title 1">
            <a:extLst>
              <a:ext uri="{FF2B5EF4-FFF2-40B4-BE49-F238E27FC236}">
                <a16:creationId xmlns:a16="http://schemas.microsoft.com/office/drawing/2014/main" id="{8A79644B-9DD6-B842-9E09-61AC441BB46F}"/>
              </a:ext>
            </a:extLst>
          </p:cNvPr>
          <p:cNvSpPr>
            <a:spLocks noGrp="1"/>
          </p:cNvSpPr>
          <p:nvPr>
            <p:ph type="ctrTitle" hasCustomPrompt="1"/>
          </p:nvPr>
        </p:nvSpPr>
        <p:spPr>
          <a:xfrm>
            <a:off x="838200" y="1323900"/>
            <a:ext cx="7582786" cy="1925711"/>
          </a:xfrm>
        </p:spPr>
        <p:txBody>
          <a:bodyPr anchor="ctr" anchorCtr="0">
            <a:noAutofit/>
          </a:bodyPr>
          <a:lstStyle>
            <a:lvl1pPr algn="l">
              <a:lnSpc>
                <a:spcPct val="100000"/>
              </a:lnSpc>
              <a:defRPr sz="3600" b="1" i="0">
                <a:solidFill>
                  <a:schemeClr val="bg1"/>
                </a:solidFill>
                <a:latin typeface="Arial Narrow" panose="020B0604020202020204" pitchFamily="34" charset="0"/>
                <a:cs typeface="Arial Narrow" panose="020B0604020202020204" pitchFamily="34" charset="0"/>
              </a:defRPr>
            </a:lvl1pPr>
          </a:lstStyle>
          <a:p>
            <a:r>
              <a:rPr lang="en-US" dirty="0"/>
              <a:t>CLICK TO EDIT MASTER TITLE STYLE LONG VERSION WITH MULTIPLE LINES.</a:t>
            </a:r>
          </a:p>
        </p:txBody>
      </p:sp>
    </p:spTree>
    <p:extLst>
      <p:ext uri="{BB962C8B-B14F-4D97-AF65-F5344CB8AC3E}">
        <p14:creationId xmlns:p14="http://schemas.microsoft.com/office/powerpoint/2010/main" val="324413994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ntent_Charts_white">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0B15F00-3CE7-4344-9563-F750CE6FEC3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a:extLst>
              <a:ext uri="{FF2B5EF4-FFF2-40B4-BE49-F238E27FC236}">
                <a16:creationId xmlns:a16="http://schemas.microsoft.com/office/drawing/2014/main" id="{1642458B-FA0B-CF43-A098-C02AA004FE5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1">
            <a:extLst>
              <a:ext uri="{FF2B5EF4-FFF2-40B4-BE49-F238E27FC236}">
                <a16:creationId xmlns:a16="http://schemas.microsoft.com/office/drawing/2014/main" id="{8C5E7825-BC06-A74A-B318-AB5F6C915F6E}"/>
              </a:ext>
            </a:extLst>
          </p:cNvPr>
          <p:cNvSpPr>
            <a:spLocks noGrp="1"/>
          </p:cNvSpPr>
          <p:nvPr>
            <p:ph type="ctrTitle" hasCustomPrompt="1"/>
          </p:nvPr>
        </p:nvSpPr>
        <p:spPr>
          <a:xfrm>
            <a:off x="838200" y="882466"/>
            <a:ext cx="10103069" cy="1156541"/>
          </a:xfrm>
        </p:spPr>
        <p:txBody>
          <a:bodyPr anchor="ctr" anchorCtr="0">
            <a:noAutofit/>
          </a:bodyPr>
          <a:lstStyle>
            <a:lvl1pPr algn="l">
              <a:lnSpc>
                <a:spcPct val="100000"/>
              </a:lnSpc>
              <a:defRPr sz="3600" b="1" i="0">
                <a:solidFill>
                  <a:schemeClr val="tx2"/>
                </a:solidFill>
                <a:latin typeface="Arial Narrow" panose="020B0604020202020204" pitchFamily="34" charset="0"/>
                <a:cs typeface="Arial Narrow" panose="020B0604020202020204" pitchFamily="34" charset="0"/>
              </a:defRPr>
            </a:lvl1pPr>
          </a:lstStyle>
          <a:p>
            <a:r>
              <a:rPr lang="en-US" dirty="0"/>
              <a:t>CLICK TO EDIT MASTER TITLE STYLE LONG VERSION WITH MULTIPLE LINES.</a:t>
            </a:r>
          </a:p>
        </p:txBody>
      </p:sp>
    </p:spTree>
    <p:extLst>
      <p:ext uri="{BB962C8B-B14F-4D97-AF65-F5344CB8AC3E}">
        <p14:creationId xmlns:p14="http://schemas.microsoft.com/office/powerpoint/2010/main" val="34916456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Content_red">
    <p:bg>
      <p:bgPr>
        <a:solidFill>
          <a:schemeClr val="tx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DFE8CA-AEB5-2843-A832-23EFF7A0D17F}"/>
              </a:ext>
            </a:extLst>
          </p:cNvPr>
          <p:cNvSpPr>
            <a:spLocks noGrp="1"/>
          </p:cNvSpPr>
          <p:nvPr>
            <p:ph idx="1" hasCustomPrompt="1"/>
          </p:nvPr>
        </p:nvSpPr>
        <p:spPr>
          <a:xfrm>
            <a:off x="838200" y="3234099"/>
            <a:ext cx="10559902" cy="2903942"/>
          </a:xfrm>
        </p:spPr>
        <p:txBody>
          <a:bodyPr anchor="t">
            <a:normAutofit/>
          </a:bodyPr>
          <a:lstStyle>
            <a:lvl1pPr marL="342900" indent="-342900" algn="l">
              <a:lnSpc>
                <a:spcPct val="100000"/>
              </a:lnSpc>
              <a:spcBef>
                <a:spcPts val="0"/>
              </a:spcBef>
              <a:buClr>
                <a:schemeClr val="bg1"/>
              </a:buClr>
              <a:buFont typeface="Arial" panose="020B0604020202020204" pitchFamily="34" charset="0"/>
              <a:buChar char="•"/>
              <a:defRPr lang="en-US" sz="2000" b="0" i="0" smtClean="0">
                <a:solidFill>
                  <a:schemeClr val="bg1"/>
                </a:solidFill>
                <a:effectLst/>
                <a:latin typeface="Arial" panose="020B0604020202020204" pitchFamily="34" charset="0"/>
                <a:cs typeface="Arial" panose="020B0604020202020204" pitchFamily="34" charset="0"/>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r>
              <a:rPr lang="en-US" dirty="0"/>
              <a:t>Click to edit master text styles </a:t>
            </a:r>
            <a:r>
              <a:rPr lang="en-US" dirty="0" err="1">
                <a:solidFill>
                  <a:srgbClr val="FFFFFF"/>
                </a:solidFill>
                <a:effectLst/>
                <a:latin typeface="Helvetica" pitchFamily="2" charset="0"/>
              </a:rPr>
              <a:t>Nullam</a:t>
            </a:r>
            <a:r>
              <a:rPr lang="en-US" dirty="0">
                <a:solidFill>
                  <a:srgbClr val="FFFFFF"/>
                </a:solidFill>
                <a:effectLst/>
                <a:latin typeface="Helvetica" pitchFamily="2" charset="0"/>
              </a:rPr>
              <a:t> id dolor id </a:t>
            </a:r>
            <a:r>
              <a:rPr lang="en-US" dirty="0" err="1">
                <a:solidFill>
                  <a:srgbClr val="FFFFFF"/>
                </a:solidFill>
                <a:effectLst/>
                <a:latin typeface="Helvetica" pitchFamily="2" charset="0"/>
              </a:rPr>
              <a:t>nibh</a:t>
            </a:r>
            <a:r>
              <a:rPr lang="en-US" dirty="0">
                <a:solidFill>
                  <a:srgbClr val="FFFFFF"/>
                </a:solidFill>
                <a:effectLst/>
                <a:latin typeface="Helvetica" pitchFamily="2" charset="0"/>
              </a:rPr>
              <a:t> </a:t>
            </a:r>
            <a:r>
              <a:rPr lang="en-US" dirty="0" err="1">
                <a:solidFill>
                  <a:srgbClr val="FFFFFF"/>
                </a:solidFill>
                <a:effectLst/>
                <a:latin typeface="Helvetica" pitchFamily="2" charset="0"/>
              </a:rPr>
              <a:t>ultricies</a:t>
            </a:r>
            <a:r>
              <a:rPr lang="en-US" dirty="0">
                <a:solidFill>
                  <a:srgbClr val="FFFFFF"/>
                </a:solidFill>
                <a:effectLst/>
                <a:latin typeface="Helvetica" pitchFamily="2" charset="0"/>
              </a:rPr>
              <a:t> </a:t>
            </a:r>
            <a:r>
              <a:rPr lang="en-US" dirty="0" err="1">
                <a:solidFill>
                  <a:srgbClr val="FFFFFF"/>
                </a:solidFill>
                <a:effectLst/>
                <a:latin typeface="Helvetica" pitchFamily="2" charset="0"/>
              </a:rPr>
              <a:t>vehicula</a:t>
            </a:r>
            <a:r>
              <a:rPr lang="en-US" dirty="0">
                <a:solidFill>
                  <a:srgbClr val="FFFFFF"/>
                </a:solidFill>
                <a:effectLst/>
                <a:latin typeface="Helvetica" pitchFamily="2" charset="0"/>
              </a:rPr>
              <a:t> </a:t>
            </a:r>
            <a:r>
              <a:rPr lang="en-US" dirty="0" err="1">
                <a:solidFill>
                  <a:srgbClr val="FFFFFF"/>
                </a:solidFill>
                <a:effectLst/>
                <a:latin typeface="Helvetica" pitchFamily="2" charset="0"/>
              </a:rPr>
              <a:t>ut</a:t>
            </a:r>
            <a:r>
              <a:rPr lang="en-US" dirty="0">
                <a:solidFill>
                  <a:srgbClr val="FFFFFF"/>
                </a:solidFill>
                <a:effectLst/>
                <a:latin typeface="Helvetica" pitchFamily="2" charset="0"/>
              </a:rPr>
              <a:t> id </a:t>
            </a:r>
            <a:r>
              <a:rPr lang="en-US" dirty="0" err="1">
                <a:solidFill>
                  <a:srgbClr val="FFFFFF"/>
                </a:solidFill>
                <a:effectLst/>
                <a:latin typeface="Helvetica" pitchFamily="2" charset="0"/>
              </a:rPr>
              <a:t>elit</a:t>
            </a:r>
            <a:r>
              <a:rPr lang="en-US" dirty="0">
                <a:solidFill>
                  <a:srgbClr val="FFFFFF"/>
                </a:solidFill>
                <a:effectLst/>
                <a:latin typeface="Helvetica" pitchFamily="2" charset="0"/>
              </a:rPr>
              <a:t>. Aenean </a:t>
            </a:r>
            <a:r>
              <a:rPr lang="en-US" dirty="0" err="1">
                <a:solidFill>
                  <a:srgbClr val="FFFFFF"/>
                </a:solidFill>
                <a:effectLst/>
                <a:latin typeface="Helvetica" pitchFamily="2" charset="0"/>
              </a:rPr>
              <a:t>eu</a:t>
            </a:r>
            <a:r>
              <a:rPr lang="en-US" dirty="0">
                <a:solidFill>
                  <a:srgbClr val="FFFFFF"/>
                </a:solidFill>
                <a:effectLst/>
                <a:latin typeface="Helvetica" pitchFamily="2" charset="0"/>
              </a:rPr>
              <a:t> </a:t>
            </a:r>
            <a:r>
              <a:rPr lang="en-US" dirty="0" err="1">
                <a:solidFill>
                  <a:srgbClr val="FFFFFF"/>
                </a:solidFill>
                <a:effectLst/>
                <a:latin typeface="Helvetica" pitchFamily="2" charset="0"/>
              </a:rPr>
              <a:t>leo</a:t>
            </a:r>
            <a:r>
              <a:rPr lang="en-US" dirty="0">
                <a:solidFill>
                  <a:srgbClr val="FFFFFF"/>
                </a:solidFill>
                <a:effectLst/>
                <a:latin typeface="Helvetica" pitchFamily="2" charset="0"/>
              </a:rPr>
              <a:t> </a:t>
            </a:r>
            <a:r>
              <a:rPr lang="en-US" dirty="0" err="1">
                <a:solidFill>
                  <a:srgbClr val="FFFFFF"/>
                </a:solidFill>
                <a:effectLst/>
                <a:latin typeface="Helvetica" pitchFamily="2" charset="0"/>
              </a:rPr>
              <a:t>quam</a:t>
            </a:r>
            <a:r>
              <a:rPr lang="en-US" dirty="0">
                <a:solidFill>
                  <a:srgbClr val="FFFFFF"/>
                </a:solidFill>
                <a:effectLst/>
                <a:latin typeface="Helvetica" pitchFamily="2" charset="0"/>
              </a:rPr>
              <a:t>. </a:t>
            </a:r>
          </a:p>
          <a:p>
            <a:endParaRPr lang="en-US" dirty="0">
              <a:solidFill>
                <a:srgbClr val="FFFFFF"/>
              </a:solidFill>
              <a:effectLst/>
              <a:latin typeface="Helvetica" pitchFamily="2" charset="0"/>
            </a:endParaRPr>
          </a:p>
          <a:p>
            <a:r>
              <a:rPr lang="en-US" dirty="0" err="1">
                <a:solidFill>
                  <a:srgbClr val="FFFFFF"/>
                </a:solidFill>
                <a:effectLst/>
                <a:latin typeface="Helvetica" pitchFamily="2" charset="0"/>
              </a:rPr>
              <a:t>Pellentesque</a:t>
            </a:r>
            <a:r>
              <a:rPr lang="en-US" dirty="0">
                <a:solidFill>
                  <a:srgbClr val="FFFFFF"/>
                </a:solidFill>
                <a:effectLst/>
                <a:latin typeface="Helvetica" pitchFamily="2" charset="0"/>
              </a:rPr>
              <a:t> </a:t>
            </a:r>
            <a:r>
              <a:rPr lang="en-US" dirty="0" err="1">
                <a:solidFill>
                  <a:srgbClr val="FFFFFF"/>
                </a:solidFill>
                <a:effectLst/>
                <a:latin typeface="Helvetica" pitchFamily="2" charset="0"/>
              </a:rPr>
              <a:t>ornare</a:t>
            </a:r>
            <a:r>
              <a:rPr lang="en-US" dirty="0">
                <a:solidFill>
                  <a:srgbClr val="FFFFFF"/>
                </a:solidFill>
                <a:effectLst/>
                <a:latin typeface="Helvetica" pitchFamily="2" charset="0"/>
              </a:rPr>
              <a:t> </a:t>
            </a:r>
            <a:r>
              <a:rPr lang="en-US" dirty="0" err="1">
                <a:solidFill>
                  <a:srgbClr val="FFFFFF"/>
                </a:solidFill>
                <a:effectLst/>
                <a:latin typeface="Helvetica" pitchFamily="2" charset="0"/>
              </a:rPr>
              <a:t>sem</a:t>
            </a:r>
            <a:r>
              <a:rPr lang="en-US" dirty="0">
                <a:solidFill>
                  <a:srgbClr val="FFFFFF"/>
                </a:solidFill>
                <a:effectLst/>
                <a:latin typeface="Helvetica" pitchFamily="2" charset="0"/>
              </a:rPr>
              <a:t> lacinia </a:t>
            </a:r>
            <a:r>
              <a:rPr lang="en-US" dirty="0" err="1">
                <a:solidFill>
                  <a:srgbClr val="FFFFFF"/>
                </a:solidFill>
                <a:effectLst/>
                <a:latin typeface="Helvetica" pitchFamily="2" charset="0"/>
              </a:rPr>
              <a:t>quam</a:t>
            </a:r>
            <a:r>
              <a:rPr lang="en-US" dirty="0">
                <a:solidFill>
                  <a:srgbClr val="FFFFFF"/>
                </a:solidFill>
                <a:effectLst/>
                <a:latin typeface="Helvetica" pitchFamily="2" charset="0"/>
              </a:rPr>
              <a:t> </a:t>
            </a:r>
            <a:r>
              <a:rPr lang="en-US" dirty="0" err="1">
                <a:solidFill>
                  <a:srgbClr val="FFFFFF"/>
                </a:solidFill>
                <a:effectLst/>
                <a:latin typeface="Helvetica" pitchFamily="2" charset="0"/>
              </a:rPr>
              <a:t>venenatis</a:t>
            </a:r>
            <a:r>
              <a:rPr lang="en-US" dirty="0">
                <a:solidFill>
                  <a:srgbClr val="FFFFFF"/>
                </a:solidFill>
                <a:effectLst/>
                <a:latin typeface="Helvetica" pitchFamily="2" charset="0"/>
              </a:rPr>
              <a:t> vestibulum. Lorem ipsum dolor sit </a:t>
            </a:r>
            <a:r>
              <a:rPr lang="en-US" dirty="0" err="1">
                <a:solidFill>
                  <a:srgbClr val="FFFFFF"/>
                </a:solidFill>
                <a:effectLst/>
                <a:latin typeface="Helvetica" pitchFamily="2" charset="0"/>
              </a:rPr>
              <a:t>amet</a:t>
            </a:r>
            <a:r>
              <a:rPr lang="en-US" dirty="0">
                <a:solidFill>
                  <a:srgbClr val="FFFFFF"/>
                </a:solidFill>
                <a:effectLst/>
                <a:latin typeface="Helvetica" pitchFamily="2" charset="0"/>
              </a:rPr>
              <a:t>, </a:t>
            </a:r>
            <a:r>
              <a:rPr lang="en-US" dirty="0" err="1">
                <a:solidFill>
                  <a:srgbClr val="FFFFFF"/>
                </a:solidFill>
                <a:effectLst/>
                <a:latin typeface="Helvetica" pitchFamily="2" charset="0"/>
              </a:rPr>
              <a:t>consectetur</a:t>
            </a:r>
            <a:r>
              <a:rPr lang="en-US" dirty="0">
                <a:solidFill>
                  <a:srgbClr val="FFFFFF"/>
                </a:solidFill>
                <a:effectLst/>
                <a:latin typeface="Helvetica" pitchFamily="2" charset="0"/>
              </a:rPr>
              <a:t> </a:t>
            </a:r>
            <a:r>
              <a:rPr lang="en-US" dirty="0" err="1">
                <a:solidFill>
                  <a:srgbClr val="FFFFFF"/>
                </a:solidFill>
                <a:effectLst/>
                <a:latin typeface="Helvetica" pitchFamily="2" charset="0"/>
              </a:rPr>
              <a:t>adipiscing</a:t>
            </a:r>
            <a:r>
              <a:rPr lang="en-US" dirty="0">
                <a:solidFill>
                  <a:srgbClr val="FFFFFF"/>
                </a:solidFill>
                <a:effectLst/>
                <a:latin typeface="Helvetica" pitchFamily="2" charset="0"/>
              </a:rPr>
              <a:t> </a:t>
            </a:r>
            <a:r>
              <a:rPr lang="en-US" dirty="0" err="1">
                <a:solidFill>
                  <a:srgbClr val="FFFFFF"/>
                </a:solidFill>
                <a:effectLst/>
                <a:latin typeface="Helvetica" pitchFamily="2" charset="0"/>
              </a:rPr>
              <a:t>elit</a:t>
            </a:r>
            <a:r>
              <a:rPr lang="en-US" dirty="0">
                <a:solidFill>
                  <a:srgbClr val="FFFFFF"/>
                </a:solidFill>
                <a:effectLst/>
                <a:latin typeface="Helvetica" pitchFamily="2" charset="0"/>
              </a:rPr>
              <a:t>. Cum sociis </a:t>
            </a:r>
            <a:r>
              <a:rPr lang="en-US" dirty="0" err="1">
                <a:solidFill>
                  <a:srgbClr val="FFFFFF"/>
                </a:solidFill>
                <a:effectLst/>
                <a:latin typeface="Helvetica" pitchFamily="2" charset="0"/>
              </a:rPr>
              <a:t>natoque</a:t>
            </a:r>
            <a:r>
              <a:rPr lang="en-US" dirty="0">
                <a:solidFill>
                  <a:srgbClr val="FFFFFF"/>
                </a:solidFill>
                <a:effectLst/>
                <a:latin typeface="Helvetica" pitchFamily="2" charset="0"/>
              </a:rPr>
              <a:t> </a:t>
            </a:r>
            <a:r>
              <a:rPr lang="en-US" dirty="0" err="1">
                <a:solidFill>
                  <a:srgbClr val="FFFFFF"/>
                </a:solidFill>
                <a:effectLst/>
                <a:latin typeface="Helvetica" pitchFamily="2" charset="0"/>
              </a:rPr>
              <a:t>penatibus</a:t>
            </a:r>
            <a:r>
              <a:rPr lang="en-US" dirty="0">
                <a:solidFill>
                  <a:srgbClr val="FFFFFF"/>
                </a:solidFill>
                <a:effectLst/>
                <a:latin typeface="Helvetica" pitchFamily="2" charset="0"/>
              </a:rPr>
              <a:t> et </a:t>
            </a:r>
            <a:r>
              <a:rPr lang="en-US" dirty="0" err="1">
                <a:solidFill>
                  <a:srgbClr val="FFFFFF"/>
                </a:solidFill>
                <a:effectLst/>
                <a:latin typeface="Helvetica" pitchFamily="2" charset="0"/>
              </a:rPr>
              <a:t>magnis</a:t>
            </a:r>
            <a:r>
              <a:rPr lang="en-US" dirty="0">
                <a:solidFill>
                  <a:srgbClr val="FFFFFF"/>
                </a:solidFill>
                <a:effectLst/>
                <a:latin typeface="Helvetica" pitchFamily="2" charset="0"/>
              </a:rPr>
              <a:t> dis parturient </a:t>
            </a:r>
            <a:r>
              <a:rPr lang="en-US" dirty="0" err="1">
                <a:solidFill>
                  <a:srgbClr val="FFFFFF"/>
                </a:solidFill>
                <a:effectLst/>
                <a:latin typeface="Helvetica" pitchFamily="2" charset="0"/>
              </a:rPr>
              <a:t>montes</a:t>
            </a:r>
            <a:r>
              <a:rPr lang="en-US" dirty="0">
                <a:solidFill>
                  <a:srgbClr val="FFFFFF"/>
                </a:solidFill>
                <a:effectLst/>
                <a:latin typeface="Helvetica" pitchFamily="2" charset="0"/>
              </a:rPr>
              <a:t>, </a:t>
            </a:r>
            <a:r>
              <a:rPr lang="en-US" dirty="0" err="1">
                <a:solidFill>
                  <a:srgbClr val="FFFFFF"/>
                </a:solidFill>
                <a:effectLst/>
                <a:latin typeface="Helvetica" pitchFamily="2" charset="0"/>
              </a:rPr>
              <a:t>ridiculus</a:t>
            </a:r>
            <a:r>
              <a:rPr lang="en-US" dirty="0">
                <a:solidFill>
                  <a:srgbClr val="FFFFFF"/>
                </a:solidFill>
                <a:effectLst/>
                <a:latin typeface="Helvetica" pitchFamily="2" charset="0"/>
              </a:rPr>
              <a:t> mus.</a:t>
            </a:r>
          </a:p>
        </p:txBody>
      </p:sp>
      <p:sp>
        <p:nvSpPr>
          <p:cNvPr id="7" name="Title 1">
            <a:extLst>
              <a:ext uri="{FF2B5EF4-FFF2-40B4-BE49-F238E27FC236}">
                <a16:creationId xmlns:a16="http://schemas.microsoft.com/office/drawing/2014/main" id="{8A79644B-9DD6-B842-9E09-61AC441BB46F}"/>
              </a:ext>
            </a:extLst>
          </p:cNvPr>
          <p:cNvSpPr>
            <a:spLocks noGrp="1"/>
          </p:cNvSpPr>
          <p:nvPr>
            <p:ph type="ctrTitle" hasCustomPrompt="1"/>
          </p:nvPr>
        </p:nvSpPr>
        <p:spPr>
          <a:xfrm>
            <a:off x="838200" y="882466"/>
            <a:ext cx="10103069" cy="1156541"/>
          </a:xfrm>
        </p:spPr>
        <p:txBody>
          <a:bodyPr anchor="ctr" anchorCtr="0">
            <a:noAutofit/>
          </a:bodyPr>
          <a:lstStyle>
            <a:lvl1pPr algn="l">
              <a:lnSpc>
                <a:spcPct val="100000"/>
              </a:lnSpc>
              <a:defRPr sz="3600" b="1" i="0">
                <a:solidFill>
                  <a:schemeClr val="bg1"/>
                </a:solidFill>
                <a:latin typeface="Arial Narrow" panose="020B0604020202020204" pitchFamily="34" charset="0"/>
                <a:cs typeface="Arial Narrow" panose="020B0604020202020204" pitchFamily="34" charset="0"/>
              </a:defRPr>
            </a:lvl1pPr>
          </a:lstStyle>
          <a:p>
            <a:r>
              <a:rPr lang="en-US" dirty="0"/>
              <a:t>CLICK TO EDIT MASTER TITLE STYLE LONG VERSION WITH MULTIPLE LINES.</a:t>
            </a:r>
          </a:p>
        </p:txBody>
      </p:sp>
      <p:sp>
        <p:nvSpPr>
          <p:cNvPr id="10" name="Text Placeholder 9">
            <a:extLst>
              <a:ext uri="{FF2B5EF4-FFF2-40B4-BE49-F238E27FC236}">
                <a16:creationId xmlns:a16="http://schemas.microsoft.com/office/drawing/2014/main" id="{A238E63F-6339-AE45-9E3C-F99BC6D16785}"/>
              </a:ext>
            </a:extLst>
          </p:cNvPr>
          <p:cNvSpPr>
            <a:spLocks noGrp="1"/>
          </p:cNvSpPr>
          <p:nvPr>
            <p:ph type="body" sz="quarter" idx="13"/>
          </p:nvPr>
        </p:nvSpPr>
        <p:spPr>
          <a:xfrm>
            <a:off x="838200" y="2265363"/>
            <a:ext cx="10560050" cy="812800"/>
          </a:xfrm>
          <a:noFill/>
        </p:spPr>
        <p:txBody>
          <a:bodyPr>
            <a:noAutofit/>
          </a:bodyPr>
          <a:lstStyle>
            <a:lvl1pPr marL="0" indent="0">
              <a:buFontTx/>
              <a:buNone/>
              <a:defRPr sz="2000" b="0" i="0">
                <a:solidFill>
                  <a:schemeClr val="bg1"/>
                </a:solidFill>
                <a:latin typeface="Arial" panose="020B0604020202020204" pitchFamily="34" charset="0"/>
                <a:cs typeface="Arial" panose="020B0604020202020204" pitchFamily="34" charset="0"/>
              </a:defRPr>
            </a:lvl1pPr>
            <a:lvl2pPr marL="457200" indent="0">
              <a:buNone/>
              <a:defRPr/>
            </a:lvl2pPr>
          </a:lstStyle>
          <a:p>
            <a:pPr lvl="0"/>
            <a:r>
              <a:rPr lang="en-US"/>
              <a:t>Click to edit Master text styles</a:t>
            </a:r>
          </a:p>
        </p:txBody>
      </p:sp>
    </p:spTree>
    <p:extLst>
      <p:ext uri="{BB962C8B-B14F-4D97-AF65-F5344CB8AC3E}">
        <p14:creationId xmlns:p14="http://schemas.microsoft.com/office/powerpoint/2010/main" val="363149050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_Content_white">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DFE8CA-AEB5-2843-A832-23EFF7A0D17F}"/>
              </a:ext>
            </a:extLst>
          </p:cNvPr>
          <p:cNvSpPr>
            <a:spLocks noGrp="1"/>
          </p:cNvSpPr>
          <p:nvPr>
            <p:ph idx="1" hasCustomPrompt="1"/>
          </p:nvPr>
        </p:nvSpPr>
        <p:spPr>
          <a:xfrm>
            <a:off x="838200" y="2194560"/>
            <a:ext cx="10559902" cy="4114800"/>
          </a:xfrm>
        </p:spPr>
        <p:txBody>
          <a:bodyPr anchor="t">
            <a:normAutofit/>
          </a:bodyPr>
          <a:lstStyle>
            <a:lvl1pPr marL="342900" indent="-342900" algn="l">
              <a:lnSpc>
                <a:spcPct val="100000"/>
              </a:lnSpc>
              <a:spcBef>
                <a:spcPts val="0"/>
              </a:spcBef>
              <a:buClr>
                <a:schemeClr val="bg1"/>
              </a:buClr>
              <a:buFont typeface="Arial" panose="020B0604020202020204" pitchFamily="34" charset="0"/>
              <a:buChar char="•"/>
              <a:defRPr lang="en-US" sz="2000" b="0" i="0" smtClean="0">
                <a:solidFill>
                  <a:schemeClr val="tx1"/>
                </a:solidFill>
                <a:effectLst/>
                <a:latin typeface="Arial" panose="020B0604020202020204" pitchFamily="34" charset="0"/>
                <a:cs typeface="Arial" panose="020B0604020202020204" pitchFamily="34" charset="0"/>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r>
              <a:rPr lang="en-US" dirty="0"/>
              <a:t>Click to edit master text styles</a:t>
            </a:r>
            <a:endParaRPr lang="en-US" dirty="0">
              <a:solidFill>
                <a:srgbClr val="FFFFFF"/>
              </a:solidFill>
              <a:effectLst/>
              <a:latin typeface="Helvetica" pitchFamily="2" charset="0"/>
            </a:endParaRPr>
          </a:p>
        </p:txBody>
      </p:sp>
      <p:sp>
        <p:nvSpPr>
          <p:cNvPr id="7" name="Title 1">
            <a:extLst>
              <a:ext uri="{FF2B5EF4-FFF2-40B4-BE49-F238E27FC236}">
                <a16:creationId xmlns:a16="http://schemas.microsoft.com/office/drawing/2014/main" id="{8A79644B-9DD6-B842-9E09-61AC441BB46F}"/>
              </a:ext>
            </a:extLst>
          </p:cNvPr>
          <p:cNvSpPr>
            <a:spLocks noGrp="1"/>
          </p:cNvSpPr>
          <p:nvPr>
            <p:ph type="ctrTitle" hasCustomPrompt="1"/>
          </p:nvPr>
        </p:nvSpPr>
        <p:spPr>
          <a:xfrm>
            <a:off x="838200" y="882466"/>
            <a:ext cx="10103069" cy="1156541"/>
          </a:xfrm>
        </p:spPr>
        <p:txBody>
          <a:bodyPr anchor="ctr" anchorCtr="0">
            <a:noAutofit/>
          </a:bodyPr>
          <a:lstStyle>
            <a:lvl1pPr algn="l">
              <a:lnSpc>
                <a:spcPct val="100000"/>
              </a:lnSpc>
              <a:defRPr sz="3600" b="1" i="0">
                <a:solidFill>
                  <a:schemeClr val="tx2"/>
                </a:solidFill>
                <a:latin typeface="Arial Narrow" panose="020B0604020202020204" pitchFamily="34" charset="0"/>
                <a:cs typeface="Arial Narrow" panose="020B0604020202020204" pitchFamily="34" charset="0"/>
              </a:defRPr>
            </a:lvl1pPr>
          </a:lstStyle>
          <a:p>
            <a:r>
              <a:rPr lang="en-US" dirty="0"/>
              <a:t>CLICK TO EDIT MASTER TITLE STYLE LONG VERSION WITH MULTIPLE LINES.</a:t>
            </a:r>
          </a:p>
        </p:txBody>
      </p:sp>
    </p:spTree>
    <p:extLst>
      <p:ext uri="{BB962C8B-B14F-4D97-AF65-F5344CB8AC3E}">
        <p14:creationId xmlns:p14="http://schemas.microsoft.com/office/powerpoint/2010/main" val="32873998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Content_red">
    <p:bg>
      <p:bgPr>
        <a:solidFill>
          <a:schemeClr val="tx2"/>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DFE8CA-AEB5-2843-A832-23EFF7A0D17F}"/>
              </a:ext>
            </a:extLst>
          </p:cNvPr>
          <p:cNvSpPr>
            <a:spLocks noGrp="1"/>
          </p:cNvSpPr>
          <p:nvPr>
            <p:ph idx="1" hasCustomPrompt="1"/>
          </p:nvPr>
        </p:nvSpPr>
        <p:spPr>
          <a:xfrm>
            <a:off x="838200" y="2194560"/>
            <a:ext cx="10559902" cy="4114800"/>
          </a:xfrm>
        </p:spPr>
        <p:txBody>
          <a:bodyPr anchor="t">
            <a:normAutofit/>
          </a:bodyPr>
          <a:lstStyle>
            <a:lvl1pPr marL="342900" indent="-342900" algn="l">
              <a:lnSpc>
                <a:spcPct val="100000"/>
              </a:lnSpc>
              <a:spcBef>
                <a:spcPts val="0"/>
              </a:spcBef>
              <a:buClr>
                <a:schemeClr val="bg1"/>
              </a:buClr>
              <a:buFont typeface="Arial" panose="020B0604020202020204" pitchFamily="34" charset="0"/>
              <a:buChar char="•"/>
              <a:defRPr lang="en-US" sz="2000" b="0" i="0" smtClean="0">
                <a:solidFill>
                  <a:schemeClr val="bg1"/>
                </a:solidFill>
                <a:effectLst/>
                <a:latin typeface="Arial" panose="020B0604020202020204" pitchFamily="34" charset="0"/>
                <a:cs typeface="Arial" panose="020B0604020202020204" pitchFamily="34" charset="0"/>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r>
              <a:rPr lang="en-US" dirty="0"/>
              <a:t>Click to edit master text styles </a:t>
            </a:r>
            <a:r>
              <a:rPr lang="en-US" dirty="0" err="1">
                <a:solidFill>
                  <a:srgbClr val="FFFFFF"/>
                </a:solidFill>
                <a:effectLst/>
                <a:latin typeface="Helvetica" pitchFamily="2" charset="0"/>
              </a:rPr>
              <a:t>Nullam</a:t>
            </a:r>
            <a:r>
              <a:rPr lang="en-US" dirty="0">
                <a:solidFill>
                  <a:srgbClr val="FFFFFF"/>
                </a:solidFill>
                <a:effectLst/>
                <a:latin typeface="Helvetica" pitchFamily="2" charset="0"/>
              </a:rPr>
              <a:t> id dolor id </a:t>
            </a:r>
            <a:r>
              <a:rPr lang="en-US" dirty="0" err="1">
                <a:solidFill>
                  <a:srgbClr val="FFFFFF"/>
                </a:solidFill>
                <a:effectLst/>
                <a:latin typeface="Helvetica" pitchFamily="2" charset="0"/>
              </a:rPr>
              <a:t>nibh</a:t>
            </a:r>
            <a:r>
              <a:rPr lang="en-US" dirty="0">
                <a:solidFill>
                  <a:srgbClr val="FFFFFF"/>
                </a:solidFill>
                <a:effectLst/>
                <a:latin typeface="Helvetica" pitchFamily="2" charset="0"/>
              </a:rPr>
              <a:t> </a:t>
            </a:r>
            <a:r>
              <a:rPr lang="en-US" dirty="0" err="1">
                <a:solidFill>
                  <a:srgbClr val="FFFFFF"/>
                </a:solidFill>
                <a:effectLst/>
                <a:latin typeface="Helvetica" pitchFamily="2" charset="0"/>
              </a:rPr>
              <a:t>ultricies</a:t>
            </a:r>
            <a:r>
              <a:rPr lang="en-US" dirty="0">
                <a:solidFill>
                  <a:srgbClr val="FFFFFF"/>
                </a:solidFill>
                <a:effectLst/>
                <a:latin typeface="Helvetica" pitchFamily="2" charset="0"/>
              </a:rPr>
              <a:t> </a:t>
            </a:r>
            <a:r>
              <a:rPr lang="en-US" dirty="0" err="1">
                <a:solidFill>
                  <a:srgbClr val="FFFFFF"/>
                </a:solidFill>
                <a:effectLst/>
                <a:latin typeface="Helvetica" pitchFamily="2" charset="0"/>
              </a:rPr>
              <a:t>vehicula</a:t>
            </a:r>
            <a:r>
              <a:rPr lang="en-US" dirty="0">
                <a:solidFill>
                  <a:srgbClr val="FFFFFF"/>
                </a:solidFill>
                <a:effectLst/>
                <a:latin typeface="Helvetica" pitchFamily="2" charset="0"/>
              </a:rPr>
              <a:t> </a:t>
            </a:r>
            <a:r>
              <a:rPr lang="en-US" dirty="0" err="1">
                <a:solidFill>
                  <a:srgbClr val="FFFFFF"/>
                </a:solidFill>
                <a:effectLst/>
                <a:latin typeface="Helvetica" pitchFamily="2" charset="0"/>
              </a:rPr>
              <a:t>ut</a:t>
            </a:r>
            <a:r>
              <a:rPr lang="en-US" dirty="0">
                <a:solidFill>
                  <a:srgbClr val="FFFFFF"/>
                </a:solidFill>
                <a:effectLst/>
                <a:latin typeface="Helvetica" pitchFamily="2" charset="0"/>
              </a:rPr>
              <a:t> id </a:t>
            </a:r>
            <a:r>
              <a:rPr lang="en-US" dirty="0" err="1">
                <a:solidFill>
                  <a:srgbClr val="FFFFFF"/>
                </a:solidFill>
                <a:effectLst/>
                <a:latin typeface="Helvetica" pitchFamily="2" charset="0"/>
              </a:rPr>
              <a:t>elit</a:t>
            </a:r>
            <a:r>
              <a:rPr lang="en-US" dirty="0">
                <a:solidFill>
                  <a:srgbClr val="FFFFFF"/>
                </a:solidFill>
                <a:effectLst/>
                <a:latin typeface="Helvetica" pitchFamily="2" charset="0"/>
              </a:rPr>
              <a:t>. Aenean </a:t>
            </a:r>
            <a:r>
              <a:rPr lang="en-US" dirty="0" err="1">
                <a:solidFill>
                  <a:srgbClr val="FFFFFF"/>
                </a:solidFill>
                <a:effectLst/>
                <a:latin typeface="Helvetica" pitchFamily="2" charset="0"/>
              </a:rPr>
              <a:t>eu</a:t>
            </a:r>
            <a:r>
              <a:rPr lang="en-US" dirty="0">
                <a:solidFill>
                  <a:srgbClr val="FFFFFF"/>
                </a:solidFill>
                <a:effectLst/>
                <a:latin typeface="Helvetica" pitchFamily="2" charset="0"/>
              </a:rPr>
              <a:t> </a:t>
            </a:r>
            <a:r>
              <a:rPr lang="en-US" dirty="0" err="1">
                <a:solidFill>
                  <a:srgbClr val="FFFFFF"/>
                </a:solidFill>
                <a:effectLst/>
                <a:latin typeface="Helvetica" pitchFamily="2" charset="0"/>
              </a:rPr>
              <a:t>leo</a:t>
            </a:r>
            <a:r>
              <a:rPr lang="en-US" dirty="0">
                <a:solidFill>
                  <a:srgbClr val="FFFFFF"/>
                </a:solidFill>
                <a:effectLst/>
                <a:latin typeface="Helvetica" pitchFamily="2" charset="0"/>
              </a:rPr>
              <a:t> </a:t>
            </a:r>
            <a:r>
              <a:rPr lang="en-US" dirty="0" err="1">
                <a:solidFill>
                  <a:srgbClr val="FFFFFF"/>
                </a:solidFill>
                <a:effectLst/>
                <a:latin typeface="Helvetica" pitchFamily="2" charset="0"/>
              </a:rPr>
              <a:t>quam</a:t>
            </a:r>
            <a:r>
              <a:rPr lang="en-US" dirty="0">
                <a:solidFill>
                  <a:srgbClr val="FFFFFF"/>
                </a:solidFill>
                <a:effectLst/>
                <a:latin typeface="Helvetica" pitchFamily="2" charset="0"/>
              </a:rPr>
              <a:t>. </a:t>
            </a:r>
          </a:p>
          <a:p>
            <a:endParaRPr lang="en-US" dirty="0">
              <a:solidFill>
                <a:srgbClr val="FFFFFF"/>
              </a:solidFill>
              <a:effectLst/>
              <a:latin typeface="Helvetica" pitchFamily="2" charset="0"/>
            </a:endParaRPr>
          </a:p>
          <a:p>
            <a:r>
              <a:rPr lang="en-US" dirty="0" err="1">
                <a:solidFill>
                  <a:srgbClr val="FFFFFF"/>
                </a:solidFill>
                <a:effectLst/>
                <a:latin typeface="Helvetica" pitchFamily="2" charset="0"/>
              </a:rPr>
              <a:t>Pellentesque</a:t>
            </a:r>
            <a:r>
              <a:rPr lang="en-US" dirty="0">
                <a:solidFill>
                  <a:srgbClr val="FFFFFF"/>
                </a:solidFill>
                <a:effectLst/>
                <a:latin typeface="Helvetica" pitchFamily="2" charset="0"/>
              </a:rPr>
              <a:t> </a:t>
            </a:r>
            <a:r>
              <a:rPr lang="en-US" dirty="0" err="1">
                <a:solidFill>
                  <a:srgbClr val="FFFFFF"/>
                </a:solidFill>
                <a:effectLst/>
                <a:latin typeface="Helvetica" pitchFamily="2" charset="0"/>
              </a:rPr>
              <a:t>ornare</a:t>
            </a:r>
            <a:r>
              <a:rPr lang="en-US" dirty="0">
                <a:solidFill>
                  <a:srgbClr val="FFFFFF"/>
                </a:solidFill>
                <a:effectLst/>
                <a:latin typeface="Helvetica" pitchFamily="2" charset="0"/>
              </a:rPr>
              <a:t> </a:t>
            </a:r>
            <a:r>
              <a:rPr lang="en-US" dirty="0" err="1">
                <a:solidFill>
                  <a:srgbClr val="FFFFFF"/>
                </a:solidFill>
                <a:effectLst/>
                <a:latin typeface="Helvetica" pitchFamily="2" charset="0"/>
              </a:rPr>
              <a:t>sem</a:t>
            </a:r>
            <a:r>
              <a:rPr lang="en-US" dirty="0">
                <a:solidFill>
                  <a:srgbClr val="FFFFFF"/>
                </a:solidFill>
                <a:effectLst/>
                <a:latin typeface="Helvetica" pitchFamily="2" charset="0"/>
              </a:rPr>
              <a:t> lacinia </a:t>
            </a:r>
            <a:r>
              <a:rPr lang="en-US" dirty="0" err="1">
                <a:solidFill>
                  <a:srgbClr val="FFFFFF"/>
                </a:solidFill>
                <a:effectLst/>
                <a:latin typeface="Helvetica" pitchFamily="2" charset="0"/>
              </a:rPr>
              <a:t>quam</a:t>
            </a:r>
            <a:r>
              <a:rPr lang="en-US" dirty="0">
                <a:solidFill>
                  <a:srgbClr val="FFFFFF"/>
                </a:solidFill>
                <a:effectLst/>
                <a:latin typeface="Helvetica" pitchFamily="2" charset="0"/>
              </a:rPr>
              <a:t> </a:t>
            </a:r>
            <a:r>
              <a:rPr lang="en-US" dirty="0" err="1">
                <a:solidFill>
                  <a:srgbClr val="FFFFFF"/>
                </a:solidFill>
                <a:effectLst/>
                <a:latin typeface="Helvetica" pitchFamily="2" charset="0"/>
              </a:rPr>
              <a:t>venenatis</a:t>
            </a:r>
            <a:r>
              <a:rPr lang="en-US" dirty="0">
                <a:solidFill>
                  <a:srgbClr val="FFFFFF"/>
                </a:solidFill>
                <a:effectLst/>
                <a:latin typeface="Helvetica" pitchFamily="2" charset="0"/>
              </a:rPr>
              <a:t> vestibulum. Lorem ipsum dolor sit </a:t>
            </a:r>
            <a:r>
              <a:rPr lang="en-US" dirty="0" err="1">
                <a:solidFill>
                  <a:srgbClr val="FFFFFF"/>
                </a:solidFill>
                <a:effectLst/>
                <a:latin typeface="Helvetica" pitchFamily="2" charset="0"/>
              </a:rPr>
              <a:t>amet</a:t>
            </a:r>
            <a:r>
              <a:rPr lang="en-US" dirty="0">
                <a:solidFill>
                  <a:srgbClr val="FFFFFF"/>
                </a:solidFill>
                <a:effectLst/>
                <a:latin typeface="Helvetica" pitchFamily="2" charset="0"/>
              </a:rPr>
              <a:t>, </a:t>
            </a:r>
            <a:r>
              <a:rPr lang="en-US" dirty="0" err="1">
                <a:solidFill>
                  <a:srgbClr val="FFFFFF"/>
                </a:solidFill>
                <a:effectLst/>
                <a:latin typeface="Helvetica" pitchFamily="2" charset="0"/>
              </a:rPr>
              <a:t>consectetur</a:t>
            </a:r>
            <a:r>
              <a:rPr lang="en-US" dirty="0">
                <a:solidFill>
                  <a:srgbClr val="FFFFFF"/>
                </a:solidFill>
                <a:effectLst/>
                <a:latin typeface="Helvetica" pitchFamily="2" charset="0"/>
              </a:rPr>
              <a:t> </a:t>
            </a:r>
            <a:r>
              <a:rPr lang="en-US" dirty="0" err="1">
                <a:solidFill>
                  <a:srgbClr val="FFFFFF"/>
                </a:solidFill>
                <a:effectLst/>
                <a:latin typeface="Helvetica" pitchFamily="2" charset="0"/>
              </a:rPr>
              <a:t>adipiscing</a:t>
            </a:r>
            <a:r>
              <a:rPr lang="en-US" dirty="0">
                <a:solidFill>
                  <a:srgbClr val="FFFFFF"/>
                </a:solidFill>
                <a:effectLst/>
                <a:latin typeface="Helvetica" pitchFamily="2" charset="0"/>
              </a:rPr>
              <a:t> </a:t>
            </a:r>
            <a:r>
              <a:rPr lang="en-US" dirty="0" err="1">
                <a:solidFill>
                  <a:srgbClr val="FFFFFF"/>
                </a:solidFill>
                <a:effectLst/>
                <a:latin typeface="Helvetica" pitchFamily="2" charset="0"/>
              </a:rPr>
              <a:t>elit</a:t>
            </a:r>
            <a:r>
              <a:rPr lang="en-US" dirty="0">
                <a:solidFill>
                  <a:srgbClr val="FFFFFF"/>
                </a:solidFill>
                <a:effectLst/>
                <a:latin typeface="Helvetica" pitchFamily="2" charset="0"/>
              </a:rPr>
              <a:t>. Cum sociis </a:t>
            </a:r>
            <a:r>
              <a:rPr lang="en-US" dirty="0" err="1">
                <a:solidFill>
                  <a:srgbClr val="FFFFFF"/>
                </a:solidFill>
                <a:effectLst/>
                <a:latin typeface="Helvetica" pitchFamily="2" charset="0"/>
              </a:rPr>
              <a:t>natoque</a:t>
            </a:r>
            <a:r>
              <a:rPr lang="en-US" dirty="0">
                <a:solidFill>
                  <a:srgbClr val="FFFFFF"/>
                </a:solidFill>
                <a:effectLst/>
                <a:latin typeface="Helvetica" pitchFamily="2" charset="0"/>
              </a:rPr>
              <a:t> </a:t>
            </a:r>
            <a:r>
              <a:rPr lang="en-US" dirty="0" err="1">
                <a:solidFill>
                  <a:srgbClr val="FFFFFF"/>
                </a:solidFill>
                <a:effectLst/>
                <a:latin typeface="Helvetica" pitchFamily="2" charset="0"/>
              </a:rPr>
              <a:t>penatibus</a:t>
            </a:r>
            <a:r>
              <a:rPr lang="en-US" dirty="0">
                <a:solidFill>
                  <a:srgbClr val="FFFFFF"/>
                </a:solidFill>
                <a:effectLst/>
                <a:latin typeface="Helvetica" pitchFamily="2" charset="0"/>
              </a:rPr>
              <a:t> et </a:t>
            </a:r>
            <a:r>
              <a:rPr lang="en-US" dirty="0" err="1">
                <a:solidFill>
                  <a:srgbClr val="FFFFFF"/>
                </a:solidFill>
                <a:effectLst/>
                <a:latin typeface="Helvetica" pitchFamily="2" charset="0"/>
              </a:rPr>
              <a:t>magnis</a:t>
            </a:r>
            <a:r>
              <a:rPr lang="en-US" dirty="0">
                <a:solidFill>
                  <a:srgbClr val="FFFFFF"/>
                </a:solidFill>
                <a:effectLst/>
                <a:latin typeface="Helvetica" pitchFamily="2" charset="0"/>
              </a:rPr>
              <a:t> dis parturient </a:t>
            </a:r>
            <a:r>
              <a:rPr lang="en-US" dirty="0" err="1">
                <a:solidFill>
                  <a:srgbClr val="FFFFFF"/>
                </a:solidFill>
                <a:effectLst/>
                <a:latin typeface="Helvetica" pitchFamily="2" charset="0"/>
              </a:rPr>
              <a:t>montes</a:t>
            </a:r>
            <a:r>
              <a:rPr lang="en-US" dirty="0">
                <a:solidFill>
                  <a:srgbClr val="FFFFFF"/>
                </a:solidFill>
                <a:effectLst/>
                <a:latin typeface="Helvetica" pitchFamily="2" charset="0"/>
              </a:rPr>
              <a:t>, </a:t>
            </a:r>
            <a:r>
              <a:rPr lang="en-US" dirty="0" err="1">
                <a:solidFill>
                  <a:srgbClr val="FFFFFF"/>
                </a:solidFill>
                <a:effectLst/>
                <a:latin typeface="Helvetica" pitchFamily="2" charset="0"/>
              </a:rPr>
              <a:t>ridiculus</a:t>
            </a:r>
            <a:r>
              <a:rPr lang="en-US" dirty="0">
                <a:solidFill>
                  <a:srgbClr val="FFFFFF"/>
                </a:solidFill>
                <a:effectLst/>
                <a:latin typeface="Helvetica" pitchFamily="2" charset="0"/>
              </a:rPr>
              <a:t> mus.</a:t>
            </a:r>
          </a:p>
        </p:txBody>
      </p:sp>
      <p:sp>
        <p:nvSpPr>
          <p:cNvPr id="7" name="Title 1">
            <a:extLst>
              <a:ext uri="{FF2B5EF4-FFF2-40B4-BE49-F238E27FC236}">
                <a16:creationId xmlns:a16="http://schemas.microsoft.com/office/drawing/2014/main" id="{8A79644B-9DD6-B842-9E09-61AC441BB46F}"/>
              </a:ext>
            </a:extLst>
          </p:cNvPr>
          <p:cNvSpPr>
            <a:spLocks noGrp="1"/>
          </p:cNvSpPr>
          <p:nvPr>
            <p:ph type="ctrTitle" hasCustomPrompt="1"/>
          </p:nvPr>
        </p:nvSpPr>
        <p:spPr>
          <a:xfrm>
            <a:off x="838200" y="882466"/>
            <a:ext cx="10103069" cy="1156541"/>
          </a:xfrm>
        </p:spPr>
        <p:txBody>
          <a:bodyPr anchor="ctr" anchorCtr="0">
            <a:noAutofit/>
          </a:bodyPr>
          <a:lstStyle>
            <a:lvl1pPr algn="l">
              <a:lnSpc>
                <a:spcPct val="100000"/>
              </a:lnSpc>
              <a:defRPr sz="3600" b="1" i="0">
                <a:solidFill>
                  <a:schemeClr val="bg1"/>
                </a:solidFill>
                <a:latin typeface="Arial Narrow" panose="020B0604020202020204" pitchFamily="34" charset="0"/>
                <a:cs typeface="Arial Narrow" panose="020B0604020202020204" pitchFamily="34" charset="0"/>
              </a:defRPr>
            </a:lvl1pPr>
          </a:lstStyle>
          <a:p>
            <a:r>
              <a:rPr lang="en-US" dirty="0"/>
              <a:t>CLICK TO EDIT MASTER TITLE STYLE LONG VERSION WITH MULTIPLE LINES.</a:t>
            </a:r>
          </a:p>
        </p:txBody>
      </p:sp>
    </p:spTree>
    <p:extLst>
      <p:ext uri="{BB962C8B-B14F-4D97-AF65-F5344CB8AC3E}">
        <p14:creationId xmlns:p14="http://schemas.microsoft.com/office/powerpoint/2010/main" val="38588193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ullet List">
    <p:spTree>
      <p:nvGrpSpPr>
        <p:cNvPr id="1" name=""/>
        <p:cNvGrpSpPr/>
        <p:nvPr/>
      </p:nvGrpSpPr>
      <p:grpSpPr>
        <a:xfrm>
          <a:off x="0" y="0"/>
          <a:ext cx="0" cy="0"/>
          <a:chOff x="0" y="0"/>
          <a:chExt cx="0" cy="0"/>
        </a:xfrm>
      </p:grpSpPr>
      <p:sp>
        <p:nvSpPr>
          <p:cNvPr id="2" name="Title 1"/>
          <p:cNvSpPr>
            <a:spLocks noGrp="1"/>
          </p:cNvSpPr>
          <p:nvPr>
            <p:ph type="title"/>
          </p:nvPr>
        </p:nvSpPr>
        <p:spPr>
          <a:xfrm>
            <a:off x="1016002" y="209361"/>
            <a:ext cx="10159999" cy="590931"/>
          </a:xfrm>
          <a:prstGeom prst="rect">
            <a:avLst/>
          </a:prstGeom>
        </p:spPr>
        <p:txBody>
          <a:bodyPr>
            <a:spAutoFit/>
          </a:bodyPr>
          <a:lstStyle>
            <a:lvl1pPr>
              <a:spcBef>
                <a:spcPts val="600"/>
              </a:spcBef>
              <a:defRPr sz="3600" baseline="0"/>
            </a:lvl1pPr>
          </a:lstStyle>
          <a:p>
            <a:r>
              <a:rPr lang="en-US"/>
              <a:t>Click to edit Master title style</a:t>
            </a:r>
            <a:endParaRPr lang="en-US" dirty="0"/>
          </a:p>
        </p:txBody>
      </p:sp>
      <p:sp>
        <p:nvSpPr>
          <p:cNvPr id="5" name="Text Placeholder 4"/>
          <p:cNvSpPr>
            <a:spLocks noGrp="1"/>
          </p:cNvSpPr>
          <p:nvPr>
            <p:ph type="body" sz="quarter" idx="10"/>
          </p:nvPr>
        </p:nvSpPr>
        <p:spPr>
          <a:xfrm>
            <a:off x="304800" y="1219200"/>
            <a:ext cx="11582400" cy="5334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6851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228600"/>
            <a:ext cx="10363200" cy="609600"/>
          </a:xfrm>
          <a:prstGeom prst="rect">
            <a:avLst/>
          </a:prstGeo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sldNum" sz="quarter" idx="10"/>
          </p:nvPr>
        </p:nvSpPr>
        <p:spPr/>
        <p:txBody>
          <a:bodyPr/>
          <a:lstStyle>
            <a:lvl1pPr>
              <a:defRPr>
                <a:latin typeface="Arial" panose="020B0604020202020204" pitchFamily="34" charset="0"/>
              </a:defRPr>
            </a:lvl1pPr>
          </a:lstStyle>
          <a:p>
            <a:pPr>
              <a:defRPr/>
            </a:pPr>
            <a:fld id="{79FF30E4-BB0F-44AD-9905-AF7836144696}" type="slidenum">
              <a:rPr lang="en-US" altLang="en-US"/>
              <a:pPr>
                <a:defRPr/>
              </a:pPr>
              <a:t>‹#›</a:t>
            </a:fld>
            <a:endParaRPr lang="en-US" altLang="en-US" dirty="0"/>
          </a:p>
        </p:txBody>
      </p:sp>
    </p:spTree>
    <p:extLst>
      <p:ext uri="{BB962C8B-B14F-4D97-AF65-F5344CB8AC3E}">
        <p14:creationId xmlns:p14="http://schemas.microsoft.com/office/powerpoint/2010/main" val="2818984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015BF7-2CE6-4DCF-5DE8-7E4AC01806B6}"/>
              </a:ext>
            </a:extLst>
          </p:cNvPr>
          <p:cNvSpPr txBox="1"/>
          <p:nvPr userDrawn="1"/>
        </p:nvSpPr>
        <p:spPr>
          <a:xfrm>
            <a:off x="0" y="76200"/>
            <a:ext cx="12192000" cy="1016000"/>
          </a:xfrm>
          <a:prstGeom prst="rect">
            <a:avLst/>
          </a:prstGeom>
          <a:noFill/>
        </p:spPr>
        <p:txBody>
          <a:bodyPr>
            <a:spAutoFit/>
          </a:bodyPr>
          <a:lstStyle/>
          <a:p>
            <a:pPr algn="ctr" eaLnBrk="1" fontAlgn="auto" hangingPunct="1">
              <a:spcBef>
                <a:spcPts val="0"/>
              </a:spcBef>
              <a:spcAft>
                <a:spcPts val="0"/>
              </a:spcAft>
              <a:defRPr/>
            </a:pPr>
            <a:r>
              <a:rPr lang="en-US" sz="3200" b="1" dirty="0">
                <a:ln w="9525">
                  <a:noFill/>
                  <a:prstDash val="solid"/>
                </a:ln>
                <a:effectLst>
                  <a:outerShdw blurRad="41275" dist="20320" dir="1800000" algn="tl" rotWithShape="0">
                    <a:srgbClr val="000000">
                      <a:alpha val="40000"/>
                    </a:srgbClr>
                  </a:outerShdw>
                </a:effectLst>
                <a:latin typeface="+mn-lt"/>
                <a:cs typeface="+mn-cs"/>
              </a:rPr>
              <a:t>Leadership Excellence</a:t>
            </a:r>
          </a:p>
          <a:p>
            <a:pPr algn="ctr" eaLnBrk="1" fontAlgn="auto" hangingPunct="1">
              <a:spcBef>
                <a:spcPts val="0"/>
              </a:spcBef>
              <a:spcAft>
                <a:spcPts val="0"/>
              </a:spcAft>
              <a:defRPr/>
            </a:pPr>
            <a:r>
              <a:rPr lang="en-US" sz="2800" b="1" i="1" dirty="0">
                <a:ln w="12700">
                  <a:noFill/>
                  <a:prstDash val="solid"/>
                </a:ln>
                <a:effectLst>
                  <a:outerShdw blurRad="41275" dist="20320" dir="1800000" algn="tl" rotWithShape="0">
                    <a:srgbClr val="000000">
                      <a:alpha val="40000"/>
                    </a:srgbClr>
                  </a:outerShdw>
                </a:effectLst>
                <a:latin typeface="+mn-lt"/>
                <a:cs typeface="+mn-cs"/>
              </a:rPr>
              <a:t>This We’ll Defend</a:t>
            </a:r>
          </a:p>
        </p:txBody>
      </p:sp>
      <p:sp>
        <p:nvSpPr>
          <p:cNvPr id="5" name="TextBox 4">
            <a:extLst>
              <a:ext uri="{FF2B5EF4-FFF2-40B4-BE49-F238E27FC236}">
                <a16:creationId xmlns:a16="http://schemas.microsoft.com/office/drawing/2014/main" id="{ACA660D3-7667-CE87-E0E2-F38B16D9E7E5}"/>
              </a:ext>
            </a:extLst>
          </p:cNvPr>
          <p:cNvSpPr txBox="1"/>
          <p:nvPr userDrawn="1"/>
        </p:nvSpPr>
        <p:spPr>
          <a:xfrm>
            <a:off x="0" y="6257926"/>
            <a:ext cx="12192000" cy="523875"/>
          </a:xfrm>
          <a:prstGeom prst="rect">
            <a:avLst/>
          </a:prstGeom>
          <a:noFill/>
        </p:spPr>
        <p:txBody>
          <a:bodyPr>
            <a:spAutoFit/>
          </a:bodyPr>
          <a:lstStyle/>
          <a:p>
            <a:pPr algn="ctr" eaLnBrk="1" fontAlgn="auto" hangingPunct="1">
              <a:spcBef>
                <a:spcPts val="0"/>
              </a:spcBef>
              <a:spcAft>
                <a:spcPts val="0"/>
              </a:spcAft>
              <a:defRPr/>
            </a:pPr>
            <a:r>
              <a:rPr lang="en-US" sz="2800" b="1" i="1" dirty="0">
                <a:ln w="9525">
                  <a:noFill/>
                  <a:prstDash val="solid"/>
                </a:ln>
                <a:effectLst>
                  <a:outerShdw blurRad="41275" dist="20320" dir="1800000" algn="tl" rotWithShape="0">
                    <a:srgbClr val="000000">
                      <a:alpha val="40000"/>
                    </a:srgbClr>
                  </a:outerShdw>
                </a:effectLst>
                <a:latin typeface="+mn-lt"/>
                <a:cs typeface="+mn-cs"/>
              </a:rPr>
              <a:t>Leaders for Life</a:t>
            </a:r>
            <a:endParaRPr lang="en-US" sz="2400" b="1" i="1" dirty="0">
              <a:ln w="9525">
                <a:noFill/>
                <a:prstDash val="solid"/>
              </a:ln>
              <a:effectLst>
                <a:outerShdw blurRad="41275" dist="20320" dir="1800000" algn="tl" rotWithShape="0">
                  <a:srgbClr val="000000">
                    <a:alpha val="40000"/>
                  </a:srgbClr>
                </a:outerShdw>
              </a:effectLst>
              <a:latin typeface="+mn-lt"/>
              <a:cs typeface="+mn-cs"/>
            </a:endParaRPr>
          </a:p>
        </p:txBody>
      </p:sp>
      <p:sp>
        <p:nvSpPr>
          <p:cNvPr id="6" name="Rectangle 24">
            <a:extLst>
              <a:ext uri="{FF2B5EF4-FFF2-40B4-BE49-F238E27FC236}">
                <a16:creationId xmlns:a16="http://schemas.microsoft.com/office/drawing/2014/main" id="{69BAB094-AE8D-8916-00EE-C25FE5BE1133}"/>
              </a:ext>
            </a:extLst>
          </p:cNvPr>
          <p:cNvSpPr>
            <a:spLocks noChangeArrowheads="1"/>
          </p:cNvSpPr>
          <p:nvPr userDrawn="1"/>
        </p:nvSpPr>
        <p:spPr bwMode="auto">
          <a:xfrm>
            <a:off x="0" y="6065838"/>
            <a:ext cx="12192000" cy="1063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z="2000" b="1">
              <a:solidFill>
                <a:srgbClr val="FFFFFF"/>
              </a:solidFill>
            </a:endParaRPr>
          </a:p>
        </p:txBody>
      </p:sp>
      <p:sp>
        <p:nvSpPr>
          <p:cNvPr id="7" name="Rectangle 24">
            <a:extLst>
              <a:ext uri="{FF2B5EF4-FFF2-40B4-BE49-F238E27FC236}">
                <a16:creationId xmlns:a16="http://schemas.microsoft.com/office/drawing/2014/main" id="{0C433DC2-7037-150C-C98B-DF2DBA2093E3}"/>
              </a:ext>
            </a:extLst>
          </p:cNvPr>
          <p:cNvSpPr>
            <a:spLocks noChangeArrowheads="1"/>
          </p:cNvSpPr>
          <p:nvPr userDrawn="1"/>
        </p:nvSpPr>
        <p:spPr bwMode="auto">
          <a:xfrm rot="10800000">
            <a:off x="0" y="1036638"/>
            <a:ext cx="12192000" cy="1825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z="1800" b="1">
              <a:solidFill>
                <a:srgbClr val="FFFFFF"/>
              </a:solidFill>
            </a:endParaRPr>
          </a:p>
        </p:txBody>
      </p:sp>
      <p:pic>
        <p:nvPicPr>
          <p:cNvPr id="8" name="Picture 2" descr="http://www.tioh.hqda.pentagon.mil/ImageProxy.ashx?n=1&amp;t=original&amp;id=5161">
            <a:extLst>
              <a:ext uri="{FF2B5EF4-FFF2-40B4-BE49-F238E27FC236}">
                <a16:creationId xmlns:a16="http://schemas.microsoft.com/office/drawing/2014/main" id="{7A10AB31-73AE-5391-2256-04B280D82AE6}"/>
              </a:ext>
            </a:extLst>
          </p:cNvPr>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254318" y="42863"/>
            <a:ext cx="88053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C:\Users\BorgerdingTB\AppData\Local\Microsoft\Windows\Temporary Internet Files\Content.Outlook\B8021UZJ\Nice Army of One.jpg">
            <a:extLst>
              <a:ext uri="{FF2B5EF4-FFF2-40B4-BE49-F238E27FC236}">
                <a16:creationId xmlns:a16="http://schemas.microsoft.com/office/drawing/2014/main" id="{33D9E3B7-4D4B-5C8B-8EA5-D9CCB6FD860D}"/>
              </a:ext>
            </a:extLst>
          </p:cNvPr>
          <p:cNvPicPr>
            <a:picLocks noChangeAspect="1" noChangeArrowheads="1"/>
          </p:cNvPicPr>
          <p:nvPr userDrawn="1"/>
        </p:nvPicPr>
        <p:blipFill>
          <a:blip r:embed="rId3">
            <a:clrChange>
              <a:clrFrom>
                <a:srgbClr val="FBFFFF"/>
              </a:clrFrom>
              <a:clrTo>
                <a:srgbClr val="FBFFFF">
                  <a:alpha val="0"/>
                </a:srgbClr>
              </a:clrTo>
            </a:clrChange>
            <a:extLst>
              <a:ext uri="{28A0092B-C50C-407E-A947-70E740481C1C}">
                <a14:useLocalDpi xmlns:a14="http://schemas.microsoft.com/office/drawing/2010/main" val="0"/>
              </a:ext>
            </a:extLst>
          </a:blip>
          <a:srcRect/>
          <a:stretch>
            <a:fillRect/>
          </a:stretch>
        </p:blipFill>
        <p:spPr bwMode="auto">
          <a:xfrm>
            <a:off x="46568" y="42863"/>
            <a:ext cx="969433"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914400" y="2130426"/>
            <a:ext cx="10363200" cy="1470025"/>
          </a:xfrm>
          <a:prstGeom prst="rect">
            <a:avLst/>
          </a:prstGeom>
        </p:spPr>
        <p:txBody>
          <a:bodyPr>
            <a:normAutofit/>
          </a:bodyPr>
          <a:lstStyle>
            <a:lvl1pPr algn="ctr">
              <a:defRPr sz="3600" baseline="0"/>
            </a:lvl1pPr>
          </a:lstStyle>
          <a:p>
            <a:r>
              <a:rPr lang="en-US"/>
              <a:t>Click to edit Master title style</a:t>
            </a:r>
            <a:endParaRPr lang="en-US" dirty="0"/>
          </a:p>
        </p:txBody>
      </p:sp>
      <p:sp>
        <p:nvSpPr>
          <p:cNvPr id="18" name="Text Placeholder 17"/>
          <p:cNvSpPr>
            <a:spLocks noGrp="1"/>
          </p:cNvSpPr>
          <p:nvPr>
            <p:ph type="body" sz="quarter" idx="10"/>
          </p:nvPr>
        </p:nvSpPr>
        <p:spPr>
          <a:xfrm>
            <a:off x="1930400" y="3810000"/>
            <a:ext cx="8534400" cy="2057400"/>
          </a:xfrm>
        </p:spPr>
        <p:txBody>
          <a:bodyPr/>
          <a:lstStyle>
            <a:lvl1pPr algn="ctr">
              <a:buNone/>
              <a:defRPr sz="2400" baseline="0"/>
            </a:lvl1pPr>
          </a:lstStyle>
          <a:p>
            <a:pPr lvl="0"/>
            <a:r>
              <a:rPr lang="en-US"/>
              <a:t>Click to edit Master text styles</a:t>
            </a:r>
          </a:p>
        </p:txBody>
      </p:sp>
    </p:spTree>
    <p:extLst>
      <p:ext uri="{BB962C8B-B14F-4D97-AF65-F5344CB8AC3E}">
        <p14:creationId xmlns:p14="http://schemas.microsoft.com/office/powerpoint/2010/main" val="154730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3_Title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015BF7-2CE6-4DCF-5DE8-7E4AC01806B6}"/>
              </a:ext>
            </a:extLst>
          </p:cNvPr>
          <p:cNvSpPr txBox="1"/>
          <p:nvPr userDrawn="1"/>
        </p:nvSpPr>
        <p:spPr>
          <a:xfrm>
            <a:off x="0" y="76200"/>
            <a:ext cx="12192000" cy="1016000"/>
          </a:xfrm>
          <a:prstGeom prst="rect">
            <a:avLst/>
          </a:prstGeom>
          <a:noFill/>
        </p:spPr>
        <p:txBody>
          <a:bodyPr>
            <a:spAutoFit/>
          </a:bodyPr>
          <a:lstStyle/>
          <a:p>
            <a:pPr algn="ctr" eaLnBrk="1" fontAlgn="auto" hangingPunct="1">
              <a:spcBef>
                <a:spcPts val="0"/>
              </a:spcBef>
              <a:spcAft>
                <a:spcPts val="0"/>
              </a:spcAft>
              <a:defRPr/>
            </a:pPr>
            <a:r>
              <a:rPr lang="en-US" sz="3200" b="1" dirty="0">
                <a:ln w="9525">
                  <a:noFill/>
                  <a:prstDash val="solid"/>
                </a:ln>
                <a:effectLst>
                  <a:outerShdw blurRad="41275" dist="20320" dir="1800000" algn="tl" rotWithShape="0">
                    <a:srgbClr val="000000">
                      <a:alpha val="40000"/>
                    </a:srgbClr>
                  </a:outerShdw>
                </a:effectLst>
                <a:latin typeface="+mn-lt"/>
                <a:cs typeface="+mn-cs"/>
              </a:rPr>
              <a:t>Leadership Excellence</a:t>
            </a:r>
          </a:p>
          <a:p>
            <a:pPr algn="ctr" eaLnBrk="1" fontAlgn="auto" hangingPunct="1">
              <a:spcBef>
                <a:spcPts val="0"/>
              </a:spcBef>
              <a:spcAft>
                <a:spcPts val="0"/>
              </a:spcAft>
              <a:defRPr/>
            </a:pPr>
            <a:r>
              <a:rPr lang="en-US" sz="2800" b="1" i="1" dirty="0">
                <a:ln w="12700">
                  <a:noFill/>
                  <a:prstDash val="solid"/>
                </a:ln>
                <a:effectLst>
                  <a:outerShdw blurRad="41275" dist="20320" dir="1800000" algn="tl" rotWithShape="0">
                    <a:srgbClr val="000000">
                      <a:alpha val="40000"/>
                    </a:srgbClr>
                  </a:outerShdw>
                </a:effectLst>
                <a:latin typeface="+mn-lt"/>
                <a:cs typeface="+mn-cs"/>
              </a:rPr>
              <a:t>This We’ll Defend</a:t>
            </a:r>
          </a:p>
        </p:txBody>
      </p:sp>
      <p:sp>
        <p:nvSpPr>
          <p:cNvPr id="5" name="TextBox 4">
            <a:extLst>
              <a:ext uri="{FF2B5EF4-FFF2-40B4-BE49-F238E27FC236}">
                <a16:creationId xmlns:a16="http://schemas.microsoft.com/office/drawing/2014/main" id="{ACA660D3-7667-CE87-E0E2-F38B16D9E7E5}"/>
              </a:ext>
            </a:extLst>
          </p:cNvPr>
          <p:cNvSpPr txBox="1"/>
          <p:nvPr userDrawn="1"/>
        </p:nvSpPr>
        <p:spPr>
          <a:xfrm>
            <a:off x="0" y="6257926"/>
            <a:ext cx="12192000" cy="523875"/>
          </a:xfrm>
          <a:prstGeom prst="rect">
            <a:avLst/>
          </a:prstGeom>
          <a:noFill/>
        </p:spPr>
        <p:txBody>
          <a:bodyPr>
            <a:spAutoFit/>
          </a:bodyPr>
          <a:lstStyle/>
          <a:p>
            <a:pPr algn="ctr" eaLnBrk="1" fontAlgn="auto" hangingPunct="1">
              <a:spcBef>
                <a:spcPts val="0"/>
              </a:spcBef>
              <a:spcAft>
                <a:spcPts val="0"/>
              </a:spcAft>
              <a:defRPr/>
            </a:pPr>
            <a:r>
              <a:rPr lang="en-US" sz="2800" b="1" i="1" dirty="0">
                <a:ln w="9525">
                  <a:noFill/>
                  <a:prstDash val="solid"/>
                </a:ln>
                <a:effectLst>
                  <a:outerShdw blurRad="41275" dist="20320" dir="1800000" algn="tl" rotWithShape="0">
                    <a:srgbClr val="000000">
                      <a:alpha val="40000"/>
                    </a:srgbClr>
                  </a:outerShdw>
                </a:effectLst>
                <a:latin typeface="+mn-lt"/>
                <a:cs typeface="+mn-cs"/>
              </a:rPr>
              <a:t>Leaders for Life</a:t>
            </a:r>
            <a:endParaRPr lang="en-US" sz="2400" b="1" i="1" dirty="0">
              <a:ln w="9525">
                <a:noFill/>
                <a:prstDash val="solid"/>
              </a:ln>
              <a:effectLst>
                <a:outerShdw blurRad="41275" dist="20320" dir="1800000" algn="tl" rotWithShape="0">
                  <a:srgbClr val="000000">
                    <a:alpha val="40000"/>
                  </a:srgbClr>
                </a:outerShdw>
              </a:effectLst>
              <a:latin typeface="+mn-lt"/>
              <a:cs typeface="+mn-cs"/>
            </a:endParaRPr>
          </a:p>
        </p:txBody>
      </p:sp>
      <p:sp>
        <p:nvSpPr>
          <p:cNvPr id="6" name="Rectangle 24">
            <a:extLst>
              <a:ext uri="{FF2B5EF4-FFF2-40B4-BE49-F238E27FC236}">
                <a16:creationId xmlns:a16="http://schemas.microsoft.com/office/drawing/2014/main" id="{69BAB094-AE8D-8916-00EE-C25FE5BE1133}"/>
              </a:ext>
            </a:extLst>
          </p:cNvPr>
          <p:cNvSpPr>
            <a:spLocks noChangeArrowheads="1"/>
          </p:cNvSpPr>
          <p:nvPr userDrawn="1"/>
        </p:nvSpPr>
        <p:spPr bwMode="auto">
          <a:xfrm>
            <a:off x="0" y="6065838"/>
            <a:ext cx="12192000" cy="1063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z="2000" b="1">
              <a:solidFill>
                <a:srgbClr val="FFFFFF"/>
              </a:solidFill>
            </a:endParaRPr>
          </a:p>
        </p:txBody>
      </p:sp>
      <p:sp>
        <p:nvSpPr>
          <p:cNvPr id="7" name="Rectangle 24">
            <a:extLst>
              <a:ext uri="{FF2B5EF4-FFF2-40B4-BE49-F238E27FC236}">
                <a16:creationId xmlns:a16="http://schemas.microsoft.com/office/drawing/2014/main" id="{0C433DC2-7037-150C-C98B-DF2DBA2093E3}"/>
              </a:ext>
            </a:extLst>
          </p:cNvPr>
          <p:cNvSpPr>
            <a:spLocks noChangeArrowheads="1"/>
          </p:cNvSpPr>
          <p:nvPr userDrawn="1"/>
        </p:nvSpPr>
        <p:spPr bwMode="auto">
          <a:xfrm rot="10800000">
            <a:off x="0" y="1036638"/>
            <a:ext cx="12192000" cy="1825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z="1800" b="1">
              <a:solidFill>
                <a:srgbClr val="FFFFFF"/>
              </a:solidFill>
            </a:endParaRPr>
          </a:p>
        </p:txBody>
      </p:sp>
      <p:pic>
        <p:nvPicPr>
          <p:cNvPr id="8" name="Picture 2" descr="http://www.tioh.hqda.pentagon.mil/ImageProxy.ashx?n=1&amp;t=original&amp;id=5161">
            <a:extLst>
              <a:ext uri="{FF2B5EF4-FFF2-40B4-BE49-F238E27FC236}">
                <a16:creationId xmlns:a16="http://schemas.microsoft.com/office/drawing/2014/main" id="{7A10AB31-73AE-5391-2256-04B280D82AE6}"/>
              </a:ext>
            </a:extLst>
          </p:cNvPr>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254318" y="42863"/>
            <a:ext cx="88053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C:\Users\BorgerdingTB\AppData\Local\Microsoft\Windows\Temporary Internet Files\Content.Outlook\B8021UZJ\Nice Army of One.jpg">
            <a:extLst>
              <a:ext uri="{FF2B5EF4-FFF2-40B4-BE49-F238E27FC236}">
                <a16:creationId xmlns:a16="http://schemas.microsoft.com/office/drawing/2014/main" id="{33D9E3B7-4D4B-5C8B-8EA5-D9CCB6FD860D}"/>
              </a:ext>
            </a:extLst>
          </p:cNvPr>
          <p:cNvPicPr>
            <a:picLocks noChangeAspect="1" noChangeArrowheads="1"/>
          </p:cNvPicPr>
          <p:nvPr userDrawn="1"/>
        </p:nvPicPr>
        <p:blipFill>
          <a:blip r:embed="rId3">
            <a:clrChange>
              <a:clrFrom>
                <a:srgbClr val="FBFFFF"/>
              </a:clrFrom>
              <a:clrTo>
                <a:srgbClr val="FBFFFF">
                  <a:alpha val="0"/>
                </a:srgbClr>
              </a:clrTo>
            </a:clrChange>
            <a:extLst>
              <a:ext uri="{28A0092B-C50C-407E-A947-70E740481C1C}">
                <a14:useLocalDpi xmlns:a14="http://schemas.microsoft.com/office/drawing/2010/main" val="0"/>
              </a:ext>
            </a:extLst>
          </a:blip>
          <a:srcRect/>
          <a:stretch>
            <a:fillRect/>
          </a:stretch>
        </p:blipFill>
        <p:spPr bwMode="auto">
          <a:xfrm>
            <a:off x="46568" y="42863"/>
            <a:ext cx="969433"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914400" y="2130426"/>
            <a:ext cx="10363200" cy="1470025"/>
          </a:xfrm>
          <a:prstGeom prst="rect">
            <a:avLst/>
          </a:prstGeom>
        </p:spPr>
        <p:txBody>
          <a:bodyPr>
            <a:normAutofit/>
          </a:bodyPr>
          <a:lstStyle>
            <a:lvl1pPr algn="ctr">
              <a:defRPr sz="3600" baseline="0"/>
            </a:lvl1pPr>
          </a:lstStyle>
          <a:p>
            <a:r>
              <a:rPr lang="en-US"/>
              <a:t>Click to edit Master title style</a:t>
            </a:r>
            <a:endParaRPr lang="en-US" dirty="0"/>
          </a:p>
        </p:txBody>
      </p:sp>
      <p:sp>
        <p:nvSpPr>
          <p:cNvPr id="18" name="Text Placeholder 17"/>
          <p:cNvSpPr>
            <a:spLocks noGrp="1"/>
          </p:cNvSpPr>
          <p:nvPr>
            <p:ph type="body" sz="quarter" idx="10"/>
          </p:nvPr>
        </p:nvSpPr>
        <p:spPr>
          <a:xfrm>
            <a:off x="1930400" y="3810000"/>
            <a:ext cx="8534400" cy="2057400"/>
          </a:xfrm>
        </p:spPr>
        <p:txBody>
          <a:bodyPr/>
          <a:lstStyle>
            <a:lvl1pPr algn="ctr">
              <a:buNone/>
              <a:defRPr sz="2400" baseline="0"/>
            </a:lvl1pPr>
          </a:lstStyle>
          <a:p>
            <a:pPr lvl="0"/>
            <a:r>
              <a:rPr lang="en-US"/>
              <a:t>Click to edit Master text styles</a:t>
            </a:r>
          </a:p>
        </p:txBody>
      </p:sp>
    </p:spTree>
    <p:extLst>
      <p:ext uri="{BB962C8B-B14F-4D97-AF65-F5344CB8AC3E}">
        <p14:creationId xmlns:p14="http://schemas.microsoft.com/office/powerpoint/2010/main" val="25628634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4_Title Slide">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9015BF7-2CE6-4DCF-5DE8-7E4AC01806B6}"/>
              </a:ext>
            </a:extLst>
          </p:cNvPr>
          <p:cNvSpPr txBox="1"/>
          <p:nvPr userDrawn="1"/>
        </p:nvSpPr>
        <p:spPr>
          <a:xfrm>
            <a:off x="0" y="76200"/>
            <a:ext cx="12192000" cy="1016000"/>
          </a:xfrm>
          <a:prstGeom prst="rect">
            <a:avLst/>
          </a:prstGeom>
          <a:noFill/>
        </p:spPr>
        <p:txBody>
          <a:bodyPr>
            <a:spAutoFit/>
          </a:bodyPr>
          <a:lstStyle/>
          <a:p>
            <a:pPr algn="ctr" eaLnBrk="1" fontAlgn="auto" hangingPunct="1">
              <a:spcBef>
                <a:spcPts val="0"/>
              </a:spcBef>
              <a:spcAft>
                <a:spcPts val="0"/>
              </a:spcAft>
              <a:defRPr/>
            </a:pPr>
            <a:r>
              <a:rPr lang="en-US" sz="3200" b="1" dirty="0">
                <a:ln w="9525">
                  <a:noFill/>
                  <a:prstDash val="solid"/>
                </a:ln>
                <a:effectLst>
                  <a:outerShdw blurRad="41275" dist="20320" dir="1800000" algn="tl" rotWithShape="0">
                    <a:srgbClr val="000000">
                      <a:alpha val="40000"/>
                    </a:srgbClr>
                  </a:outerShdw>
                </a:effectLst>
                <a:latin typeface="+mn-lt"/>
                <a:cs typeface="+mn-cs"/>
              </a:rPr>
              <a:t>Leadership Excellence</a:t>
            </a:r>
          </a:p>
          <a:p>
            <a:pPr algn="ctr" eaLnBrk="1" fontAlgn="auto" hangingPunct="1">
              <a:spcBef>
                <a:spcPts val="0"/>
              </a:spcBef>
              <a:spcAft>
                <a:spcPts val="0"/>
              </a:spcAft>
              <a:defRPr/>
            </a:pPr>
            <a:r>
              <a:rPr lang="en-US" sz="2800" b="1" i="1" dirty="0">
                <a:ln w="12700">
                  <a:noFill/>
                  <a:prstDash val="solid"/>
                </a:ln>
                <a:effectLst>
                  <a:outerShdw blurRad="41275" dist="20320" dir="1800000" algn="tl" rotWithShape="0">
                    <a:srgbClr val="000000">
                      <a:alpha val="40000"/>
                    </a:srgbClr>
                  </a:outerShdw>
                </a:effectLst>
                <a:latin typeface="+mn-lt"/>
                <a:cs typeface="+mn-cs"/>
              </a:rPr>
              <a:t>This We’ll Defend</a:t>
            </a:r>
          </a:p>
        </p:txBody>
      </p:sp>
      <p:sp>
        <p:nvSpPr>
          <p:cNvPr id="5" name="TextBox 4">
            <a:extLst>
              <a:ext uri="{FF2B5EF4-FFF2-40B4-BE49-F238E27FC236}">
                <a16:creationId xmlns:a16="http://schemas.microsoft.com/office/drawing/2014/main" id="{ACA660D3-7667-CE87-E0E2-F38B16D9E7E5}"/>
              </a:ext>
            </a:extLst>
          </p:cNvPr>
          <p:cNvSpPr txBox="1"/>
          <p:nvPr userDrawn="1"/>
        </p:nvSpPr>
        <p:spPr>
          <a:xfrm>
            <a:off x="0" y="6257926"/>
            <a:ext cx="12192000" cy="523875"/>
          </a:xfrm>
          <a:prstGeom prst="rect">
            <a:avLst/>
          </a:prstGeom>
          <a:noFill/>
        </p:spPr>
        <p:txBody>
          <a:bodyPr>
            <a:spAutoFit/>
          </a:bodyPr>
          <a:lstStyle/>
          <a:p>
            <a:pPr algn="ctr" eaLnBrk="1" fontAlgn="auto" hangingPunct="1">
              <a:spcBef>
                <a:spcPts val="0"/>
              </a:spcBef>
              <a:spcAft>
                <a:spcPts val="0"/>
              </a:spcAft>
              <a:defRPr/>
            </a:pPr>
            <a:r>
              <a:rPr lang="en-US" sz="2800" b="1" i="1" dirty="0">
                <a:ln w="9525">
                  <a:noFill/>
                  <a:prstDash val="solid"/>
                </a:ln>
                <a:effectLst>
                  <a:outerShdw blurRad="41275" dist="20320" dir="1800000" algn="tl" rotWithShape="0">
                    <a:srgbClr val="000000">
                      <a:alpha val="40000"/>
                    </a:srgbClr>
                  </a:outerShdw>
                </a:effectLst>
                <a:latin typeface="+mn-lt"/>
                <a:cs typeface="+mn-cs"/>
              </a:rPr>
              <a:t>Leaders for Life</a:t>
            </a:r>
            <a:endParaRPr lang="en-US" sz="2400" b="1" i="1" dirty="0">
              <a:ln w="9525">
                <a:noFill/>
                <a:prstDash val="solid"/>
              </a:ln>
              <a:effectLst>
                <a:outerShdw blurRad="41275" dist="20320" dir="1800000" algn="tl" rotWithShape="0">
                  <a:srgbClr val="000000">
                    <a:alpha val="40000"/>
                  </a:srgbClr>
                </a:outerShdw>
              </a:effectLst>
              <a:latin typeface="+mn-lt"/>
              <a:cs typeface="+mn-cs"/>
            </a:endParaRPr>
          </a:p>
        </p:txBody>
      </p:sp>
      <p:sp>
        <p:nvSpPr>
          <p:cNvPr id="6" name="Rectangle 24">
            <a:extLst>
              <a:ext uri="{FF2B5EF4-FFF2-40B4-BE49-F238E27FC236}">
                <a16:creationId xmlns:a16="http://schemas.microsoft.com/office/drawing/2014/main" id="{69BAB094-AE8D-8916-00EE-C25FE5BE1133}"/>
              </a:ext>
            </a:extLst>
          </p:cNvPr>
          <p:cNvSpPr>
            <a:spLocks noChangeArrowheads="1"/>
          </p:cNvSpPr>
          <p:nvPr userDrawn="1"/>
        </p:nvSpPr>
        <p:spPr bwMode="auto">
          <a:xfrm>
            <a:off x="0" y="6065838"/>
            <a:ext cx="12192000" cy="1063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z="2000" b="1">
              <a:solidFill>
                <a:srgbClr val="FFFFFF"/>
              </a:solidFill>
            </a:endParaRPr>
          </a:p>
        </p:txBody>
      </p:sp>
      <p:sp>
        <p:nvSpPr>
          <p:cNvPr id="7" name="Rectangle 24">
            <a:extLst>
              <a:ext uri="{FF2B5EF4-FFF2-40B4-BE49-F238E27FC236}">
                <a16:creationId xmlns:a16="http://schemas.microsoft.com/office/drawing/2014/main" id="{0C433DC2-7037-150C-C98B-DF2DBA2093E3}"/>
              </a:ext>
            </a:extLst>
          </p:cNvPr>
          <p:cNvSpPr>
            <a:spLocks noChangeArrowheads="1"/>
          </p:cNvSpPr>
          <p:nvPr userDrawn="1"/>
        </p:nvSpPr>
        <p:spPr bwMode="auto">
          <a:xfrm rot="10800000">
            <a:off x="0" y="1036638"/>
            <a:ext cx="12192000" cy="182562"/>
          </a:xfrm>
          <a:prstGeom prst="rect">
            <a:avLst/>
          </a:prstGeom>
          <a:gradFill rotWithShape="1">
            <a:gsLst>
              <a:gs pos="0">
                <a:schemeClr val="tx1"/>
              </a:gs>
              <a:gs pos="100000">
                <a:srgbClr val="FFCC0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rot="10800000"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en-US" altLang="en-US" sz="1800" b="1">
              <a:solidFill>
                <a:srgbClr val="FFFFFF"/>
              </a:solidFill>
            </a:endParaRPr>
          </a:p>
        </p:txBody>
      </p:sp>
      <p:pic>
        <p:nvPicPr>
          <p:cNvPr id="8" name="Picture 2" descr="http://www.tioh.hqda.pentagon.mil/ImageProxy.ashx?n=1&amp;t=original&amp;id=5161">
            <a:extLst>
              <a:ext uri="{FF2B5EF4-FFF2-40B4-BE49-F238E27FC236}">
                <a16:creationId xmlns:a16="http://schemas.microsoft.com/office/drawing/2014/main" id="{7A10AB31-73AE-5391-2256-04B280D82AE6}"/>
              </a:ext>
            </a:extLst>
          </p:cNvPr>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1254318" y="42863"/>
            <a:ext cx="880533"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C:\Users\BorgerdingTB\AppData\Local\Microsoft\Windows\Temporary Internet Files\Content.Outlook\B8021UZJ\Nice Army of One.jpg">
            <a:extLst>
              <a:ext uri="{FF2B5EF4-FFF2-40B4-BE49-F238E27FC236}">
                <a16:creationId xmlns:a16="http://schemas.microsoft.com/office/drawing/2014/main" id="{33D9E3B7-4D4B-5C8B-8EA5-D9CCB6FD860D}"/>
              </a:ext>
            </a:extLst>
          </p:cNvPr>
          <p:cNvPicPr>
            <a:picLocks noChangeAspect="1" noChangeArrowheads="1"/>
          </p:cNvPicPr>
          <p:nvPr userDrawn="1"/>
        </p:nvPicPr>
        <p:blipFill>
          <a:blip r:embed="rId3">
            <a:clrChange>
              <a:clrFrom>
                <a:srgbClr val="FBFFFF"/>
              </a:clrFrom>
              <a:clrTo>
                <a:srgbClr val="FBFFFF">
                  <a:alpha val="0"/>
                </a:srgbClr>
              </a:clrTo>
            </a:clrChange>
            <a:extLst>
              <a:ext uri="{28A0092B-C50C-407E-A947-70E740481C1C}">
                <a14:useLocalDpi xmlns:a14="http://schemas.microsoft.com/office/drawing/2010/main" val="0"/>
              </a:ext>
            </a:extLst>
          </a:blip>
          <a:srcRect/>
          <a:stretch>
            <a:fillRect/>
          </a:stretch>
        </p:blipFill>
        <p:spPr bwMode="auto">
          <a:xfrm>
            <a:off x="46568" y="42863"/>
            <a:ext cx="969433"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2" name="Rectangle 2"/>
          <p:cNvSpPr>
            <a:spLocks noGrp="1" noChangeArrowheads="1"/>
          </p:cNvSpPr>
          <p:nvPr>
            <p:ph type="ctrTitle"/>
          </p:nvPr>
        </p:nvSpPr>
        <p:spPr>
          <a:xfrm>
            <a:off x="914400" y="2130426"/>
            <a:ext cx="10363200" cy="1470025"/>
          </a:xfrm>
          <a:prstGeom prst="rect">
            <a:avLst/>
          </a:prstGeom>
        </p:spPr>
        <p:txBody>
          <a:bodyPr>
            <a:normAutofit/>
          </a:bodyPr>
          <a:lstStyle>
            <a:lvl1pPr algn="ctr">
              <a:defRPr sz="3600" baseline="0"/>
            </a:lvl1pPr>
          </a:lstStyle>
          <a:p>
            <a:r>
              <a:rPr lang="en-US"/>
              <a:t>Click to edit Master title style</a:t>
            </a:r>
            <a:endParaRPr lang="en-US" dirty="0"/>
          </a:p>
        </p:txBody>
      </p:sp>
      <p:sp>
        <p:nvSpPr>
          <p:cNvPr id="18" name="Text Placeholder 17"/>
          <p:cNvSpPr>
            <a:spLocks noGrp="1"/>
          </p:cNvSpPr>
          <p:nvPr>
            <p:ph type="body" sz="quarter" idx="10"/>
          </p:nvPr>
        </p:nvSpPr>
        <p:spPr>
          <a:xfrm>
            <a:off x="1930400" y="3810000"/>
            <a:ext cx="8534400" cy="2057400"/>
          </a:xfrm>
        </p:spPr>
        <p:txBody>
          <a:bodyPr/>
          <a:lstStyle>
            <a:lvl1pPr algn="ctr">
              <a:buNone/>
              <a:defRPr sz="2400" baseline="0"/>
            </a:lvl1pPr>
          </a:lstStyle>
          <a:p>
            <a:pPr lvl="0"/>
            <a:r>
              <a:rPr lang="en-US"/>
              <a:t>Click to edit Master text styles</a:t>
            </a:r>
          </a:p>
        </p:txBody>
      </p:sp>
    </p:spTree>
    <p:extLst>
      <p:ext uri="{BB962C8B-B14F-4D97-AF65-F5344CB8AC3E}">
        <p14:creationId xmlns:p14="http://schemas.microsoft.com/office/powerpoint/2010/main" val="662491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56301"/>
            <a:ext cx="10261600" cy="590931"/>
          </a:xfrm>
          <a:prstGeom prst="rect">
            <a:avLst/>
          </a:prstGeom>
        </p:spPr>
        <p:txBody>
          <a:bodyPr>
            <a:spAutoFit/>
          </a:bodyPr>
          <a:lstStyle>
            <a:lvl1pPr>
              <a:defRPr sz="3600"/>
            </a:lvl1pPr>
          </a:lstStyle>
          <a:p>
            <a:r>
              <a:rPr lang="en-US"/>
              <a:t>Click to edit Master title style</a:t>
            </a:r>
            <a:endParaRPr lang="en-US" dirty="0"/>
          </a:p>
        </p:txBody>
      </p:sp>
    </p:spTree>
    <p:extLst>
      <p:ext uri="{BB962C8B-B14F-4D97-AF65-F5344CB8AC3E}">
        <p14:creationId xmlns:p14="http://schemas.microsoft.com/office/powerpoint/2010/main" val="318884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256301"/>
            <a:ext cx="10261600" cy="590931"/>
          </a:xfrm>
          <a:prstGeom prst="rect">
            <a:avLst/>
          </a:prstGeom>
        </p:spPr>
        <p:txBody>
          <a:bodyPr>
            <a:spAutoFit/>
          </a:bodyPr>
          <a:lstStyle>
            <a:lvl1pPr>
              <a:defRPr sz="3600"/>
            </a:lvl1pPr>
          </a:lstStyle>
          <a:p>
            <a:r>
              <a:rPr lang="en-US"/>
              <a:t>Click to edit Master title style</a:t>
            </a:r>
            <a:endParaRPr lang="en-US" dirty="0"/>
          </a:p>
        </p:txBody>
      </p:sp>
    </p:spTree>
    <p:extLst>
      <p:ext uri="{BB962C8B-B14F-4D97-AF65-F5344CB8AC3E}">
        <p14:creationId xmlns:p14="http://schemas.microsoft.com/office/powerpoint/2010/main" val="3166699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29236" y="2362200"/>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430000" y="6430786"/>
            <a:ext cx="609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CAC1CA6F-A132-44CB-9BA3-1CAE9890C6FF}" type="slidenum">
              <a:rPr lang="en-US" altLang="en-US" smtClean="0"/>
              <a:pPr>
                <a:defRPr/>
              </a:pPr>
              <a:t>‹#›</a:t>
            </a:fld>
            <a:endParaRPr lang="en-US" altLang="en-US" dirty="0"/>
          </a:p>
        </p:txBody>
      </p:sp>
      <p:sp>
        <p:nvSpPr>
          <p:cNvPr id="7" name="TextBox 6"/>
          <p:cNvSpPr txBox="1"/>
          <p:nvPr userDrawn="1"/>
        </p:nvSpPr>
        <p:spPr>
          <a:xfrm>
            <a:off x="-1" y="165427"/>
            <a:ext cx="12192000" cy="892552"/>
          </a:xfrm>
          <a:prstGeom prst="rect">
            <a:avLst/>
          </a:prstGeom>
          <a:noFill/>
        </p:spPr>
        <p:txBody>
          <a:bodyPr wrap="square">
            <a:spAutoFit/>
          </a:bodyPr>
          <a:lstStyle/>
          <a:p>
            <a:pPr algn="ctr" fontAlgn="auto">
              <a:spcBef>
                <a:spcPts val="0"/>
              </a:spcBef>
              <a:spcAft>
                <a:spcPts val="0"/>
              </a:spcAft>
              <a:defRPr/>
            </a:pPr>
            <a:r>
              <a:rPr lang="en-US" sz="2800" b="1" dirty="0">
                <a:ln w="9525">
                  <a:noFill/>
                  <a:prstDash val="solid"/>
                </a:ln>
                <a:solidFill>
                  <a:prstClr val="black"/>
                </a:solidFill>
                <a:effectLst/>
                <a:latin typeface="Arial"/>
              </a:rPr>
              <a:t>Leadership Excellence</a:t>
            </a:r>
          </a:p>
          <a:p>
            <a:pPr algn="ctr" fontAlgn="auto">
              <a:spcBef>
                <a:spcPts val="0"/>
              </a:spcBef>
              <a:spcAft>
                <a:spcPts val="0"/>
              </a:spcAft>
              <a:defRPr/>
            </a:pPr>
            <a:r>
              <a:rPr lang="en-US" sz="2400" b="1" i="1" dirty="0">
                <a:ln w="12700">
                  <a:noFill/>
                  <a:prstDash val="solid"/>
                </a:ln>
                <a:solidFill>
                  <a:prstClr val="black"/>
                </a:solidFill>
                <a:effectLst/>
                <a:latin typeface="Arial"/>
              </a:rPr>
              <a:t>Be All You Can Be</a:t>
            </a:r>
          </a:p>
        </p:txBody>
      </p:sp>
      <p:sp>
        <p:nvSpPr>
          <p:cNvPr id="8" name="TextBox 7"/>
          <p:cNvSpPr txBox="1"/>
          <p:nvPr userDrawn="1"/>
        </p:nvSpPr>
        <p:spPr>
          <a:xfrm>
            <a:off x="-152400" y="6258580"/>
            <a:ext cx="12192000" cy="415498"/>
          </a:xfrm>
          <a:prstGeom prst="rect">
            <a:avLst/>
          </a:prstGeom>
          <a:noFill/>
        </p:spPr>
        <p:txBody>
          <a:bodyPr wrap="square">
            <a:spAutoFit/>
          </a:bodyPr>
          <a:lstStyle/>
          <a:p>
            <a:pPr algn="ctr" fontAlgn="auto">
              <a:spcBef>
                <a:spcPts val="0"/>
              </a:spcBef>
              <a:spcAft>
                <a:spcPts val="0"/>
              </a:spcAft>
              <a:defRPr/>
            </a:pPr>
            <a:r>
              <a:rPr lang="en-US" sz="2100" i="1" dirty="0">
                <a:ln w="9525">
                  <a:noFill/>
                  <a:prstDash val="solid"/>
                </a:ln>
                <a:solidFill>
                  <a:prstClr val="black"/>
                </a:solidFill>
                <a:effectLst>
                  <a:outerShdw blurRad="38100" dist="38100" dir="2700000" algn="tl">
                    <a:srgbClr val="000000">
                      <a:alpha val="43137"/>
                    </a:srgbClr>
                  </a:outerShdw>
                </a:effectLst>
                <a:latin typeface="Arial"/>
              </a:rPr>
              <a:t>One ROTC</a:t>
            </a:r>
            <a:endParaRPr lang="en-US" sz="1800" i="1" dirty="0">
              <a:ln w="9525">
                <a:noFill/>
                <a:prstDash val="solid"/>
              </a:ln>
              <a:solidFill>
                <a:prstClr val="black"/>
              </a:solidFill>
              <a:effectLst>
                <a:outerShdw blurRad="38100" dist="38100" dir="2700000" algn="tl">
                  <a:srgbClr val="000000">
                    <a:alpha val="43137"/>
                  </a:srgbClr>
                </a:outerShdw>
              </a:effectLst>
              <a:latin typeface="Arial"/>
            </a:endParaRPr>
          </a:p>
        </p:txBody>
      </p:sp>
      <p:sp>
        <p:nvSpPr>
          <p:cNvPr id="9" name="Rectangle 24"/>
          <p:cNvSpPr>
            <a:spLocks noChangeArrowheads="1"/>
          </p:cNvSpPr>
          <p:nvPr userDrawn="1"/>
        </p:nvSpPr>
        <p:spPr bwMode="auto">
          <a:xfrm>
            <a:off x="-2" y="6065838"/>
            <a:ext cx="12192001" cy="153282"/>
          </a:xfrm>
          <a:prstGeom prst="rect">
            <a:avLst/>
          </a:prstGeom>
          <a:gradFill rotWithShape="1">
            <a:gsLst>
              <a:gs pos="0">
                <a:schemeClr val="tx1"/>
              </a:gs>
              <a:gs pos="100000">
                <a:srgbClr val="FFCC00"/>
              </a:gs>
            </a:gsLst>
            <a:lin ang="0" scaled="1"/>
          </a:gradFill>
          <a:ln w="9525">
            <a:noFill/>
            <a:miter lim="800000"/>
            <a:headEnd/>
            <a:tailEnd/>
          </a:ln>
          <a:effectLst/>
        </p:spPr>
        <p:txBody>
          <a:bodyPr rot="10800000" wrap="none" anchor="ctr"/>
          <a:lstStyle/>
          <a:p>
            <a:pPr>
              <a:defRPr/>
            </a:pPr>
            <a:endParaRPr lang="en-US" sz="1500" dirty="0">
              <a:solidFill>
                <a:srgbClr val="FFFFFF"/>
              </a:solidFill>
              <a:latin typeface="Arial" pitchFamily="34" charset="0"/>
            </a:endParaRPr>
          </a:p>
        </p:txBody>
      </p:sp>
      <p:sp>
        <p:nvSpPr>
          <p:cNvPr id="10" name="Rectangle 24"/>
          <p:cNvSpPr>
            <a:spLocks noChangeArrowheads="1"/>
          </p:cNvSpPr>
          <p:nvPr userDrawn="1"/>
        </p:nvSpPr>
        <p:spPr bwMode="auto">
          <a:xfrm rot="10800000">
            <a:off x="-3" y="1049667"/>
            <a:ext cx="12192002" cy="208974"/>
          </a:xfrm>
          <a:prstGeom prst="rect">
            <a:avLst/>
          </a:prstGeom>
          <a:gradFill rotWithShape="1">
            <a:gsLst>
              <a:gs pos="0">
                <a:schemeClr val="tx1"/>
              </a:gs>
              <a:gs pos="100000">
                <a:srgbClr val="FFCC00"/>
              </a:gs>
            </a:gsLst>
            <a:lin ang="0" scaled="1"/>
          </a:gradFill>
          <a:ln w="9525">
            <a:noFill/>
            <a:miter lim="800000"/>
            <a:headEnd/>
            <a:tailEnd/>
          </a:ln>
          <a:effectLst/>
        </p:spPr>
        <p:txBody>
          <a:bodyPr rot="10800000" wrap="none" anchor="ctr"/>
          <a:lstStyle/>
          <a:p>
            <a:pPr>
              <a:defRPr/>
            </a:pPr>
            <a:endParaRPr lang="en-US" sz="1350" dirty="0">
              <a:solidFill>
                <a:srgbClr val="FFFFFF"/>
              </a:solidFill>
              <a:latin typeface="Arial" pitchFamily="34" charset="0"/>
            </a:endParaRPr>
          </a:p>
        </p:txBody>
      </p:sp>
      <p:pic>
        <p:nvPicPr>
          <p:cNvPr id="11" name="Picture 2" descr="http://www.tioh.hqda.pentagon.mil/ImageProxy.ashx?n=1&amp;t=original&amp;id=5161"/>
          <p:cNvPicPr>
            <a:picLocks noChangeAspect="1" noChangeArrowheads="1"/>
          </p:cNvPicPr>
          <p:nvPr userDrawn="1"/>
        </p:nvPicPr>
        <p:blipFill>
          <a:blip r:embed="rId26"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11430000" y="57943"/>
            <a:ext cx="660400" cy="914400"/>
          </a:xfrm>
          <a:prstGeom prst="rect">
            <a:avLst/>
          </a:prstGeom>
          <a:noFill/>
          <a:ln w="9525">
            <a:noFill/>
            <a:miter lim="800000"/>
            <a:headEnd/>
            <a:tailEnd/>
          </a:ln>
        </p:spPr>
      </p:pic>
      <p:pic>
        <p:nvPicPr>
          <p:cNvPr id="12" name="Picture 11" descr="Logo&#10;&#10;Description automatically generated">
            <a:extLst>
              <a:ext uri="{FF2B5EF4-FFF2-40B4-BE49-F238E27FC236}">
                <a16:creationId xmlns:a16="http://schemas.microsoft.com/office/drawing/2014/main" id="{77522337-76D1-2367-9B84-AE06913407C0}"/>
              </a:ext>
            </a:extLst>
          </p:cNvPr>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42861" y="57943"/>
            <a:ext cx="707587" cy="884240"/>
          </a:xfrm>
          <a:prstGeom prst="rect">
            <a:avLst/>
          </a:prstGeom>
        </p:spPr>
      </p:pic>
      <p:sp>
        <p:nvSpPr>
          <p:cNvPr id="13" name="TextBox 12">
            <a:extLst>
              <a:ext uri="{FF2B5EF4-FFF2-40B4-BE49-F238E27FC236}">
                <a16:creationId xmlns:a16="http://schemas.microsoft.com/office/drawing/2014/main" id="{F780BCA9-1AED-ADB9-F0EC-25641FC161C2}"/>
              </a:ext>
            </a:extLst>
          </p:cNvPr>
          <p:cNvSpPr txBox="1"/>
          <p:nvPr userDrawn="1"/>
        </p:nvSpPr>
        <p:spPr>
          <a:xfrm>
            <a:off x="5351130" y="-12533"/>
            <a:ext cx="1184940" cy="276999"/>
          </a:xfrm>
          <a:prstGeom prst="rect">
            <a:avLst/>
          </a:prstGeom>
          <a:noFill/>
        </p:spPr>
        <p:txBody>
          <a:bodyPr wrap="none" rtlCol="0">
            <a:spAutoFit/>
          </a:bodyPr>
          <a:lstStyle/>
          <a:p>
            <a:r>
              <a:rPr lang="en-US" sz="1200" b="1" dirty="0"/>
              <a:t>Classification</a:t>
            </a:r>
          </a:p>
        </p:txBody>
      </p:sp>
      <p:sp>
        <p:nvSpPr>
          <p:cNvPr id="15" name="TextBox 14">
            <a:extLst>
              <a:ext uri="{FF2B5EF4-FFF2-40B4-BE49-F238E27FC236}">
                <a16:creationId xmlns:a16="http://schemas.microsoft.com/office/drawing/2014/main" id="{9F74E83F-632C-99FE-B3EA-112AAF4DA735}"/>
              </a:ext>
            </a:extLst>
          </p:cNvPr>
          <p:cNvSpPr txBox="1"/>
          <p:nvPr userDrawn="1"/>
        </p:nvSpPr>
        <p:spPr>
          <a:xfrm>
            <a:off x="5361961" y="6575038"/>
            <a:ext cx="1468073" cy="276999"/>
          </a:xfrm>
          <a:prstGeom prst="rect">
            <a:avLst/>
          </a:prstGeom>
          <a:noFill/>
        </p:spPr>
        <p:txBody>
          <a:bodyPr wrap="square" rtlCol="0">
            <a:spAutoFit/>
          </a:bodyPr>
          <a:lstStyle/>
          <a:p>
            <a:r>
              <a:rPr lang="en-US" sz="1200" b="1" dirty="0"/>
              <a:t>Classification</a:t>
            </a:r>
          </a:p>
        </p:txBody>
      </p:sp>
    </p:spTree>
    <p:extLst>
      <p:ext uri="{BB962C8B-B14F-4D97-AF65-F5344CB8AC3E}">
        <p14:creationId xmlns:p14="http://schemas.microsoft.com/office/powerpoint/2010/main" val="22610846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hdr="0" ftr="0" dt="0"/>
  <p:txStyles>
    <p:titleStyle>
      <a:lvl1pPr algn="l" defTabSz="914400" rtl="0" eaLnBrk="1" latinLnBrk="0" hangingPunct="1">
        <a:lnSpc>
          <a:spcPct val="90000"/>
        </a:lnSpc>
        <a:spcBef>
          <a:spcPct val="0"/>
        </a:spcBef>
        <a:buNone/>
        <a:defRPr sz="4400" kern="1200">
          <a:solidFill>
            <a:srgbClr val="938704"/>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7.xml"/><Relationship Id="rId4" Type="http://schemas.openxmlformats.org/officeDocument/2006/relationships/hyperlink" Target="https://socialwork.buffalo.edu/social-research/institutes-centers/institute-on-trauma-and-trauma-informed-care.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hyperlink" Target="https://hrdailyadvisor.blr.com/2020/09/24/subconscious-bias-in-virtual-interview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930400"/>
            <a:ext cx="11582400" cy="4718239"/>
          </a:xfrm>
        </p:spPr>
        <p:txBody>
          <a:bodyPr>
            <a:normAutofit/>
          </a:bodyPr>
          <a:lstStyle/>
          <a:p>
            <a:pPr marL="0" indent="0" algn="l" rtl="0" fontAlgn="base">
              <a:buNone/>
            </a:pPr>
            <a:r>
              <a:rPr lang="en-US" sz="3200" b="1" i="0" u="none" strike="noStrike" dirty="0">
                <a:solidFill>
                  <a:srgbClr val="000000"/>
                </a:solidFill>
                <a:effectLst/>
              </a:rPr>
              <a:t>Learning Objectives:</a:t>
            </a:r>
            <a:r>
              <a:rPr lang="en-US" sz="3200" b="0" i="0" dirty="0">
                <a:solidFill>
                  <a:srgbClr val="000000"/>
                </a:solidFill>
                <a:effectLst/>
              </a:rPr>
              <a:t>​</a:t>
            </a:r>
          </a:p>
          <a:p>
            <a:r>
              <a:rPr lang="en-US" b="1" dirty="0"/>
              <a:t>Describe </a:t>
            </a:r>
            <a:r>
              <a:rPr lang="en-US" dirty="0"/>
              <a:t>your understanding of Title IX’s scope and jurisdiction</a:t>
            </a:r>
          </a:p>
          <a:p>
            <a:r>
              <a:rPr lang="en-US" b="1" dirty="0"/>
              <a:t>List </a:t>
            </a:r>
            <a:r>
              <a:rPr lang="en-US" dirty="0"/>
              <a:t>the types of sexual harassment that violate Title IX</a:t>
            </a:r>
            <a:r>
              <a:rPr lang="en-US" b="1" dirty="0"/>
              <a:t> </a:t>
            </a:r>
            <a:endParaRPr lang="en-US" dirty="0"/>
          </a:p>
          <a:p>
            <a:r>
              <a:rPr lang="en-US" b="1" dirty="0"/>
              <a:t>Categorize </a:t>
            </a:r>
            <a:r>
              <a:rPr lang="en-US" dirty="0"/>
              <a:t>examples of programs and activities covered by Title IX</a:t>
            </a:r>
          </a:p>
          <a:p>
            <a:r>
              <a:rPr lang="en-US" b="1" dirty="0"/>
              <a:t>Identify </a:t>
            </a:r>
            <a:r>
              <a:rPr lang="en-US" dirty="0"/>
              <a:t>conduct that constitutes sexual harassment</a:t>
            </a:r>
          </a:p>
          <a:p>
            <a:r>
              <a:rPr lang="en-US" b="1" dirty="0"/>
              <a:t>Distinguish </a:t>
            </a:r>
            <a:r>
              <a:rPr lang="en-US" dirty="0"/>
              <a:t>what is and is not consent </a:t>
            </a:r>
          </a:p>
          <a:p>
            <a:r>
              <a:rPr lang="en-US" b="1" dirty="0"/>
              <a:t>Review</a:t>
            </a:r>
            <a:r>
              <a:rPr lang="en-US" dirty="0"/>
              <a:t> the Sexual Harassment Scenario’s to determine how each violated Title IX provisions</a:t>
            </a:r>
          </a:p>
        </p:txBody>
      </p:sp>
      <p:sp>
        <p:nvSpPr>
          <p:cNvPr id="5" name="Title 1"/>
          <p:cNvSpPr txBox="1">
            <a:spLocks/>
          </p:cNvSpPr>
          <p:nvPr/>
        </p:nvSpPr>
        <p:spPr>
          <a:xfrm>
            <a:off x="304800" y="1173270"/>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Inquire Phase Exercise</a:t>
            </a:r>
          </a:p>
        </p:txBody>
      </p:sp>
    </p:spTree>
    <p:extLst>
      <p:ext uri="{BB962C8B-B14F-4D97-AF65-F5344CB8AC3E}">
        <p14:creationId xmlns:p14="http://schemas.microsoft.com/office/powerpoint/2010/main" val="34897653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12" name="Content Placeholder 11" descr="A road with blue signs and text&#10;&#10;Description automatically generated">
            <a:extLst>
              <a:ext uri="{FF2B5EF4-FFF2-40B4-BE49-F238E27FC236}">
                <a16:creationId xmlns:a16="http://schemas.microsoft.com/office/drawing/2014/main" id="{BFAACDFD-0707-2B5D-D495-D0F015270197}"/>
              </a:ext>
            </a:extLst>
          </p:cNvPr>
          <p:cNvPicPr>
            <a:picLocks noGrp="1" noChangeAspect="1"/>
          </p:cNvPicPr>
          <p:nvPr>
            <p:ph sz="half" idx="1"/>
          </p:nvPr>
        </p:nvPicPr>
        <p:blipFill>
          <a:blip r:embed="rId3"/>
          <a:stretch>
            <a:fillRect/>
          </a:stretch>
        </p:blipFill>
        <p:spPr>
          <a:xfrm>
            <a:off x="5416136" y="1260988"/>
            <a:ext cx="6596424" cy="4539891"/>
          </a:xfrm>
        </p:spPr>
      </p:pic>
      <p:sp>
        <p:nvSpPr>
          <p:cNvPr id="8" name="Title 7">
            <a:extLst>
              <a:ext uri="{FF2B5EF4-FFF2-40B4-BE49-F238E27FC236}">
                <a16:creationId xmlns:a16="http://schemas.microsoft.com/office/drawing/2014/main" id="{565C1A71-035E-6B6C-661E-739F90FA8DCD}"/>
              </a:ext>
            </a:extLst>
          </p:cNvPr>
          <p:cNvSpPr>
            <a:spLocks noGrp="1"/>
          </p:cNvSpPr>
          <p:nvPr>
            <p:ph type="ctrTitle"/>
          </p:nvPr>
        </p:nvSpPr>
        <p:spPr>
          <a:xfrm>
            <a:off x="838200" y="1260988"/>
            <a:ext cx="4735288" cy="752168"/>
          </a:xfrm>
        </p:spPr>
        <p:txBody>
          <a:bodyPr/>
          <a:lstStyle/>
          <a:p>
            <a:r>
              <a:rPr lang="en-US" dirty="0"/>
              <a:t>What is TIC?</a:t>
            </a:r>
          </a:p>
        </p:txBody>
      </p:sp>
      <p:sp>
        <p:nvSpPr>
          <p:cNvPr id="10" name="Content Placeholder 9">
            <a:extLst>
              <a:ext uri="{FF2B5EF4-FFF2-40B4-BE49-F238E27FC236}">
                <a16:creationId xmlns:a16="http://schemas.microsoft.com/office/drawing/2014/main" id="{62B6CFA0-784F-17D0-ED9D-90E75652CB9F}"/>
              </a:ext>
            </a:extLst>
          </p:cNvPr>
          <p:cNvSpPr>
            <a:spLocks noGrp="1"/>
          </p:cNvSpPr>
          <p:nvPr>
            <p:ph sz="half" idx="13"/>
          </p:nvPr>
        </p:nvSpPr>
        <p:spPr>
          <a:xfrm>
            <a:off x="838200" y="2015067"/>
            <a:ext cx="3822290" cy="4161896"/>
          </a:xfrm>
        </p:spPr>
        <p:txBody>
          <a:bodyPr>
            <a:normAutofit/>
          </a:bodyPr>
          <a:lstStyle/>
          <a:p>
            <a:pPr algn="l"/>
            <a:r>
              <a:rPr lang="en-US" sz="2000" dirty="0"/>
              <a:t>“</a:t>
            </a:r>
            <a:r>
              <a:rPr lang="en-US" sz="2000" b="0" i="0" dirty="0">
                <a:solidFill>
                  <a:srgbClr val="000000"/>
                </a:solidFill>
                <a:effectLst/>
                <a:latin typeface="Sofia"/>
              </a:rPr>
              <a:t>Trauma-Informed Care (TIC) is an approach in the human service field that assumes that an individual is more likely than not to have a history of trauma. Trauma-Informed Care recognizes the presence of trauma symptoms and acknowledges the role trauma may play in an individual’s life- including service staff.”</a:t>
            </a:r>
          </a:p>
          <a:p>
            <a:pPr algn="l"/>
            <a:r>
              <a:rPr lang="en-US" dirty="0">
                <a:latin typeface="Sofia"/>
                <a:hlinkClick r:id="rId4">
                  <a:extLst>
                    <a:ext uri="{A12FA001-AC4F-418D-AE19-62706E023703}">
                      <ahyp:hlinkClr xmlns:ahyp="http://schemas.microsoft.com/office/drawing/2018/hyperlinkcolor" val="tx"/>
                    </a:ext>
                  </a:extLst>
                </a:hlinkClick>
              </a:rPr>
              <a:t>The Institute of Trauma and Trauma-Informed Care (ITTIC)</a:t>
            </a:r>
            <a:endParaRPr lang="en-US" b="0" i="0" dirty="0">
              <a:effectLst/>
              <a:latin typeface="Sofia"/>
            </a:endParaRPr>
          </a:p>
        </p:txBody>
      </p:sp>
    </p:spTree>
    <p:extLst>
      <p:ext uri="{BB962C8B-B14F-4D97-AF65-F5344CB8AC3E}">
        <p14:creationId xmlns:p14="http://schemas.microsoft.com/office/powerpoint/2010/main" val="16896851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600" spc="-5" dirty="0"/>
              <a:t>What is sexual</a:t>
            </a:r>
            <a:r>
              <a:rPr lang="en-US" sz="3600" dirty="0"/>
              <a:t> </a:t>
            </a:r>
            <a:r>
              <a:rPr lang="en-US" sz="3600" spc="-5" dirty="0"/>
              <a:t>misconduct?</a:t>
            </a:r>
          </a:p>
          <a:p>
            <a:pPr lvl="1"/>
            <a:r>
              <a:rPr lang="en-US" sz="3200" spc="-5" dirty="0"/>
              <a:t>On the basis of sex, conduct that is:</a:t>
            </a:r>
          </a:p>
          <a:p>
            <a:pPr lvl="2"/>
            <a:r>
              <a:rPr lang="en-US" sz="2800" spc="-5" dirty="0"/>
              <a:t>Quid pro quo harassment</a:t>
            </a:r>
          </a:p>
          <a:p>
            <a:pPr lvl="2"/>
            <a:r>
              <a:rPr lang="en-US" sz="2800" spc="-5" dirty="0"/>
              <a:t>Hostile (work) environment</a:t>
            </a:r>
          </a:p>
          <a:p>
            <a:pPr lvl="2"/>
            <a:r>
              <a:rPr lang="en-US" sz="2800" spc="-5" dirty="0"/>
              <a:t>Sexual assault</a:t>
            </a:r>
          </a:p>
          <a:p>
            <a:pPr lvl="2"/>
            <a:r>
              <a:rPr lang="en-US" sz="2800" spc="-5" dirty="0"/>
              <a:t>Dating violence</a:t>
            </a:r>
          </a:p>
          <a:p>
            <a:pPr lvl="2"/>
            <a:r>
              <a:rPr lang="en-US" sz="2800" spc="-5" dirty="0"/>
              <a:t>Domestic violence</a:t>
            </a:r>
          </a:p>
          <a:p>
            <a:pPr lvl="2"/>
            <a:r>
              <a:rPr lang="en-US" sz="2800" spc="-5" dirty="0"/>
              <a:t>Stalking</a:t>
            </a:r>
          </a:p>
          <a:p>
            <a:pPr lvl="1"/>
            <a:endParaRPr lang="en-US" sz="2800"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1120588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dirty="0"/>
              <a:t>What </a:t>
            </a:r>
            <a:r>
              <a:rPr lang="en-US" sz="3200" spc="-5" dirty="0"/>
              <a:t>is hostile</a:t>
            </a:r>
            <a:r>
              <a:rPr lang="en-US" sz="3200" spc="-80" dirty="0"/>
              <a:t> </a:t>
            </a:r>
            <a:r>
              <a:rPr lang="en-US" sz="3200" dirty="0"/>
              <a:t>environment?</a:t>
            </a:r>
            <a:endParaRPr lang="en-US" dirty="0"/>
          </a:p>
          <a:p>
            <a:pPr lvl="1"/>
            <a:r>
              <a:rPr lang="en-US" sz="2800" spc="-130" dirty="0">
                <a:latin typeface="Arial"/>
                <a:cs typeface="Arial"/>
              </a:rPr>
              <a:t>“Unwelcome </a:t>
            </a:r>
            <a:r>
              <a:rPr lang="en-US" sz="2800" spc="-95" dirty="0">
                <a:latin typeface="Arial"/>
                <a:cs typeface="Arial"/>
              </a:rPr>
              <a:t>conduct </a:t>
            </a:r>
            <a:r>
              <a:rPr lang="en-US" sz="2800" spc="-75" dirty="0">
                <a:latin typeface="Arial"/>
                <a:cs typeface="Arial"/>
              </a:rPr>
              <a:t>determined </a:t>
            </a:r>
            <a:r>
              <a:rPr lang="en-US" sz="2800" spc="-125" dirty="0">
                <a:latin typeface="Arial"/>
                <a:cs typeface="Arial"/>
              </a:rPr>
              <a:t>by </a:t>
            </a:r>
            <a:r>
              <a:rPr lang="en-US" sz="2800" spc="-220" dirty="0">
                <a:latin typeface="Arial"/>
                <a:cs typeface="Arial"/>
              </a:rPr>
              <a:t>a </a:t>
            </a:r>
            <a:r>
              <a:rPr lang="en-US" sz="2800" spc="-135" dirty="0">
                <a:latin typeface="Arial"/>
                <a:cs typeface="Arial"/>
              </a:rPr>
              <a:t>reasonable </a:t>
            </a:r>
            <a:r>
              <a:rPr lang="en-US" sz="2800" spc="-130" dirty="0">
                <a:latin typeface="Arial"/>
                <a:cs typeface="Arial"/>
              </a:rPr>
              <a:t>person </a:t>
            </a:r>
            <a:r>
              <a:rPr lang="en-US" sz="2800" spc="25" dirty="0">
                <a:latin typeface="Arial"/>
                <a:cs typeface="Arial"/>
              </a:rPr>
              <a:t>to </a:t>
            </a:r>
            <a:r>
              <a:rPr lang="en-US" sz="2800" spc="-130" dirty="0">
                <a:latin typeface="Arial"/>
                <a:cs typeface="Arial"/>
              </a:rPr>
              <a:t>be </a:t>
            </a:r>
            <a:r>
              <a:rPr lang="en-US" sz="2800" spc="-200" dirty="0">
                <a:latin typeface="Arial"/>
                <a:cs typeface="Arial"/>
              </a:rPr>
              <a:t>so </a:t>
            </a:r>
            <a:r>
              <a:rPr lang="en-US" sz="2800" spc="-155" dirty="0">
                <a:latin typeface="Arial"/>
                <a:cs typeface="Arial"/>
              </a:rPr>
              <a:t>severe,  </a:t>
            </a:r>
            <a:r>
              <a:rPr lang="en-US" sz="2800" spc="-135" dirty="0">
                <a:latin typeface="Arial"/>
                <a:cs typeface="Arial"/>
              </a:rPr>
              <a:t>pervasive, </a:t>
            </a:r>
            <a:r>
              <a:rPr lang="en-US" sz="2800" u="heavy" spc="-135" dirty="0">
                <a:uFill>
                  <a:solidFill>
                    <a:srgbClr val="000000"/>
                  </a:solidFill>
                </a:uFill>
                <a:latin typeface="Arial"/>
                <a:cs typeface="Arial"/>
              </a:rPr>
              <a:t>and</a:t>
            </a:r>
            <a:r>
              <a:rPr lang="en-US" sz="2800" spc="-135" dirty="0">
                <a:latin typeface="Arial"/>
                <a:cs typeface="Arial"/>
              </a:rPr>
              <a:t> </a:t>
            </a:r>
            <a:r>
              <a:rPr lang="en-US" sz="2800" spc="-75" dirty="0">
                <a:latin typeface="Arial"/>
                <a:cs typeface="Arial"/>
              </a:rPr>
              <a:t>objectively o</a:t>
            </a:r>
            <a:r>
              <a:rPr lang="en-US" sz="2800" spc="-105" dirty="0">
                <a:latin typeface="Arial"/>
                <a:cs typeface="Arial"/>
              </a:rPr>
              <a:t>ffensive </a:t>
            </a:r>
            <a:r>
              <a:rPr lang="en-US" sz="2800" spc="-5" dirty="0">
                <a:latin typeface="Arial"/>
                <a:cs typeface="Arial"/>
              </a:rPr>
              <a:t>that </a:t>
            </a:r>
            <a:r>
              <a:rPr lang="en-US" sz="2800" spc="80" dirty="0">
                <a:latin typeface="Arial"/>
                <a:cs typeface="Arial"/>
              </a:rPr>
              <a:t>it </a:t>
            </a:r>
            <a:r>
              <a:rPr lang="en-US" sz="2800" spc="-75" dirty="0">
                <a:latin typeface="Arial"/>
                <a:cs typeface="Arial"/>
              </a:rPr>
              <a:t>effectively </a:t>
            </a:r>
            <a:r>
              <a:rPr lang="en-US" sz="2800" spc="-140" dirty="0">
                <a:latin typeface="Arial"/>
                <a:cs typeface="Arial"/>
              </a:rPr>
              <a:t>denies </a:t>
            </a:r>
            <a:r>
              <a:rPr lang="en-US" sz="2800" spc="-220" dirty="0">
                <a:latin typeface="Arial"/>
                <a:cs typeface="Arial"/>
              </a:rPr>
              <a:t>a </a:t>
            </a:r>
            <a:r>
              <a:rPr lang="en-US" sz="2800" spc="-130" dirty="0">
                <a:latin typeface="Arial"/>
                <a:cs typeface="Arial"/>
              </a:rPr>
              <a:t>person </a:t>
            </a:r>
            <a:r>
              <a:rPr lang="en-US" sz="2800" spc="-114" dirty="0">
                <a:latin typeface="Arial"/>
                <a:cs typeface="Arial"/>
              </a:rPr>
              <a:t>equal </a:t>
            </a:r>
            <a:r>
              <a:rPr lang="en-US" sz="2800" spc="-240" dirty="0">
                <a:latin typeface="Arial"/>
                <a:cs typeface="Arial"/>
              </a:rPr>
              <a:t>access  </a:t>
            </a:r>
            <a:r>
              <a:rPr lang="en-US" sz="2800" spc="25" dirty="0">
                <a:latin typeface="Arial"/>
                <a:cs typeface="Arial"/>
              </a:rPr>
              <a:t>to </a:t>
            </a:r>
            <a:r>
              <a:rPr lang="en-US" sz="2800" spc="-40" dirty="0">
                <a:latin typeface="Arial"/>
                <a:cs typeface="Arial"/>
              </a:rPr>
              <a:t>the </a:t>
            </a:r>
            <a:r>
              <a:rPr lang="en-US" sz="2800" spc="-85" dirty="0">
                <a:latin typeface="Arial"/>
                <a:cs typeface="Arial"/>
              </a:rPr>
              <a:t>recipient’s </a:t>
            </a:r>
            <a:r>
              <a:rPr lang="en-US" sz="2800" spc="-95" dirty="0">
                <a:latin typeface="Arial"/>
                <a:cs typeface="Arial"/>
              </a:rPr>
              <a:t>education </a:t>
            </a:r>
            <a:r>
              <a:rPr lang="en-US" sz="2800" spc="-110" dirty="0">
                <a:latin typeface="Arial"/>
                <a:cs typeface="Arial"/>
              </a:rPr>
              <a:t>program </a:t>
            </a:r>
            <a:r>
              <a:rPr lang="en-US" sz="2800" spc="-25" dirty="0">
                <a:latin typeface="Arial"/>
                <a:cs typeface="Arial"/>
              </a:rPr>
              <a:t>or</a:t>
            </a:r>
            <a:r>
              <a:rPr lang="en-US" sz="2800" spc="-170" dirty="0">
                <a:latin typeface="Arial"/>
                <a:cs typeface="Arial"/>
              </a:rPr>
              <a:t> </a:t>
            </a:r>
            <a:r>
              <a:rPr lang="en-US" sz="2800" spc="-75" dirty="0">
                <a:latin typeface="Arial"/>
                <a:cs typeface="Arial"/>
              </a:rPr>
              <a:t>activity.”</a:t>
            </a:r>
          </a:p>
          <a:p>
            <a:pPr marL="457200" lvl="1" indent="0">
              <a:buNone/>
            </a:pPr>
            <a:r>
              <a:rPr lang="en-US" sz="2800" spc="-75" dirty="0">
                <a:latin typeface="Arial"/>
                <a:cs typeface="Arial"/>
              </a:rPr>
              <a:t>									                      -Title IX</a:t>
            </a:r>
          </a:p>
          <a:p>
            <a:pPr lvl="1"/>
            <a:endParaRPr lang="en-US" sz="2800" spc="-75" dirty="0">
              <a:latin typeface="Arial"/>
              <a:cs typeface="Arial"/>
            </a:endParaRPr>
          </a:p>
          <a:p>
            <a:pPr lvl="1"/>
            <a:endParaRPr lang="en-US" sz="2800" spc="-75" dirty="0">
              <a:latin typeface="Arial"/>
              <a:cs typeface="Arial"/>
            </a:endParaRPr>
          </a:p>
          <a:p>
            <a:pPr lvl="1"/>
            <a:endParaRPr lang="en-US" sz="2800" spc="-75" dirty="0">
              <a:latin typeface="Arial"/>
              <a:cs typeface="Arial"/>
            </a:endParaRPr>
          </a:p>
          <a:p>
            <a:pPr marL="457200" lvl="1" indent="0">
              <a:buNone/>
            </a:pPr>
            <a:r>
              <a:rPr lang="en-US" sz="2800" spc="-75" dirty="0">
                <a:latin typeface="Arial"/>
                <a:cs typeface="Arial"/>
              </a:rPr>
              <a:t>			</a:t>
            </a:r>
            <a:endParaRPr lang="en-US" sz="2800" dirty="0">
              <a:latin typeface="Arial"/>
              <a:cs typeface="Arial"/>
            </a:endParaRPr>
          </a:p>
          <a:p>
            <a:pPr lvl="1"/>
            <a:endParaRPr lang="en-US" sz="2800"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3882389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dirty="0"/>
              <a:t>What </a:t>
            </a:r>
            <a:r>
              <a:rPr lang="en-US" sz="3200" spc="-5" dirty="0"/>
              <a:t>is </a:t>
            </a:r>
            <a:r>
              <a:rPr lang="en-US" sz="3200" dirty="0"/>
              <a:t>quid </a:t>
            </a:r>
            <a:r>
              <a:rPr lang="en-US" sz="3200" spc="-5" dirty="0"/>
              <a:t>pro</a:t>
            </a:r>
            <a:r>
              <a:rPr lang="en-US" sz="3200" spc="-105" dirty="0"/>
              <a:t> </a:t>
            </a:r>
            <a:r>
              <a:rPr lang="en-US" sz="3200" dirty="0"/>
              <a:t>quo?</a:t>
            </a:r>
          </a:p>
          <a:p>
            <a:pPr lvl="1"/>
            <a:r>
              <a:rPr lang="en-US" sz="2800" dirty="0"/>
              <a:t>When an employee of the educational institution promises some aid, benefit, or service in exchange for another's participation in unwelcome sexual conduct</a:t>
            </a:r>
          </a:p>
          <a:p>
            <a:pPr lvl="1"/>
            <a:r>
              <a:rPr lang="en-US" sz="2800" dirty="0"/>
              <a:t>This often arises in the employment context or where an employee holds a position of authority over a student</a:t>
            </a:r>
          </a:p>
          <a:p>
            <a:pPr lvl="1"/>
            <a:endParaRPr lang="en-US" sz="2800" dirty="0"/>
          </a:p>
          <a:p>
            <a:pPr lvl="1"/>
            <a:endParaRPr lang="en-US" sz="2800"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581053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spc="-5" dirty="0"/>
              <a:t>What is sexual</a:t>
            </a:r>
            <a:r>
              <a:rPr lang="en-US" sz="3200" spc="-25" dirty="0"/>
              <a:t> </a:t>
            </a:r>
            <a:r>
              <a:rPr lang="en-US" sz="3200" spc="-5" dirty="0"/>
              <a:t>assault?</a:t>
            </a:r>
          </a:p>
          <a:p>
            <a:pPr lvl="1"/>
            <a:r>
              <a:rPr lang="en-US" sz="2800" spc="-5" dirty="0"/>
              <a:t>Rape</a:t>
            </a:r>
          </a:p>
          <a:p>
            <a:pPr lvl="1"/>
            <a:r>
              <a:rPr lang="en-US" sz="2800" spc="-5" dirty="0"/>
              <a:t>Sodomy</a:t>
            </a:r>
          </a:p>
          <a:p>
            <a:pPr lvl="1"/>
            <a:r>
              <a:rPr lang="en-US" sz="2800" spc="-5" dirty="0"/>
              <a:t>Fondling</a:t>
            </a:r>
          </a:p>
          <a:p>
            <a:pPr marL="457200" lvl="1" indent="0">
              <a:buNone/>
            </a:pPr>
            <a:endParaRPr lang="en-US" sz="2800"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26797472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u="sng" spc="-5" dirty="0"/>
              <a:t>What is rape</a:t>
            </a:r>
            <a:r>
              <a:rPr lang="en-US" sz="3200" spc="-5" dirty="0"/>
              <a:t>?</a:t>
            </a:r>
          </a:p>
          <a:p>
            <a:pPr lvl="1"/>
            <a:r>
              <a:rPr lang="en-US" sz="2800" spc="-155" dirty="0">
                <a:latin typeface="Arial"/>
                <a:cs typeface="Arial"/>
              </a:rPr>
              <a:t>Having </a:t>
            </a:r>
            <a:r>
              <a:rPr lang="en-US" sz="2800" spc="-110" dirty="0">
                <a:latin typeface="Arial"/>
                <a:cs typeface="Arial"/>
              </a:rPr>
              <a:t>carnal </a:t>
            </a:r>
            <a:r>
              <a:rPr lang="en-US" sz="2800" spc="-105" dirty="0">
                <a:latin typeface="Arial"/>
                <a:cs typeface="Arial"/>
              </a:rPr>
              <a:t>knowledge </a:t>
            </a:r>
            <a:r>
              <a:rPr lang="en-US" sz="2800" spc="-10" dirty="0">
                <a:latin typeface="Arial"/>
                <a:cs typeface="Arial"/>
              </a:rPr>
              <a:t>of </a:t>
            </a:r>
            <a:r>
              <a:rPr lang="en-US" sz="2800" spc="-200" dirty="0">
                <a:latin typeface="Arial"/>
                <a:cs typeface="Arial"/>
              </a:rPr>
              <a:t>a </a:t>
            </a:r>
            <a:r>
              <a:rPr lang="en-US" sz="2800" spc="-110" dirty="0">
                <a:latin typeface="Arial"/>
                <a:cs typeface="Arial"/>
              </a:rPr>
              <a:t>person, </a:t>
            </a:r>
            <a:r>
              <a:rPr lang="en-US" sz="2800" u="sng" spc="5" dirty="0">
                <a:latin typeface="Arial"/>
                <a:cs typeface="Arial"/>
              </a:rPr>
              <a:t>without </a:t>
            </a:r>
            <a:r>
              <a:rPr lang="en-US" sz="2800" u="sng" spc="-30" dirty="0">
                <a:latin typeface="Arial"/>
                <a:cs typeface="Arial"/>
              </a:rPr>
              <a:t>the </a:t>
            </a:r>
            <a:r>
              <a:rPr lang="en-US" sz="2800" u="sng" spc="-114" dirty="0">
                <a:latin typeface="Arial"/>
                <a:cs typeface="Arial"/>
              </a:rPr>
              <a:t>consent </a:t>
            </a:r>
            <a:r>
              <a:rPr lang="en-US" sz="2800" spc="-10" dirty="0">
                <a:latin typeface="Arial"/>
                <a:cs typeface="Arial"/>
              </a:rPr>
              <a:t>of </a:t>
            </a:r>
            <a:r>
              <a:rPr lang="en-US" sz="2800" spc="-30" dirty="0">
                <a:latin typeface="Arial"/>
                <a:cs typeface="Arial"/>
              </a:rPr>
              <a:t>the </a:t>
            </a:r>
            <a:r>
              <a:rPr lang="en-US" sz="2800" spc="-45" dirty="0">
                <a:latin typeface="Arial"/>
                <a:cs typeface="Arial"/>
              </a:rPr>
              <a:t>victim, </a:t>
            </a:r>
            <a:r>
              <a:rPr lang="en-US" sz="2800" spc="-80" dirty="0">
                <a:latin typeface="Arial"/>
                <a:cs typeface="Arial"/>
              </a:rPr>
              <a:t>including </a:t>
            </a:r>
            <a:r>
              <a:rPr lang="en-US" sz="2800" spc="-130" dirty="0">
                <a:latin typeface="Arial"/>
                <a:cs typeface="Arial"/>
              </a:rPr>
              <a:t>instances </a:t>
            </a:r>
            <a:r>
              <a:rPr lang="en-US" sz="2800" spc="-85" dirty="0">
                <a:latin typeface="Arial"/>
                <a:cs typeface="Arial"/>
              </a:rPr>
              <a:t>where </a:t>
            </a:r>
            <a:r>
              <a:rPr lang="en-US" sz="2800" spc="-30" dirty="0">
                <a:latin typeface="Arial"/>
                <a:cs typeface="Arial"/>
              </a:rPr>
              <a:t>the </a:t>
            </a:r>
            <a:r>
              <a:rPr lang="en-US" sz="2800" spc="-40" dirty="0">
                <a:latin typeface="Arial"/>
                <a:cs typeface="Arial"/>
              </a:rPr>
              <a:t>victim </a:t>
            </a:r>
            <a:r>
              <a:rPr lang="en-US" sz="2800" spc="-135" dirty="0">
                <a:latin typeface="Arial"/>
                <a:cs typeface="Arial"/>
              </a:rPr>
              <a:t>is </a:t>
            </a:r>
            <a:r>
              <a:rPr lang="en-US" sz="2800" spc="-110" dirty="0">
                <a:latin typeface="Arial"/>
                <a:cs typeface="Arial"/>
              </a:rPr>
              <a:t>incapable </a:t>
            </a:r>
            <a:r>
              <a:rPr lang="en-US" sz="2800" spc="-10" dirty="0">
                <a:latin typeface="Arial"/>
                <a:cs typeface="Arial"/>
              </a:rPr>
              <a:t>of</a:t>
            </a:r>
            <a:r>
              <a:rPr lang="en-US" sz="2800" spc="-475" dirty="0">
                <a:latin typeface="Arial"/>
                <a:cs typeface="Arial"/>
              </a:rPr>
              <a:t> </a:t>
            </a:r>
            <a:r>
              <a:rPr lang="en-US" sz="2800" spc="-105" dirty="0">
                <a:latin typeface="Arial"/>
                <a:cs typeface="Arial"/>
              </a:rPr>
              <a:t>giving </a:t>
            </a:r>
            <a:r>
              <a:rPr lang="en-US" sz="2800" spc="-114" dirty="0">
                <a:latin typeface="Arial"/>
                <a:cs typeface="Arial"/>
              </a:rPr>
              <a:t>consent </a:t>
            </a:r>
            <a:r>
              <a:rPr lang="en-US" sz="2800" spc="-170" dirty="0">
                <a:latin typeface="Arial"/>
                <a:cs typeface="Arial"/>
              </a:rPr>
              <a:t>because </a:t>
            </a:r>
            <a:r>
              <a:rPr lang="en-US" sz="2800" spc="-10" dirty="0">
                <a:latin typeface="Arial"/>
                <a:cs typeface="Arial"/>
              </a:rPr>
              <a:t>of </a:t>
            </a:r>
            <a:r>
              <a:rPr lang="en-US" sz="2800" spc="-200" dirty="0">
                <a:latin typeface="Arial"/>
                <a:cs typeface="Arial"/>
              </a:rPr>
              <a:t>age </a:t>
            </a:r>
            <a:r>
              <a:rPr lang="en-US" sz="2800" spc="-25" dirty="0">
                <a:latin typeface="Arial"/>
                <a:cs typeface="Arial"/>
              </a:rPr>
              <a:t>or </a:t>
            </a:r>
            <a:r>
              <a:rPr lang="en-US" sz="2800" spc="-170" dirty="0">
                <a:latin typeface="Arial"/>
                <a:cs typeface="Arial"/>
              </a:rPr>
              <a:t>because </a:t>
            </a:r>
            <a:r>
              <a:rPr lang="en-US" sz="2800" spc="-10" dirty="0">
                <a:latin typeface="Arial"/>
                <a:cs typeface="Arial"/>
              </a:rPr>
              <a:t>of </a:t>
            </a:r>
            <a:r>
              <a:rPr lang="en-US" sz="2800" spc="-65" dirty="0">
                <a:latin typeface="Arial"/>
                <a:cs typeface="Arial"/>
              </a:rPr>
              <a:t>temporary </a:t>
            </a:r>
            <a:r>
              <a:rPr lang="en-US" sz="2800" spc="-25" dirty="0">
                <a:latin typeface="Arial"/>
                <a:cs typeface="Arial"/>
              </a:rPr>
              <a:t>or </a:t>
            </a:r>
            <a:r>
              <a:rPr lang="en-US" sz="2800" spc="-75" dirty="0">
                <a:latin typeface="Arial"/>
                <a:cs typeface="Arial"/>
              </a:rPr>
              <a:t>permanent </a:t>
            </a:r>
            <a:r>
              <a:rPr lang="en-US" sz="2800" spc="-520" dirty="0">
                <a:latin typeface="Arial"/>
                <a:cs typeface="Arial"/>
              </a:rPr>
              <a:t> </a:t>
            </a:r>
            <a:r>
              <a:rPr lang="en-US" sz="2800" spc="-70" dirty="0">
                <a:latin typeface="Arial"/>
                <a:cs typeface="Arial"/>
              </a:rPr>
              <a:t>mental </a:t>
            </a:r>
            <a:r>
              <a:rPr lang="en-US" sz="2800" spc="-25" dirty="0">
                <a:latin typeface="Arial"/>
                <a:cs typeface="Arial"/>
              </a:rPr>
              <a:t>or</a:t>
            </a:r>
            <a:r>
              <a:rPr lang="en-US" sz="2800" spc="-114" dirty="0">
                <a:latin typeface="Arial"/>
                <a:cs typeface="Arial"/>
              </a:rPr>
              <a:t> </a:t>
            </a:r>
            <a:r>
              <a:rPr lang="en-US" sz="2800" spc="-130" dirty="0">
                <a:latin typeface="Arial"/>
                <a:cs typeface="Arial"/>
              </a:rPr>
              <a:t>physical</a:t>
            </a:r>
            <a:r>
              <a:rPr lang="en-US" sz="2800" spc="-145" dirty="0">
                <a:latin typeface="Arial"/>
                <a:cs typeface="Arial"/>
              </a:rPr>
              <a:t> </a:t>
            </a:r>
            <a:r>
              <a:rPr lang="en-US" sz="2800" u="sng" spc="-105" dirty="0">
                <a:latin typeface="Arial"/>
                <a:cs typeface="Arial"/>
              </a:rPr>
              <a:t>incapacity</a:t>
            </a:r>
            <a:r>
              <a:rPr lang="en-US" sz="2800" spc="-105" dirty="0">
                <a:latin typeface="Arial"/>
                <a:cs typeface="Arial"/>
              </a:rPr>
              <a:t>.  </a:t>
            </a:r>
            <a:r>
              <a:rPr lang="en-US" sz="2800" spc="-145" dirty="0">
                <a:latin typeface="Arial"/>
                <a:cs typeface="Arial"/>
              </a:rPr>
              <a:t>There </a:t>
            </a:r>
            <a:r>
              <a:rPr lang="en-US" sz="2800" spc="-135" dirty="0">
                <a:latin typeface="Arial"/>
                <a:cs typeface="Arial"/>
              </a:rPr>
              <a:t>is </a:t>
            </a:r>
            <a:r>
              <a:rPr lang="en-US" sz="2800" spc="-80" dirty="0">
                <a:latin typeface="Arial"/>
                <a:cs typeface="Arial"/>
              </a:rPr>
              <a:t>“carnal </a:t>
            </a:r>
            <a:r>
              <a:rPr lang="en-US" sz="2800" spc="-70" dirty="0">
                <a:latin typeface="Arial"/>
                <a:cs typeface="Arial"/>
              </a:rPr>
              <a:t>knowledge” </a:t>
            </a:r>
            <a:r>
              <a:rPr lang="en-US" sz="2800" spc="45" dirty="0">
                <a:latin typeface="Arial"/>
                <a:cs typeface="Arial"/>
              </a:rPr>
              <a:t>if </a:t>
            </a:r>
            <a:r>
              <a:rPr lang="en-US" sz="2800" spc="-50" dirty="0">
                <a:latin typeface="Arial"/>
                <a:cs typeface="Arial"/>
              </a:rPr>
              <a:t>there </a:t>
            </a:r>
            <a:r>
              <a:rPr lang="en-US" sz="2800" spc="-135" dirty="0">
                <a:latin typeface="Arial"/>
                <a:cs typeface="Arial"/>
              </a:rPr>
              <a:t>is </a:t>
            </a:r>
            <a:r>
              <a:rPr lang="en-US" sz="2800" spc="-200" dirty="0">
                <a:latin typeface="Arial"/>
                <a:cs typeface="Arial"/>
              </a:rPr>
              <a:t>a </a:t>
            </a:r>
            <a:r>
              <a:rPr lang="en-US" sz="2800" spc="-55" dirty="0">
                <a:latin typeface="Arial"/>
                <a:cs typeface="Arial"/>
              </a:rPr>
              <a:t>bodily </a:t>
            </a:r>
            <a:r>
              <a:rPr lang="en-US" sz="2800" spc="-85" dirty="0">
                <a:latin typeface="Arial"/>
                <a:cs typeface="Arial"/>
              </a:rPr>
              <a:t>connection </a:t>
            </a:r>
            <a:r>
              <a:rPr lang="en-US" sz="2800" spc="15" dirty="0">
                <a:latin typeface="Arial"/>
                <a:cs typeface="Arial"/>
              </a:rPr>
              <a:t>with </a:t>
            </a:r>
            <a:r>
              <a:rPr lang="en-US" sz="2800" spc="-60" dirty="0">
                <a:latin typeface="Arial"/>
                <a:cs typeface="Arial"/>
              </a:rPr>
              <a:t>another </a:t>
            </a:r>
            <a:r>
              <a:rPr lang="en-US" sz="2800" spc="-110" dirty="0">
                <a:latin typeface="Arial"/>
                <a:cs typeface="Arial"/>
              </a:rPr>
              <a:t>by </a:t>
            </a:r>
            <a:r>
              <a:rPr lang="en-US" sz="2800" spc="-140" dirty="0">
                <a:latin typeface="Arial"/>
                <a:cs typeface="Arial"/>
              </a:rPr>
              <a:t>way </a:t>
            </a:r>
            <a:r>
              <a:rPr lang="en-US" sz="2800" spc="-10" dirty="0">
                <a:latin typeface="Arial"/>
                <a:cs typeface="Arial"/>
              </a:rPr>
              <a:t>of</a:t>
            </a:r>
            <a:r>
              <a:rPr lang="en-US" sz="2800" spc="-130" dirty="0">
                <a:latin typeface="Arial"/>
                <a:cs typeface="Arial"/>
              </a:rPr>
              <a:t> </a:t>
            </a:r>
            <a:r>
              <a:rPr lang="en-US" sz="2800" spc="-160" dirty="0">
                <a:latin typeface="Arial"/>
                <a:cs typeface="Arial"/>
              </a:rPr>
              <a:t>sexual</a:t>
            </a:r>
            <a:r>
              <a:rPr lang="en-US" sz="2800" spc="-145" dirty="0">
                <a:latin typeface="Arial"/>
                <a:cs typeface="Arial"/>
              </a:rPr>
              <a:t> </a:t>
            </a:r>
            <a:r>
              <a:rPr lang="en-US" sz="2800" spc="-85" dirty="0">
                <a:latin typeface="Arial"/>
                <a:cs typeface="Arial"/>
              </a:rPr>
              <a:t>intercourse.  </a:t>
            </a:r>
            <a:r>
              <a:rPr lang="en-US" sz="2800" spc="-55" dirty="0">
                <a:latin typeface="Arial"/>
                <a:cs typeface="Arial"/>
              </a:rPr>
              <a:t>Attempted </a:t>
            </a:r>
            <a:r>
              <a:rPr lang="en-US" sz="2800" spc="-110" dirty="0">
                <a:latin typeface="Arial"/>
                <a:cs typeface="Arial"/>
              </a:rPr>
              <a:t>rape </a:t>
            </a:r>
            <a:r>
              <a:rPr lang="en-US" sz="2800" spc="-135" dirty="0">
                <a:latin typeface="Arial"/>
                <a:cs typeface="Arial"/>
              </a:rPr>
              <a:t>is</a:t>
            </a:r>
            <a:r>
              <a:rPr lang="en-US" sz="2800" spc="-365" dirty="0">
                <a:latin typeface="Arial"/>
                <a:cs typeface="Arial"/>
              </a:rPr>
              <a:t> </a:t>
            </a:r>
            <a:r>
              <a:rPr lang="en-US" sz="2800" spc="-80" dirty="0">
                <a:latin typeface="Arial"/>
                <a:cs typeface="Arial"/>
              </a:rPr>
              <a:t>included.</a:t>
            </a:r>
            <a:endParaRPr lang="en-US" sz="2800" dirty="0">
              <a:latin typeface="Arial"/>
              <a:cs typeface="Arial"/>
            </a:endParaRPr>
          </a:p>
          <a:p>
            <a:pPr lvl="1"/>
            <a:endParaRPr lang="en-US" sz="2800" spc="-5"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10219141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spc="-5" dirty="0"/>
              <a:t>What is consent?</a:t>
            </a:r>
          </a:p>
          <a:p>
            <a:pPr marL="812800" marR="5080" lvl="1" indent="-342900">
              <a:lnSpc>
                <a:spcPts val="2300"/>
              </a:lnSpc>
              <a:spcBef>
                <a:spcPts val="660"/>
              </a:spcBef>
              <a:buFont typeface="Arial"/>
              <a:buChar char="•"/>
              <a:tabLst>
                <a:tab pos="354965" algn="l"/>
                <a:tab pos="355600" algn="l"/>
              </a:tabLst>
            </a:pPr>
            <a:r>
              <a:rPr lang="en-US" sz="2800" spc="-125" dirty="0">
                <a:cs typeface="Arial"/>
              </a:rPr>
              <a:t>Freely </a:t>
            </a:r>
            <a:r>
              <a:rPr lang="en-US" sz="2800" spc="-110" dirty="0">
                <a:cs typeface="Arial"/>
              </a:rPr>
              <a:t>given </a:t>
            </a:r>
            <a:r>
              <a:rPr lang="en-US" sz="2800" spc="-95" dirty="0">
                <a:cs typeface="Arial"/>
              </a:rPr>
              <a:t>agreement </a:t>
            </a:r>
            <a:r>
              <a:rPr lang="en-US" sz="2800" spc="-105" dirty="0">
                <a:cs typeface="Arial"/>
              </a:rPr>
              <a:t>by </a:t>
            </a:r>
            <a:r>
              <a:rPr lang="en-US" sz="2800" spc="-190" dirty="0">
                <a:cs typeface="Arial"/>
              </a:rPr>
              <a:t>a </a:t>
            </a:r>
            <a:r>
              <a:rPr lang="en-US" sz="2800" spc="-110" dirty="0">
                <a:cs typeface="Arial"/>
              </a:rPr>
              <a:t>person </a:t>
            </a:r>
            <a:r>
              <a:rPr lang="en-US" sz="2800" spc="15" dirty="0">
                <a:cs typeface="Arial"/>
              </a:rPr>
              <a:t>with </a:t>
            </a:r>
            <a:r>
              <a:rPr lang="en-US" sz="2800" spc="-100" dirty="0">
                <a:cs typeface="Arial"/>
              </a:rPr>
              <a:t>capacity</a:t>
            </a:r>
            <a:r>
              <a:rPr lang="en-US" sz="2800" spc="-370" dirty="0">
                <a:cs typeface="Arial"/>
              </a:rPr>
              <a:t>  </a:t>
            </a:r>
            <a:r>
              <a:rPr lang="en-US" sz="2800" spc="20" dirty="0">
                <a:cs typeface="Arial"/>
              </a:rPr>
              <a:t>to </a:t>
            </a:r>
            <a:r>
              <a:rPr lang="en-US" sz="2800" spc="-175" dirty="0">
                <a:cs typeface="Arial"/>
              </a:rPr>
              <a:t>engage </a:t>
            </a:r>
            <a:r>
              <a:rPr lang="en-US" sz="2800" spc="-30" dirty="0">
                <a:cs typeface="Arial"/>
              </a:rPr>
              <a:t>in the </a:t>
            </a:r>
            <a:r>
              <a:rPr lang="en-US" sz="2800" spc="-145" dirty="0">
                <a:cs typeface="Arial"/>
              </a:rPr>
              <a:t>sexual </a:t>
            </a:r>
            <a:r>
              <a:rPr lang="en-US" sz="2800" spc="-40" dirty="0">
                <a:cs typeface="Arial"/>
              </a:rPr>
              <a:t>activity at </a:t>
            </a:r>
            <a:r>
              <a:rPr lang="en-US" sz="2800" spc="-150" dirty="0">
                <a:cs typeface="Arial"/>
              </a:rPr>
              <a:t>issue</a:t>
            </a:r>
            <a:endParaRPr lang="en-US" sz="2800" dirty="0">
              <a:cs typeface="Arial"/>
            </a:endParaRPr>
          </a:p>
          <a:p>
            <a:pPr marL="812800" marR="408940" lvl="1" indent="-342900">
              <a:lnSpc>
                <a:spcPts val="2300"/>
              </a:lnSpc>
              <a:spcBef>
                <a:spcPts val="580"/>
              </a:spcBef>
              <a:tabLst>
                <a:tab pos="354965" algn="l"/>
                <a:tab pos="355600" algn="l"/>
              </a:tabLst>
            </a:pPr>
            <a:r>
              <a:rPr lang="en-US" sz="2800" spc="-45" dirty="0">
                <a:cs typeface="Arial"/>
              </a:rPr>
              <a:t>Must </a:t>
            </a:r>
            <a:r>
              <a:rPr lang="en-US" sz="2800" spc="-110" dirty="0">
                <a:cs typeface="Arial"/>
              </a:rPr>
              <a:t>be </a:t>
            </a:r>
            <a:r>
              <a:rPr lang="en-US" sz="2800" spc="-95" dirty="0">
                <a:cs typeface="Arial"/>
              </a:rPr>
              <a:t>words </a:t>
            </a:r>
            <a:r>
              <a:rPr lang="en-US" sz="2800" spc="-25" dirty="0">
                <a:cs typeface="Arial"/>
              </a:rPr>
              <a:t>or </a:t>
            </a:r>
            <a:r>
              <a:rPr lang="en-US" sz="2800" spc="-65" dirty="0">
                <a:cs typeface="Arial"/>
              </a:rPr>
              <a:t>perceptible </a:t>
            </a:r>
            <a:r>
              <a:rPr lang="en-US" sz="2800" spc="-90" dirty="0">
                <a:cs typeface="Arial"/>
              </a:rPr>
              <a:t>actions</a:t>
            </a:r>
            <a:r>
              <a:rPr lang="en-US" sz="2800" spc="-430" dirty="0">
                <a:cs typeface="Arial"/>
              </a:rPr>
              <a:t> </a:t>
            </a:r>
            <a:r>
              <a:rPr lang="en-US" sz="2800" spc="-114" dirty="0">
                <a:cs typeface="Arial"/>
              </a:rPr>
              <a:t>reasonably p</a:t>
            </a:r>
            <a:r>
              <a:rPr lang="en-US" sz="2800" spc="-100" dirty="0">
                <a:cs typeface="Arial"/>
              </a:rPr>
              <a:t>erceived </a:t>
            </a:r>
            <a:r>
              <a:rPr lang="en-US" sz="2800" spc="-225" dirty="0">
                <a:cs typeface="Arial"/>
              </a:rPr>
              <a:t>as </a:t>
            </a:r>
            <a:r>
              <a:rPr lang="en-US" sz="2800" spc="-95" dirty="0">
                <a:cs typeface="Arial"/>
              </a:rPr>
              <a:t>agreement </a:t>
            </a:r>
            <a:r>
              <a:rPr lang="en-US" sz="2800" spc="-110" dirty="0">
                <a:cs typeface="Arial"/>
              </a:rPr>
              <a:t>given </a:t>
            </a:r>
            <a:r>
              <a:rPr lang="en-US" sz="2800" dirty="0">
                <a:cs typeface="Arial"/>
              </a:rPr>
              <a:t>totality </a:t>
            </a:r>
            <a:r>
              <a:rPr lang="en-US" sz="2800" spc="-10" dirty="0">
                <a:cs typeface="Arial"/>
              </a:rPr>
              <a:t>of </a:t>
            </a:r>
            <a:r>
              <a:rPr lang="en-US" sz="2800" spc="-120" dirty="0">
                <a:cs typeface="Arial"/>
              </a:rPr>
              <a:t>circumstances</a:t>
            </a:r>
            <a:endParaRPr lang="en-US" sz="2800" dirty="0">
              <a:cs typeface="Arial"/>
            </a:endParaRPr>
          </a:p>
          <a:p>
            <a:pPr marL="812800" marR="653415" lvl="1" indent="-342900">
              <a:lnSpc>
                <a:spcPct val="80000"/>
              </a:lnSpc>
              <a:spcBef>
                <a:spcPts val="605"/>
              </a:spcBef>
              <a:tabLst>
                <a:tab pos="354965" algn="l"/>
                <a:tab pos="355600" algn="l"/>
              </a:tabLst>
            </a:pPr>
            <a:r>
              <a:rPr lang="en-US" sz="2800" spc="-215" dirty="0">
                <a:cs typeface="Arial"/>
              </a:rPr>
              <a:t>A </a:t>
            </a:r>
            <a:r>
              <a:rPr lang="en-US" sz="2800" spc="-110" dirty="0">
                <a:cs typeface="Arial"/>
              </a:rPr>
              <a:t>person </a:t>
            </a:r>
            <a:r>
              <a:rPr lang="en-US" sz="2800" spc="-55" dirty="0">
                <a:cs typeface="Arial"/>
              </a:rPr>
              <a:t>who </a:t>
            </a:r>
            <a:r>
              <a:rPr lang="en-US" sz="2800" spc="-125" dirty="0">
                <a:cs typeface="Arial"/>
              </a:rPr>
              <a:t>is </a:t>
            </a:r>
            <a:r>
              <a:rPr lang="en-US" sz="2800" spc="-85" dirty="0">
                <a:cs typeface="Arial"/>
              </a:rPr>
              <a:t>incapacitated </a:t>
            </a:r>
            <a:r>
              <a:rPr lang="en-US" sz="2800" spc="-125" dirty="0">
                <a:cs typeface="Arial"/>
              </a:rPr>
              <a:t>is </a:t>
            </a:r>
            <a:r>
              <a:rPr lang="en-US" sz="2800" spc="-10" dirty="0">
                <a:cs typeface="Arial"/>
              </a:rPr>
              <a:t>not </a:t>
            </a:r>
            <a:r>
              <a:rPr lang="en-US" sz="2800" spc="-125" dirty="0">
                <a:cs typeface="Arial"/>
              </a:rPr>
              <a:t>capable</a:t>
            </a:r>
            <a:r>
              <a:rPr lang="en-US" sz="2800" spc="-360" dirty="0">
                <a:cs typeface="Arial"/>
              </a:rPr>
              <a:t> </a:t>
            </a:r>
            <a:r>
              <a:rPr lang="en-US" sz="2800" spc="-10" dirty="0">
                <a:cs typeface="Arial"/>
              </a:rPr>
              <a:t>of </a:t>
            </a:r>
            <a:r>
              <a:rPr lang="en-US" sz="2800" spc="-100" dirty="0">
                <a:cs typeface="Arial"/>
              </a:rPr>
              <a:t>giving</a:t>
            </a:r>
            <a:r>
              <a:rPr lang="en-US" sz="2800" spc="-135" dirty="0">
                <a:cs typeface="Arial"/>
              </a:rPr>
              <a:t> </a:t>
            </a:r>
            <a:r>
              <a:rPr lang="en-US" sz="2800" spc="-105" dirty="0">
                <a:cs typeface="Arial"/>
              </a:rPr>
              <a:t>consent</a:t>
            </a:r>
            <a:endParaRPr lang="en-US" sz="2800" dirty="0">
              <a:cs typeface="Arial"/>
            </a:endParaRPr>
          </a:p>
          <a:p>
            <a:pPr marL="812800" lvl="1" indent="-342900">
              <a:lnSpc>
                <a:spcPct val="100000"/>
              </a:lnSpc>
              <a:tabLst>
                <a:tab pos="354965" algn="l"/>
                <a:tab pos="355600" algn="l"/>
              </a:tabLst>
            </a:pPr>
            <a:r>
              <a:rPr lang="en-US" sz="2800" spc="-140" dirty="0">
                <a:cs typeface="Arial"/>
              </a:rPr>
              <a:t>Consent </a:t>
            </a:r>
            <a:r>
              <a:rPr lang="en-US" sz="2800" spc="-85" dirty="0">
                <a:cs typeface="Arial"/>
              </a:rPr>
              <a:t>cannot </a:t>
            </a:r>
            <a:r>
              <a:rPr lang="en-US" sz="2800" spc="-110" dirty="0">
                <a:cs typeface="Arial"/>
              </a:rPr>
              <a:t>be </a:t>
            </a:r>
            <a:r>
              <a:rPr lang="en-US" sz="2800" spc="-80" dirty="0">
                <a:cs typeface="Arial"/>
              </a:rPr>
              <a:t>procured </a:t>
            </a:r>
            <a:r>
              <a:rPr lang="en-US" sz="2800" spc="-105" dirty="0">
                <a:cs typeface="Arial"/>
              </a:rPr>
              <a:t>by</a:t>
            </a:r>
            <a:r>
              <a:rPr lang="en-US" sz="2800" spc="-240" dirty="0">
                <a:cs typeface="Arial"/>
              </a:rPr>
              <a:t> </a:t>
            </a:r>
            <a:r>
              <a:rPr lang="en-US" sz="2800" spc="-95" dirty="0">
                <a:cs typeface="Arial"/>
              </a:rPr>
              <a:t>coercion</a:t>
            </a:r>
            <a:endParaRPr lang="en-US" sz="2800" dirty="0">
              <a:cs typeface="Arial"/>
            </a:endParaRPr>
          </a:p>
          <a:p>
            <a:pPr marL="812800" lvl="1" indent="-342900">
              <a:lnSpc>
                <a:spcPct val="100000"/>
              </a:lnSpc>
              <a:tabLst>
                <a:tab pos="354965" algn="l"/>
                <a:tab pos="355600" algn="l"/>
              </a:tabLst>
            </a:pPr>
            <a:r>
              <a:rPr lang="en-US" sz="2800" spc="-220" dirty="0">
                <a:cs typeface="Arial"/>
              </a:rPr>
              <a:t>Be above the </a:t>
            </a:r>
            <a:r>
              <a:rPr lang="en-US" sz="2800" spc="-55" dirty="0">
                <a:cs typeface="Arial"/>
              </a:rPr>
              <a:t>minimum </a:t>
            </a:r>
            <a:r>
              <a:rPr lang="en-US" sz="2800" spc="-190" dirty="0">
                <a:cs typeface="Arial"/>
              </a:rPr>
              <a:t>age </a:t>
            </a:r>
            <a:r>
              <a:rPr lang="en-US" sz="2800" spc="-10" dirty="0">
                <a:cs typeface="Arial"/>
              </a:rPr>
              <a:t>of</a:t>
            </a:r>
            <a:r>
              <a:rPr lang="en-US" sz="2800" spc="-225" dirty="0">
                <a:cs typeface="Arial"/>
              </a:rPr>
              <a:t> </a:t>
            </a:r>
            <a:r>
              <a:rPr lang="en-US" sz="2800" spc="-105" dirty="0">
                <a:cs typeface="Arial"/>
              </a:rPr>
              <a:t>consent</a:t>
            </a:r>
            <a:endParaRPr lang="en-US" sz="2800" dirty="0">
              <a:cs typeface="Arial"/>
            </a:endParaRPr>
          </a:p>
          <a:p>
            <a:pPr lvl="1"/>
            <a:endParaRPr lang="en-US" sz="2800" spc="-5"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37761243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spc="-5" dirty="0"/>
              <a:t>What is incapacity?</a:t>
            </a:r>
          </a:p>
          <a:p>
            <a:pPr lvl="1"/>
            <a:r>
              <a:rPr lang="en-US" sz="2800" spc="-100" dirty="0">
                <a:solidFill>
                  <a:srgbClr val="000000"/>
                </a:solidFill>
              </a:rPr>
              <a:t>Incapacity refers </a:t>
            </a:r>
            <a:r>
              <a:rPr lang="en-US" sz="2800" spc="25" dirty="0">
                <a:solidFill>
                  <a:srgbClr val="000000"/>
                </a:solidFill>
              </a:rPr>
              <a:t>to </a:t>
            </a:r>
            <a:r>
              <a:rPr lang="en-US" sz="2800" spc="-200" dirty="0">
                <a:solidFill>
                  <a:srgbClr val="000000"/>
                </a:solidFill>
              </a:rPr>
              <a:t>a </a:t>
            </a:r>
            <a:r>
              <a:rPr lang="en-US" sz="2800" spc="-90" dirty="0">
                <a:solidFill>
                  <a:srgbClr val="000000"/>
                </a:solidFill>
              </a:rPr>
              <a:t>state </a:t>
            </a:r>
            <a:r>
              <a:rPr lang="en-US" sz="2800" spc="-85" dirty="0">
                <a:solidFill>
                  <a:srgbClr val="000000"/>
                </a:solidFill>
              </a:rPr>
              <a:t>where </a:t>
            </a:r>
            <a:r>
              <a:rPr lang="en-US" sz="2800" spc="-200" dirty="0">
                <a:solidFill>
                  <a:srgbClr val="000000"/>
                </a:solidFill>
              </a:rPr>
              <a:t>a </a:t>
            </a:r>
            <a:r>
              <a:rPr lang="en-US" sz="2800" spc="-114" dirty="0">
                <a:solidFill>
                  <a:srgbClr val="000000"/>
                </a:solidFill>
              </a:rPr>
              <a:t>person </a:t>
            </a:r>
            <a:r>
              <a:rPr lang="en-US" sz="2800" spc="-150" dirty="0">
                <a:solidFill>
                  <a:srgbClr val="000000"/>
                </a:solidFill>
              </a:rPr>
              <a:t>does  </a:t>
            </a:r>
            <a:r>
              <a:rPr lang="en-US" sz="2800" spc="-10" dirty="0">
                <a:solidFill>
                  <a:srgbClr val="000000"/>
                </a:solidFill>
              </a:rPr>
              <a:t>not </a:t>
            </a:r>
            <a:r>
              <a:rPr lang="en-US" sz="2800" spc="-160" dirty="0">
                <a:solidFill>
                  <a:srgbClr val="000000"/>
                </a:solidFill>
              </a:rPr>
              <a:t>have </a:t>
            </a:r>
            <a:r>
              <a:rPr lang="en-US" sz="2800" spc="-30" dirty="0">
                <a:solidFill>
                  <a:srgbClr val="000000"/>
                </a:solidFill>
              </a:rPr>
              <a:t>the ability </a:t>
            </a:r>
            <a:r>
              <a:rPr lang="en-US" sz="2800" spc="25" dirty="0">
                <a:solidFill>
                  <a:srgbClr val="000000"/>
                </a:solidFill>
              </a:rPr>
              <a:t>to</a:t>
            </a:r>
            <a:r>
              <a:rPr lang="en-US" sz="2800" spc="-530" dirty="0">
                <a:solidFill>
                  <a:srgbClr val="000000"/>
                </a:solidFill>
              </a:rPr>
              <a:t> </a:t>
            </a:r>
            <a:r>
              <a:rPr lang="en-US" sz="2800" spc="-165" dirty="0">
                <a:solidFill>
                  <a:srgbClr val="000000"/>
                </a:solidFill>
              </a:rPr>
              <a:t>make </a:t>
            </a:r>
            <a:r>
              <a:rPr lang="en-US" sz="2800" spc="-55" dirty="0">
                <a:solidFill>
                  <a:srgbClr val="000000"/>
                </a:solidFill>
              </a:rPr>
              <a:t>rational </a:t>
            </a:r>
            <a:r>
              <a:rPr lang="en-US" sz="2800" spc="-130" dirty="0">
                <a:solidFill>
                  <a:srgbClr val="000000"/>
                </a:solidFill>
              </a:rPr>
              <a:t>decisions </a:t>
            </a:r>
            <a:r>
              <a:rPr lang="en-US" sz="2800" spc="-245" dirty="0">
                <a:solidFill>
                  <a:srgbClr val="000000"/>
                </a:solidFill>
              </a:rPr>
              <a:t>as  </a:t>
            </a:r>
            <a:r>
              <a:rPr lang="en-US" sz="2800" spc="25" dirty="0">
                <a:solidFill>
                  <a:srgbClr val="000000"/>
                </a:solidFill>
              </a:rPr>
              <a:t>to </a:t>
            </a:r>
            <a:r>
              <a:rPr lang="en-US" sz="2800" spc="-50" dirty="0">
                <a:solidFill>
                  <a:srgbClr val="000000"/>
                </a:solidFill>
              </a:rPr>
              <a:t>whether </a:t>
            </a:r>
            <a:r>
              <a:rPr lang="en-US" sz="2800" spc="-25" dirty="0">
                <a:solidFill>
                  <a:srgbClr val="000000"/>
                </a:solidFill>
              </a:rPr>
              <a:t>or </a:t>
            </a:r>
            <a:r>
              <a:rPr lang="en-US" sz="2800" spc="-10" dirty="0">
                <a:solidFill>
                  <a:srgbClr val="000000"/>
                </a:solidFill>
              </a:rPr>
              <a:t>not </a:t>
            </a:r>
            <a:r>
              <a:rPr lang="en-US" sz="2800" spc="25" dirty="0">
                <a:solidFill>
                  <a:srgbClr val="000000"/>
                </a:solidFill>
              </a:rPr>
              <a:t>to </a:t>
            </a:r>
            <a:r>
              <a:rPr lang="en-US" sz="2800" spc="-185" dirty="0">
                <a:solidFill>
                  <a:srgbClr val="000000"/>
                </a:solidFill>
              </a:rPr>
              <a:t>engage </a:t>
            </a:r>
            <a:r>
              <a:rPr lang="en-US" sz="2800" spc="-30" dirty="0">
                <a:solidFill>
                  <a:srgbClr val="000000"/>
                </a:solidFill>
              </a:rPr>
              <a:t>in </a:t>
            </a:r>
            <a:r>
              <a:rPr lang="en-US" sz="2800" spc="-160" dirty="0">
                <a:solidFill>
                  <a:srgbClr val="000000"/>
                </a:solidFill>
              </a:rPr>
              <a:t>sexual </a:t>
            </a:r>
            <a:r>
              <a:rPr lang="en-US" sz="2800" spc="-40" dirty="0">
                <a:solidFill>
                  <a:srgbClr val="000000"/>
                </a:solidFill>
              </a:rPr>
              <a:t>activity </a:t>
            </a:r>
            <a:r>
              <a:rPr lang="en-US" sz="2800" spc="-170" dirty="0">
                <a:solidFill>
                  <a:srgbClr val="000000"/>
                </a:solidFill>
              </a:rPr>
              <a:t>because </a:t>
            </a:r>
            <a:r>
              <a:rPr lang="en-US" sz="2800" spc="-55" dirty="0">
                <a:solidFill>
                  <a:srgbClr val="000000"/>
                </a:solidFill>
              </a:rPr>
              <a:t>they</a:t>
            </a:r>
            <a:r>
              <a:rPr lang="en-US" sz="2800" spc="-160" dirty="0">
                <a:solidFill>
                  <a:srgbClr val="000000"/>
                </a:solidFill>
              </a:rPr>
              <a:t> </a:t>
            </a:r>
            <a:r>
              <a:rPr lang="en-US" sz="2800" spc="-80" dirty="0">
                <a:solidFill>
                  <a:srgbClr val="000000"/>
                </a:solidFill>
              </a:rPr>
              <a:t>do</a:t>
            </a:r>
            <a:r>
              <a:rPr lang="en-US" sz="2800" spc="-135" dirty="0">
                <a:solidFill>
                  <a:srgbClr val="000000"/>
                </a:solidFill>
              </a:rPr>
              <a:t> </a:t>
            </a:r>
            <a:r>
              <a:rPr lang="en-US" sz="2800" spc="-10" dirty="0">
                <a:solidFill>
                  <a:srgbClr val="000000"/>
                </a:solidFill>
              </a:rPr>
              <a:t>not</a:t>
            </a:r>
            <a:r>
              <a:rPr lang="en-US" sz="2800" spc="-130" dirty="0">
                <a:solidFill>
                  <a:srgbClr val="000000"/>
                </a:solidFill>
              </a:rPr>
              <a:t> </a:t>
            </a:r>
            <a:r>
              <a:rPr lang="en-US" sz="2800" spc="-100" dirty="0">
                <a:solidFill>
                  <a:srgbClr val="000000"/>
                </a:solidFill>
              </a:rPr>
              <a:t>understand</a:t>
            </a:r>
            <a:r>
              <a:rPr lang="en-US" sz="2800" spc="-170" dirty="0">
                <a:solidFill>
                  <a:srgbClr val="000000"/>
                </a:solidFill>
              </a:rPr>
              <a:t> </a:t>
            </a:r>
            <a:r>
              <a:rPr lang="en-US" sz="2800" spc="-30" dirty="0">
                <a:solidFill>
                  <a:srgbClr val="000000"/>
                </a:solidFill>
              </a:rPr>
              <a:t>the</a:t>
            </a:r>
            <a:r>
              <a:rPr lang="en-US" sz="2800" spc="-145" dirty="0">
                <a:solidFill>
                  <a:srgbClr val="000000"/>
                </a:solidFill>
              </a:rPr>
              <a:t> </a:t>
            </a:r>
            <a:r>
              <a:rPr lang="en-US" sz="2800" spc="-20" dirty="0">
                <a:solidFill>
                  <a:srgbClr val="000000"/>
                </a:solidFill>
              </a:rPr>
              <a:t>“who,</a:t>
            </a:r>
            <a:r>
              <a:rPr lang="en-US" sz="2800" spc="-140" dirty="0">
                <a:solidFill>
                  <a:srgbClr val="000000"/>
                </a:solidFill>
              </a:rPr>
              <a:t> </a:t>
            </a:r>
            <a:r>
              <a:rPr lang="en-US" sz="2800" spc="-55" dirty="0">
                <a:solidFill>
                  <a:srgbClr val="000000"/>
                </a:solidFill>
              </a:rPr>
              <a:t>what,  </a:t>
            </a:r>
            <a:r>
              <a:rPr lang="en-US" sz="2800" spc="-85" dirty="0">
                <a:solidFill>
                  <a:srgbClr val="000000"/>
                </a:solidFill>
              </a:rPr>
              <a:t>when,</a:t>
            </a:r>
            <a:r>
              <a:rPr lang="en-US" sz="2800" spc="-160" dirty="0">
                <a:solidFill>
                  <a:srgbClr val="000000"/>
                </a:solidFill>
              </a:rPr>
              <a:t> </a:t>
            </a:r>
            <a:r>
              <a:rPr lang="en-US" sz="2800" spc="-80" dirty="0">
                <a:solidFill>
                  <a:srgbClr val="000000"/>
                </a:solidFill>
              </a:rPr>
              <a:t>where,</a:t>
            </a:r>
            <a:r>
              <a:rPr lang="en-US" sz="2800" spc="-160" dirty="0">
                <a:solidFill>
                  <a:srgbClr val="000000"/>
                </a:solidFill>
              </a:rPr>
              <a:t> </a:t>
            </a:r>
            <a:r>
              <a:rPr lang="en-US" sz="2800" spc="-135" dirty="0">
                <a:solidFill>
                  <a:srgbClr val="000000"/>
                </a:solidFill>
              </a:rPr>
              <a:t>why,</a:t>
            </a:r>
            <a:r>
              <a:rPr lang="en-US" sz="2800" spc="-140" dirty="0">
                <a:solidFill>
                  <a:srgbClr val="000000"/>
                </a:solidFill>
              </a:rPr>
              <a:t> </a:t>
            </a:r>
            <a:r>
              <a:rPr lang="en-US" sz="2800" spc="-25" dirty="0">
                <a:solidFill>
                  <a:srgbClr val="000000"/>
                </a:solidFill>
              </a:rPr>
              <a:t>or</a:t>
            </a:r>
            <a:r>
              <a:rPr lang="en-US" sz="2800" spc="-135" dirty="0">
                <a:solidFill>
                  <a:srgbClr val="000000"/>
                </a:solidFill>
              </a:rPr>
              <a:t> </a:t>
            </a:r>
            <a:r>
              <a:rPr lang="en-US" sz="2800" spc="25" dirty="0">
                <a:solidFill>
                  <a:srgbClr val="000000"/>
                </a:solidFill>
              </a:rPr>
              <a:t>how”</a:t>
            </a:r>
            <a:r>
              <a:rPr lang="en-US" sz="2800" spc="-125" dirty="0">
                <a:solidFill>
                  <a:srgbClr val="000000"/>
                </a:solidFill>
              </a:rPr>
              <a:t> </a:t>
            </a:r>
            <a:r>
              <a:rPr lang="en-US" sz="2800" spc="-10" dirty="0">
                <a:solidFill>
                  <a:srgbClr val="000000"/>
                </a:solidFill>
              </a:rPr>
              <a:t>of</a:t>
            </a:r>
            <a:r>
              <a:rPr lang="en-US" sz="2800" spc="-145" dirty="0">
                <a:solidFill>
                  <a:srgbClr val="000000"/>
                </a:solidFill>
              </a:rPr>
              <a:t> </a:t>
            </a:r>
            <a:r>
              <a:rPr lang="en-US" sz="2800" spc="-30" dirty="0">
                <a:solidFill>
                  <a:srgbClr val="000000"/>
                </a:solidFill>
              </a:rPr>
              <a:t>the</a:t>
            </a:r>
            <a:r>
              <a:rPr lang="en-US" sz="2800" spc="-150" dirty="0">
                <a:solidFill>
                  <a:srgbClr val="000000"/>
                </a:solidFill>
              </a:rPr>
              <a:t> </a:t>
            </a:r>
            <a:r>
              <a:rPr lang="en-US" sz="2800" spc="-50" dirty="0">
                <a:solidFill>
                  <a:srgbClr val="000000"/>
                </a:solidFill>
              </a:rPr>
              <a:t>interaction.</a:t>
            </a:r>
            <a:endParaRPr lang="en-US" sz="2800" dirty="0"/>
          </a:p>
          <a:p>
            <a:endParaRPr lang="en-US" sz="3200" spc="-5"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8956526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spc="-5" dirty="0"/>
              <a:t>What is sodomy?</a:t>
            </a:r>
          </a:p>
          <a:p>
            <a:pPr lvl="1"/>
            <a:r>
              <a:rPr lang="en-US" sz="2800" spc="-140" dirty="0">
                <a:latin typeface="Arial"/>
                <a:cs typeface="Arial"/>
              </a:rPr>
              <a:t>Oral </a:t>
            </a:r>
            <a:r>
              <a:rPr lang="en-US" sz="2800" spc="-25" dirty="0">
                <a:latin typeface="Arial"/>
                <a:cs typeface="Arial"/>
              </a:rPr>
              <a:t>or </a:t>
            </a:r>
            <a:r>
              <a:rPr lang="en-US" sz="2800" spc="-130" dirty="0">
                <a:latin typeface="Arial"/>
                <a:cs typeface="Arial"/>
              </a:rPr>
              <a:t>anal </a:t>
            </a:r>
            <a:r>
              <a:rPr lang="en-US" sz="2800" spc="-175" dirty="0">
                <a:latin typeface="Arial"/>
                <a:cs typeface="Arial"/>
              </a:rPr>
              <a:t>sexual </a:t>
            </a:r>
            <a:r>
              <a:rPr lang="en-US" sz="2800" spc="-95" dirty="0">
                <a:latin typeface="Arial"/>
                <a:cs typeface="Arial"/>
              </a:rPr>
              <a:t>intercourse </a:t>
            </a:r>
            <a:r>
              <a:rPr lang="en-US" sz="2800" spc="10" dirty="0">
                <a:latin typeface="Arial"/>
                <a:cs typeface="Arial"/>
              </a:rPr>
              <a:t>with</a:t>
            </a:r>
            <a:r>
              <a:rPr lang="en-US" sz="2800" spc="-290" dirty="0">
                <a:latin typeface="Arial"/>
                <a:cs typeface="Arial"/>
              </a:rPr>
              <a:t> </a:t>
            </a:r>
            <a:r>
              <a:rPr lang="en-US" sz="2800" spc="-70" dirty="0">
                <a:latin typeface="Arial"/>
                <a:cs typeface="Arial"/>
              </a:rPr>
              <a:t>another </a:t>
            </a:r>
            <a:r>
              <a:rPr lang="en-US" sz="2800" spc="-130" dirty="0">
                <a:latin typeface="Arial"/>
                <a:cs typeface="Arial"/>
              </a:rPr>
              <a:t>person </a:t>
            </a:r>
            <a:r>
              <a:rPr lang="en-US" sz="2800" spc="5" dirty="0">
                <a:latin typeface="Arial"/>
                <a:cs typeface="Arial"/>
              </a:rPr>
              <a:t>without </a:t>
            </a:r>
            <a:r>
              <a:rPr lang="en-US" sz="2800" spc="-35" dirty="0">
                <a:latin typeface="Arial"/>
                <a:cs typeface="Arial"/>
              </a:rPr>
              <a:t>the </a:t>
            </a:r>
            <a:r>
              <a:rPr lang="en-US" sz="2800" spc="-125" dirty="0">
                <a:latin typeface="Arial"/>
                <a:cs typeface="Arial"/>
              </a:rPr>
              <a:t>consent </a:t>
            </a:r>
            <a:r>
              <a:rPr lang="en-US" sz="2800" spc="-5" dirty="0">
                <a:latin typeface="Arial"/>
                <a:cs typeface="Arial"/>
              </a:rPr>
              <a:t>of </a:t>
            </a:r>
            <a:r>
              <a:rPr lang="en-US" sz="2800" spc="-35" dirty="0">
                <a:latin typeface="Arial"/>
                <a:cs typeface="Arial"/>
              </a:rPr>
              <a:t>the </a:t>
            </a:r>
            <a:r>
              <a:rPr lang="en-US" sz="2800" spc="-55" dirty="0">
                <a:latin typeface="Arial"/>
                <a:cs typeface="Arial"/>
              </a:rPr>
              <a:t>victim, </a:t>
            </a:r>
            <a:r>
              <a:rPr lang="en-US" sz="2800" spc="-95" dirty="0">
                <a:latin typeface="Arial"/>
                <a:cs typeface="Arial"/>
              </a:rPr>
              <a:t>including </a:t>
            </a:r>
            <a:r>
              <a:rPr lang="en-US" sz="2800" spc="-150" dirty="0">
                <a:latin typeface="Arial"/>
                <a:cs typeface="Arial"/>
              </a:rPr>
              <a:t>instances </a:t>
            </a:r>
            <a:r>
              <a:rPr lang="en-US" sz="2800" spc="-90" dirty="0">
                <a:latin typeface="Arial"/>
                <a:cs typeface="Arial"/>
              </a:rPr>
              <a:t>where </a:t>
            </a:r>
            <a:r>
              <a:rPr lang="en-US" sz="2800" spc="-40" dirty="0">
                <a:latin typeface="Arial"/>
                <a:cs typeface="Arial"/>
              </a:rPr>
              <a:t>the </a:t>
            </a:r>
            <a:r>
              <a:rPr lang="en-US" sz="2800" spc="-50" dirty="0">
                <a:latin typeface="Arial"/>
                <a:cs typeface="Arial"/>
              </a:rPr>
              <a:t>victim </a:t>
            </a:r>
            <a:r>
              <a:rPr lang="en-US" sz="2800" spc="-155" dirty="0">
                <a:latin typeface="Arial"/>
                <a:cs typeface="Arial"/>
              </a:rPr>
              <a:t>is  </a:t>
            </a:r>
            <a:r>
              <a:rPr lang="en-US" sz="2800" spc="-125" dirty="0">
                <a:latin typeface="Arial"/>
                <a:cs typeface="Arial"/>
              </a:rPr>
              <a:t>incapable </a:t>
            </a:r>
            <a:r>
              <a:rPr lang="en-US" sz="2800" spc="-5" dirty="0">
                <a:latin typeface="Arial"/>
                <a:cs typeface="Arial"/>
              </a:rPr>
              <a:t>of </a:t>
            </a:r>
            <a:r>
              <a:rPr lang="en-US" sz="2800" spc="-120" dirty="0">
                <a:latin typeface="Arial"/>
                <a:cs typeface="Arial"/>
              </a:rPr>
              <a:t>giving </a:t>
            </a:r>
            <a:r>
              <a:rPr lang="en-US" sz="2800" spc="-125" dirty="0">
                <a:latin typeface="Arial"/>
                <a:cs typeface="Arial"/>
              </a:rPr>
              <a:t>consent </a:t>
            </a:r>
            <a:r>
              <a:rPr lang="en-US" sz="2800" spc="-185" dirty="0">
                <a:latin typeface="Arial"/>
                <a:cs typeface="Arial"/>
              </a:rPr>
              <a:t>because </a:t>
            </a:r>
            <a:r>
              <a:rPr lang="en-US" sz="2800" spc="-5" dirty="0">
                <a:latin typeface="Arial"/>
                <a:cs typeface="Arial"/>
              </a:rPr>
              <a:t>of </a:t>
            </a:r>
            <a:r>
              <a:rPr lang="en-US" sz="2800" spc="-220" dirty="0">
                <a:latin typeface="Arial"/>
                <a:cs typeface="Arial"/>
              </a:rPr>
              <a:t>age  </a:t>
            </a:r>
            <a:r>
              <a:rPr lang="en-US" sz="2800" spc="-25" dirty="0">
                <a:latin typeface="Arial"/>
                <a:cs typeface="Arial"/>
              </a:rPr>
              <a:t>or </a:t>
            </a:r>
            <a:r>
              <a:rPr lang="en-US" sz="2800" spc="-185" dirty="0">
                <a:latin typeface="Arial"/>
                <a:cs typeface="Arial"/>
              </a:rPr>
              <a:t>because </a:t>
            </a:r>
            <a:r>
              <a:rPr lang="en-US" sz="2800" spc="-5" dirty="0">
                <a:latin typeface="Arial"/>
                <a:cs typeface="Arial"/>
              </a:rPr>
              <a:t>of </a:t>
            </a:r>
            <a:r>
              <a:rPr lang="en-US" sz="2800" spc="-75" dirty="0">
                <a:latin typeface="Arial"/>
                <a:cs typeface="Arial"/>
              </a:rPr>
              <a:t>temporary </a:t>
            </a:r>
            <a:r>
              <a:rPr lang="en-US" sz="2800" spc="-25" dirty="0">
                <a:latin typeface="Arial"/>
                <a:cs typeface="Arial"/>
              </a:rPr>
              <a:t>or </a:t>
            </a:r>
            <a:r>
              <a:rPr lang="en-US" sz="2800" spc="-85" dirty="0">
                <a:latin typeface="Arial"/>
                <a:cs typeface="Arial"/>
              </a:rPr>
              <a:t>permanent </a:t>
            </a:r>
            <a:r>
              <a:rPr lang="en-US" sz="2800" spc="-80" dirty="0">
                <a:latin typeface="Arial"/>
                <a:cs typeface="Arial"/>
              </a:rPr>
              <a:t>mental </a:t>
            </a:r>
            <a:r>
              <a:rPr lang="en-US" sz="2800" spc="-25" dirty="0">
                <a:latin typeface="Arial"/>
                <a:cs typeface="Arial"/>
              </a:rPr>
              <a:t>or </a:t>
            </a:r>
            <a:r>
              <a:rPr lang="en-US" sz="2800" spc="-145" dirty="0">
                <a:latin typeface="Arial"/>
                <a:cs typeface="Arial"/>
              </a:rPr>
              <a:t>physical</a:t>
            </a:r>
            <a:r>
              <a:rPr lang="en-US" sz="2800" spc="-320" dirty="0">
                <a:latin typeface="Arial"/>
                <a:cs typeface="Arial"/>
              </a:rPr>
              <a:t> </a:t>
            </a:r>
            <a:r>
              <a:rPr lang="en-US" sz="2800" spc="-120" dirty="0">
                <a:latin typeface="Arial"/>
                <a:cs typeface="Arial"/>
              </a:rPr>
              <a:t>incapacity.</a:t>
            </a:r>
            <a:endParaRPr lang="en-US" sz="2800" dirty="0">
              <a:latin typeface="Arial"/>
              <a:cs typeface="Arial"/>
            </a:endParaRPr>
          </a:p>
          <a:p>
            <a:endParaRPr lang="en-US" sz="3200" spc="-5"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24762272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spc="-5" dirty="0"/>
              <a:t>What is fondling?</a:t>
            </a:r>
          </a:p>
          <a:p>
            <a:pPr lvl="1"/>
            <a:r>
              <a:rPr lang="en-US" sz="2800" spc="-180" dirty="0">
                <a:solidFill>
                  <a:srgbClr val="000000"/>
                </a:solidFill>
              </a:rPr>
              <a:t>Touching </a:t>
            </a:r>
            <a:r>
              <a:rPr lang="en-US" sz="2800" spc="-5" dirty="0">
                <a:solidFill>
                  <a:srgbClr val="000000"/>
                </a:solidFill>
              </a:rPr>
              <a:t>of </a:t>
            </a:r>
            <a:r>
              <a:rPr lang="en-US" sz="2800" spc="-40" dirty="0">
                <a:solidFill>
                  <a:srgbClr val="000000"/>
                </a:solidFill>
              </a:rPr>
              <a:t>the </a:t>
            </a:r>
            <a:r>
              <a:rPr lang="en-US" sz="2800" spc="-75" dirty="0">
                <a:solidFill>
                  <a:srgbClr val="000000"/>
                </a:solidFill>
              </a:rPr>
              <a:t>private </a:t>
            </a:r>
            <a:r>
              <a:rPr lang="en-US" sz="2800" spc="-105" dirty="0">
                <a:solidFill>
                  <a:srgbClr val="000000"/>
                </a:solidFill>
              </a:rPr>
              <a:t>body </a:t>
            </a:r>
            <a:r>
              <a:rPr lang="en-US" sz="2800" spc="-90" dirty="0">
                <a:solidFill>
                  <a:srgbClr val="000000"/>
                </a:solidFill>
              </a:rPr>
              <a:t>parts </a:t>
            </a:r>
            <a:r>
              <a:rPr lang="en-US" sz="2800" spc="-5" dirty="0">
                <a:solidFill>
                  <a:srgbClr val="000000"/>
                </a:solidFill>
              </a:rPr>
              <a:t>of</a:t>
            </a:r>
            <a:r>
              <a:rPr lang="en-US" sz="2800" spc="-395" dirty="0">
                <a:solidFill>
                  <a:srgbClr val="000000"/>
                </a:solidFill>
              </a:rPr>
              <a:t> </a:t>
            </a:r>
            <a:r>
              <a:rPr lang="en-US" sz="2800" spc="-70" dirty="0">
                <a:solidFill>
                  <a:srgbClr val="000000"/>
                </a:solidFill>
              </a:rPr>
              <a:t>another </a:t>
            </a:r>
            <a:r>
              <a:rPr lang="en-US" sz="2800" spc="-130" dirty="0">
                <a:solidFill>
                  <a:srgbClr val="000000"/>
                </a:solidFill>
              </a:rPr>
              <a:t>person </a:t>
            </a:r>
            <a:r>
              <a:rPr lang="en-US" sz="2800" spc="-10" dirty="0">
                <a:solidFill>
                  <a:srgbClr val="000000"/>
                </a:solidFill>
              </a:rPr>
              <a:t>for </a:t>
            </a:r>
            <a:r>
              <a:rPr lang="en-US" sz="2800" spc="-40" dirty="0">
                <a:solidFill>
                  <a:srgbClr val="000000"/>
                </a:solidFill>
              </a:rPr>
              <a:t>the </a:t>
            </a:r>
            <a:r>
              <a:rPr lang="en-US" sz="2800" spc="-114" dirty="0">
                <a:solidFill>
                  <a:srgbClr val="000000"/>
                </a:solidFill>
              </a:rPr>
              <a:t>purpose </a:t>
            </a:r>
            <a:r>
              <a:rPr lang="en-US" sz="2800" spc="-5" dirty="0">
                <a:solidFill>
                  <a:srgbClr val="000000"/>
                </a:solidFill>
              </a:rPr>
              <a:t>of </a:t>
            </a:r>
            <a:r>
              <a:rPr lang="en-US" sz="2800" spc="-175" dirty="0">
                <a:solidFill>
                  <a:srgbClr val="000000"/>
                </a:solidFill>
              </a:rPr>
              <a:t>sexual</a:t>
            </a:r>
            <a:r>
              <a:rPr lang="en-US" sz="2800" spc="-515" dirty="0">
                <a:solidFill>
                  <a:srgbClr val="000000"/>
                </a:solidFill>
              </a:rPr>
              <a:t> </a:t>
            </a:r>
            <a:r>
              <a:rPr lang="en-US" sz="2800" spc="-60" dirty="0">
                <a:solidFill>
                  <a:srgbClr val="000000"/>
                </a:solidFill>
              </a:rPr>
              <a:t>gratification, </a:t>
            </a:r>
            <a:r>
              <a:rPr lang="en-US" sz="2800" dirty="0">
                <a:solidFill>
                  <a:srgbClr val="000000"/>
                </a:solidFill>
              </a:rPr>
              <a:t>without </a:t>
            </a:r>
            <a:r>
              <a:rPr lang="en-US" sz="2800" spc="-40" dirty="0">
                <a:solidFill>
                  <a:srgbClr val="000000"/>
                </a:solidFill>
              </a:rPr>
              <a:t>the </a:t>
            </a:r>
            <a:r>
              <a:rPr lang="en-US" sz="2800" spc="-125" dirty="0">
                <a:solidFill>
                  <a:srgbClr val="000000"/>
                </a:solidFill>
              </a:rPr>
              <a:t>consent </a:t>
            </a:r>
            <a:r>
              <a:rPr lang="en-US" sz="2800" spc="-5" dirty="0">
                <a:solidFill>
                  <a:srgbClr val="000000"/>
                </a:solidFill>
              </a:rPr>
              <a:t>of </a:t>
            </a:r>
            <a:r>
              <a:rPr lang="en-US" sz="2800" spc="-40" dirty="0">
                <a:solidFill>
                  <a:srgbClr val="000000"/>
                </a:solidFill>
              </a:rPr>
              <a:t>the </a:t>
            </a:r>
            <a:r>
              <a:rPr lang="en-US" sz="2800" spc="-55" dirty="0">
                <a:solidFill>
                  <a:srgbClr val="000000"/>
                </a:solidFill>
              </a:rPr>
              <a:t>victim, </a:t>
            </a:r>
            <a:r>
              <a:rPr lang="en-US" sz="2800" spc="-95" dirty="0">
                <a:solidFill>
                  <a:srgbClr val="000000"/>
                </a:solidFill>
              </a:rPr>
              <a:t>including  </a:t>
            </a:r>
            <a:r>
              <a:rPr lang="en-US" sz="2800" spc="-150" dirty="0">
                <a:solidFill>
                  <a:srgbClr val="000000"/>
                </a:solidFill>
              </a:rPr>
              <a:t>instances </a:t>
            </a:r>
            <a:r>
              <a:rPr lang="en-US" sz="2800" spc="-90" dirty="0">
                <a:solidFill>
                  <a:srgbClr val="000000"/>
                </a:solidFill>
              </a:rPr>
              <a:t>where </a:t>
            </a:r>
            <a:r>
              <a:rPr lang="en-US" sz="2800" spc="-40" dirty="0">
                <a:solidFill>
                  <a:srgbClr val="000000"/>
                </a:solidFill>
              </a:rPr>
              <a:t>the </a:t>
            </a:r>
            <a:r>
              <a:rPr lang="en-US" sz="2800" spc="-50" dirty="0">
                <a:solidFill>
                  <a:srgbClr val="000000"/>
                </a:solidFill>
              </a:rPr>
              <a:t>victim </a:t>
            </a:r>
            <a:r>
              <a:rPr lang="en-US" sz="2800" spc="-150" dirty="0">
                <a:solidFill>
                  <a:srgbClr val="000000"/>
                </a:solidFill>
              </a:rPr>
              <a:t>is </a:t>
            </a:r>
            <a:r>
              <a:rPr lang="en-US" sz="2800" spc="-125" dirty="0">
                <a:solidFill>
                  <a:srgbClr val="000000"/>
                </a:solidFill>
              </a:rPr>
              <a:t>incapable </a:t>
            </a:r>
            <a:r>
              <a:rPr lang="en-US" sz="2800" spc="-5" dirty="0">
                <a:solidFill>
                  <a:srgbClr val="000000"/>
                </a:solidFill>
              </a:rPr>
              <a:t>of </a:t>
            </a:r>
            <a:r>
              <a:rPr lang="en-US" sz="2800" spc="-120" dirty="0">
                <a:solidFill>
                  <a:srgbClr val="000000"/>
                </a:solidFill>
              </a:rPr>
              <a:t>giving </a:t>
            </a:r>
            <a:r>
              <a:rPr lang="en-US" sz="2800" spc="-125" dirty="0">
                <a:solidFill>
                  <a:srgbClr val="000000"/>
                </a:solidFill>
              </a:rPr>
              <a:t>consent </a:t>
            </a:r>
            <a:r>
              <a:rPr lang="en-US" sz="2800" spc="-185" dirty="0">
                <a:solidFill>
                  <a:srgbClr val="000000"/>
                </a:solidFill>
              </a:rPr>
              <a:t>because </a:t>
            </a:r>
            <a:r>
              <a:rPr lang="en-US" sz="2800" spc="-5" dirty="0">
                <a:solidFill>
                  <a:srgbClr val="000000"/>
                </a:solidFill>
              </a:rPr>
              <a:t>of </a:t>
            </a:r>
            <a:r>
              <a:rPr lang="en-US" sz="2800" spc="-220" dirty="0">
                <a:solidFill>
                  <a:srgbClr val="000000"/>
                </a:solidFill>
              </a:rPr>
              <a:t>age </a:t>
            </a:r>
            <a:r>
              <a:rPr lang="en-US" sz="2800" spc="-25" dirty="0">
                <a:solidFill>
                  <a:srgbClr val="000000"/>
                </a:solidFill>
              </a:rPr>
              <a:t>or </a:t>
            </a:r>
            <a:r>
              <a:rPr lang="en-US" sz="2800" spc="-185" dirty="0">
                <a:solidFill>
                  <a:srgbClr val="000000"/>
                </a:solidFill>
              </a:rPr>
              <a:t>because </a:t>
            </a:r>
            <a:r>
              <a:rPr lang="en-US" sz="2800" spc="-5" dirty="0">
                <a:solidFill>
                  <a:srgbClr val="000000"/>
                </a:solidFill>
              </a:rPr>
              <a:t>of </a:t>
            </a:r>
            <a:r>
              <a:rPr lang="en-US" sz="2800" spc="-75" dirty="0">
                <a:solidFill>
                  <a:srgbClr val="000000"/>
                </a:solidFill>
              </a:rPr>
              <a:t>temporary </a:t>
            </a:r>
            <a:r>
              <a:rPr lang="en-US" sz="2800" spc="-25" dirty="0">
                <a:solidFill>
                  <a:srgbClr val="000000"/>
                </a:solidFill>
              </a:rPr>
              <a:t>or </a:t>
            </a:r>
            <a:r>
              <a:rPr lang="en-US" sz="2800" spc="-85" dirty="0">
                <a:solidFill>
                  <a:srgbClr val="000000"/>
                </a:solidFill>
              </a:rPr>
              <a:t>permanent </a:t>
            </a:r>
            <a:r>
              <a:rPr lang="en-US" sz="2800" spc="-80" dirty="0">
                <a:solidFill>
                  <a:srgbClr val="000000"/>
                </a:solidFill>
              </a:rPr>
              <a:t>mental </a:t>
            </a:r>
            <a:r>
              <a:rPr lang="en-US" sz="2800" spc="-25" dirty="0">
                <a:solidFill>
                  <a:srgbClr val="000000"/>
                </a:solidFill>
              </a:rPr>
              <a:t>or </a:t>
            </a:r>
            <a:r>
              <a:rPr lang="en-US" sz="2800" spc="-145" dirty="0">
                <a:solidFill>
                  <a:srgbClr val="000000"/>
                </a:solidFill>
              </a:rPr>
              <a:t>physical  </a:t>
            </a:r>
            <a:r>
              <a:rPr lang="en-US" sz="2800" spc="-120" dirty="0">
                <a:solidFill>
                  <a:srgbClr val="000000"/>
                </a:solidFill>
              </a:rPr>
              <a:t>incapacity.</a:t>
            </a:r>
            <a:endParaRPr lang="en-US" sz="2800" dirty="0"/>
          </a:p>
          <a:p>
            <a:endParaRPr lang="en-US" sz="3200" spc="-5"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2435966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2294467"/>
            <a:ext cx="11582400" cy="4354172"/>
          </a:xfrm>
        </p:spPr>
        <p:txBody>
          <a:bodyPr>
            <a:normAutofit/>
          </a:bodyPr>
          <a:lstStyle/>
          <a:p>
            <a:pPr marL="0" indent="0" algn="l" rtl="0" fontAlgn="base">
              <a:buNone/>
            </a:pPr>
            <a:r>
              <a:rPr lang="en-US" sz="3200" b="1" i="0" u="none" strike="noStrike" dirty="0">
                <a:solidFill>
                  <a:srgbClr val="000000"/>
                </a:solidFill>
                <a:effectLst/>
              </a:rPr>
              <a:t>Essential Question:</a:t>
            </a:r>
            <a:r>
              <a:rPr lang="en-US" sz="3200" b="0" i="0" dirty="0">
                <a:solidFill>
                  <a:srgbClr val="000000"/>
                </a:solidFill>
                <a:effectLst/>
              </a:rPr>
              <a:t>​</a:t>
            </a:r>
          </a:p>
          <a:p>
            <a:pPr algn="l" rtl="0" fontAlgn="base">
              <a:buFont typeface="Arial" panose="020B0604020202020204" pitchFamily="34" charset="0"/>
              <a:buChar char="•"/>
            </a:pPr>
            <a:r>
              <a:rPr lang="en-US" dirty="0">
                <a:effectLst/>
                <a:ea typeface="Calibri" panose="020F0502020204030204" pitchFamily="34" charset="0"/>
                <a:cs typeface="Times New Roman" panose="02020603050405020304" pitchFamily="18" charset="0"/>
              </a:rPr>
              <a:t>What is Title IX?</a:t>
            </a:r>
          </a:p>
          <a:p>
            <a:pPr marL="0" indent="0">
              <a:buNone/>
            </a:pPr>
            <a:r>
              <a:rPr lang="en-US" dirty="0"/>
              <a:t>No person in the United States shall, on the basis of sex, be excluded from participation in, be denied the benefits of, or be subjected to discrimination under any education program or activity receiving federal financial assistance.</a:t>
            </a:r>
          </a:p>
          <a:p>
            <a:pPr marL="0" indent="0">
              <a:buNone/>
            </a:pPr>
            <a:r>
              <a:rPr lang="en-US" dirty="0"/>
              <a:t>20 U.S.C. § 1681 et </a:t>
            </a:r>
            <a:r>
              <a:rPr lang="en-US" dirty="0" err="1"/>
              <a:t>seq</a:t>
            </a:r>
            <a:endParaRPr lang="en-US" dirty="0"/>
          </a:p>
          <a:p>
            <a:pPr algn="l" rtl="0" fontAlgn="base">
              <a:buFont typeface="Arial" panose="020B0604020202020204" pitchFamily="34" charset="0"/>
              <a:buChar char="•"/>
            </a:pPr>
            <a:endParaRPr lang="en-US" i="0" dirty="0">
              <a:solidFill>
                <a:srgbClr val="000000"/>
              </a:solidFill>
              <a:effectLst/>
            </a:endParaRPr>
          </a:p>
        </p:txBody>
      </p:sp>
      <p:sp>
        <p:nvSpPr>
          <p:cNvPr id="5" name="Title 1"/>
          <p:cNvSpPr txBox="1">
            <a:spLocks/>
          </p:cNvSpPr>
          <p:nvPr/>
        </p:nvSpPr>
        <p:spPr>
          <a:xfrm>
            <a:off x="304800" y="144420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Inquire Phase Exercise</a:t>
            </a:r>
          </a:p>
        </p:txBody>
      </p:sp>
    </p:spTree>
    <p:extLst>
      <p:ext uri="{BB962C8B-B14F-4D97-AF65-F5344CB8AC3E}">
        <p14:creationId xmlns:p14="http://schemas.microsoft.com/office/powerpoint/2010/main" val="1968932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spc="-5" dirty="0"/>
              <a:t>What is statutory</a:t>
            </a:r>
            <a:r>
              <a:rPr lang="en-US" sz="3200" spc="-65" dirty="0"/>
              <a:t> </a:t>
            </a:r>
            <a:r>
              <a:rPr lang="en-US" sz="3200" dirty="0"/>
              <a:t>rape?</a:t>
            </a:r>
          </a:p>
          <a:p>
            <a:pPr marL="469900" marR="5080" lvl="1">
              <a:lnSpc>
                <a:spcPct val="100000"/>
              </a:lnSpc>
              <a:spcBef>
                <a:spcPts val="95"/>
              </a:spcBef>
            </a:pPr>
            <a:r>
              <a:rPr lang="en-US" spc="-220" dirty="0">
                <a:latin typeface="Arial"/>
                <a:cs typeface="Arial"/>
              </a:rPr>
              <a:t>Sexual </a:t>
            </a:r>
            <a:r>
              <a:rPr lang="en-US" spc="-95" dirty="0">
                <a:latin typeface="Arial"/>
                <a:cs typeface="Arial"/>
              </a:rPr>
              <a:t>intercourse </a:t>
            </a:r>
            <a:r>
              <a:rPr lang="en-US" spc="10" dirty="0">
                <a:latin typeface="Arial"/>
                <a:cs typeface="Arial"/>
              </a:rPr>
              <a:t>with </a:t>
            </a:r>
            <a:r>
              <a:rPr lang="en-US" spc="-220" dirty="0">
                <a:latin typeface="Arial"/>
                <a:cs typeface="Arial"/>
              </a:rPr>
              <a:t>a </a:t>
            </a:r>
            <a:r>
              <a:rPr lang="en-US" spc="-130" dirty="0">
                <a:latin typeface="Arial"/>
                <a:cs typeface="Arial"/>
              </a:rPr>
              <a:t>person </a:t>
            </a:r>
            <a:r>
              <a:rPr lang="en-US" spc="-65" dirty="0">
                <a:latin typeface="Arial"/>
                <a:cs typeface="Arial"/>
              </a:rPr>
              <a:t>who</a:t>
            </a:r>
            <a:r>
              <a:rPr lang="en-US" spc="-245" dirty="0">
                <a:latin typeface="Arial"/>
                <a:cs typeface="Arial"/>
              </a:rPr>
              <a:t> </a:t>
            </a:r>
            <a:r>
              <a:rPr lang="en-US" spc="-155" dirty="0">
                <a:latin typeface="Arial"/>
                <a:cs typeface="Arial"/>
              </a:rPr>
              <a:t>is </a:t>
            </a:r>
            <a:r>
              <a:rPr lang="en-US" spc="-85" dirty="0">
                <a:latin typeface="Arial"/>
                <a:cs typeface="Arial"/>
              </a:rPr>
              <a:t>under </a:t>
            </a:r>
            <a:r>
              <a:rPr lang="en-US" spc="-40" dirty="0">
                <a:latin typeface="Arial"/>
                <a:cs typeface="Arial"/>
              </a:rPr>
              <a:t>the </a:t>
            </a:r>
            <a:r>
              <a:rPr lang="en-US" spc="-50" dirty="0">
                <a:latin typeface="Arial"/>
                <a:cs typeface="Arial"/>
              </a:rPr>
              <a:t>statutory </a:t>
            </a:r>
            <a:r>
              <a:rPr lang="en-US" spc="-220" dirty="0">
                <a:latin typeface="Arial"/>
                <a:cs typeface="Arial"/>
              </a:rPr>
              <a:t>age </a:t>
            </a:r>
            <a:r>
              <a:rPr lang="en-US" spc="-5" dirty="0">
                <a:latin typeface="Arial"/>
                <a:cs typeface="Arial"/>
              </a:rPr>
              <a:t>of </a:t>
            </a:r>
            <a:r>
              <a:rPr lang="en-US" spc="-125" dirty="0">
                <a:latin typeface="Arial"/>
                <a:cs typeface="Arial"/>
              </a:rPr>
              <a:t>consent </a:t>
            </a:r>
            <a:r>
              <a:rPr lang="en-US" spc="-265" dirty="0">
                <a:latin typeface="Arial"/>
                <a:cs typeface="Arial"/>
              </a:rPr>
              <a:t>as  </a:t>
            </a:r>
            <a:r>
              <a:rPr lang="en-US" spc="-80" dirty="0">
                <a:latin typeface="Arial"/>
                <a:cs typeface="Arial"/>
              </a:rPr>
              <a:t>defined </a:t>
            </a:r>
            <a:r>
              <a:rPr lang="en-US" spc="-125" dirty="0">
                <a:latin typeface="Arial"/>
                <a:cs typeface="Arial"/>
              </a:rPr>
              <a:t>by</a:t>
            </a:r>
            <a:r>
              <a:rPr lang="en-US" spc="-195" dirty="0">
                <a:latin typeface="Arial"/>
                <a:cs typeface="Arial"/>
              </a:rPr>
              <a:t> </a:t>
            </a:r>
            <a:r>
              <a:rPr lang="en-US" spc="-130" dirty="0">
                <a:latin typeface="Arial"/>
                <a:cs typeface="Arial"/>
              </a:rPr>
              <a:t>law.</a:t>
            </a:r>
            <a:endParaRPr lang="en-US" dirty="0">
              <a:latin typeface="Arial"/>
              <a:cs typeface="Arial"/>
            </a:endParaRPr>
          </a:p>
          <a:p>
            <a:endParaRPr lang="en-US" sz="3200" spc="-5"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42909701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dirty="0"/>
              <a:t>What </a:t>
            </a:r>
            <a:r>
              <a:rPr lang="en-US" sz="3200" spc="-5" dirty="0"/>
              <a:t>is</a:t>
            </a:r>
            <a:r>
              <a:rPr lang="en-US" sz="3200" spc="-70" dirty="0"/>
              <a:t> </a:t>
            </a:r>
            <a:r>
              <a:rPr lang="en-US" sz="3200" spc="-5" dirty="0"/>
              <a:t>stalking?</a:t>
            </a:r>
          </a:p>
          <a:p>
            <a:pPr marL="469900" marR="5080" lvl="1">
              <a:lnSpc>
                <a:spcPts val="2590"/>
              </a:lnSpc>
              <a:spcBef>
                <a:spcPts val="425"/>
              </a:spcBef>
            </a:pPr>
            <a:r>
              <a:rPr lang="en-US" sz="2800" spc="-180" dirty="0">
                <a:cs typeface="Arial"/>
              </a:rPr>
              <a:t>Engaging </a:t>
            </a:r>
            <a:r>
              <a:rPr lang="en-US" sz="2800" spc="-30" dirty="0">
                <a:cs typeface="Arial"/>
              </a:rPr>
              <a:t>in</a:t>
            </a:r>
            <a:r>
              <a:rPr lang="en-US" sz="2800" spc="-10" dirty="0">
                <a:cs typeface="Arial"/>
              </a:rPr>
              <a:t> </a:t>
            </a:r>
            <a:r>
              <a:rPr lang="en-US" sz="2800" spc="-85" dirty="0">
                <a:cs typeface="Arial"/>
              </a:rPr>
              <a:t>conduct </a:t>
            </a:r>
            <a:r>
              <a:rPr lang="en-US" sz="2800" spc="-60" dirty="0">
                <a:cs typeface="Arial"/>
              </a:rPr>
              <a:t>focused on </a:t>
            </a:r>
            <a:r>
              <a:rPr lang="en-US" sz="2800" spc="-190" dirty="0">
                <a:cs typeface="Arial"/>
              </a:rPr>
              <a:t>a</a:t>
            </a:r>
            <a:r>
              <a:rPr lang="en-US" sz="2800" spc="-405" dirty="0">
                <a:cs typeface="Arial"/>
              </a:rPr>
              <a:t> </a:t>
            </a:r>
            <a:r>
              <a:rPr lang="en-US" sz="2800" spc="-95" dirty="0">
                <a:cs typeface="Arial"/>
              </a:rPr>
              <a:t>specific </a:t>
            </a:r>
            <a:r>
              <a:rPr lang="en-US" sz="2800" spc="-110" dirty="0">
                <a:cs typeface="Arial"/>
              </a:rPr>
              <a:t>person </a:t>
            </a:r>
            <a:r>
              <a:rPr lang="en-US" sz="2800" spc="-5" dirty="0">
                <a:cs typeface="Arial"/>
              </a:rPr>
              <a:t>that </a:t>
            </a:r>
            <a:r>
              <a:rPr lang="en-US" sz="2800" spc="-55" dirty="0">
                <a:cs typeface="Arial"/>
              </a:rPr>
              <a:t>would </a:t>
            </a:r>
            <a:r>
              <a:rPr lang="en-US" sz="2800" spc="-180" dirty="0">
                <a:cs typeface="Arial"/>
              </a:rPr>
              <a:t>cause </a:t>
            </a:r>
            <a:r>
              <a:rPr lang="en-US" sz="2800" spc="-190" dirty="0">
                <a:cs typeface="Arial"/>
              </a:rPr>
              <a:t>a </a:t>
            </a:r>
            <a:r>
              <a:rPr lang="en-US" sz="2800" spc="-114" dirty="0">
                <a:cs typeface="Arial"/>
              </a:rPr>
              <a:t>reasonable </a:t>
            </a:r>
            <a:r>
              <a:rPr lang="en-US" sz="2800" spc="-110" dirty="0">
                <a:cs typeface="Arial"/>
              </a:rPr>
              <a:t>person</a:t>
            </a:r>
            <a:r>
              <a:rPr lang="en-US" sz="2800" spc="-150" dirty="0">
                <a:cs typeface="Arial"/>
              </a:rPr>
              <a:t> </a:t>
            </a:r>
            <a:r>
              <a:rPr lang="en-US" sz="2800" dirty="0">
                <a:cs typeface="Arial"/>
              </a:rPr>
              <a:t>to: </a:t>
            </a:r>
          </a:p>
          <a:p>
            <a:pPr marL="927100" marR="5080" lvl="2">
              <a:lnSpc>
                <a:spcPts val="2590"/>
              </a:lnSpc>
              <a:spcBef>
                <a:spcPts val="425"/>
              </a:spcBef>
            </a:pPr>
            <a:r>
              <a:rPr lang="en-US" sz="2400" spc="-175" dirty="0">
                <a:cs typeface="Arial"/>
              </a:rPr>
              <a:t>Fear </a:t>
            </a:r>
            <a:r>
              <a:rPr lang="en-US" sz="2400" spc="-10" dirty="0">
                <a:cs typeface="Arial"/>
              </a:rPr>
              <a:t>for </a:t>
            </a:r>
            <a:r>
              <a:rPr lang="en-US" sz="2400" spc="-5" dirty="0">
                <a:cs typeface="Arial"/>
              </a:rPr>
              <a:t>their </a:t>
            </a:r>
            <a:r>
              <a:rPr lang="en-US" sz="2400" spc="-100" dirty="0">
                <a:cs typeface="Arial"/>
              </a:rPr>
              <a:t>safety</a:t>
            </a:r>
            <a:r>
              <a:rPr lang="en-US" sz="2400" spc="-405" dirty="0">
                <a:cs typeface="Arial"/>
              </a:rPr>
              <a:t> </a:t>
            </a:r>
          </a:p>
          <a:p>
            <a:pPr marL="927100" marR="5080" lvl="2">
              <a:lnSpc>
                <a:spcPts val="2590"/>
              </a:lnSpc>
              <a:spcBef>
                <a:spcPts val="425"/>
              </a:spcBef>
            </a:pPr>
            <a:r>
              <a:rPr lang="en-US" sz="2400" spc="-30" dirty="0">
                <a:cs typeface="Arial"/>
              </a:rPr>
              <a:t>Fear for the </a:t>
            </a:r>
            <a:r>
              <a:rPr lang="en-US" sz="2400" spc="-100" dirty="0">
                <a:cs typeface="Arial"/>
              </a:rPr>
              <a:t>safety </a:t>
            </a:r>
            <a:r>
              <a:rPr lang="en-US" sz="2400" spc="-10" dirty="0">
                <a:cs typeface="Arial"/>
              </a:rPr>
              <a:t>of </a:t>
            </a:r>
            <a:r>
              <a:rPr lang="en-US" sz="2400" spc="-65" dirty="0">
                <a:cs typeface="Arial"/>
              </a:rPr>
              <a:t>others</a:t>
            </a:r>
            <a:endParaRPr lang="en-US" sz="2400" spc="-25" dirty="0">
              <a:cs typeface="Arial"/>
            </a:endParaRPr>
          </a:p>
          <a:p>
            <a:pPr marL="927100" marR="5080" lvl="2">
              <a:lnSpc>
                <a:spcPts val="2590"/>
              </a:lnSpc>
              <a:spcBef>
                <a:spcPts val="425"/>
              </a:spcBef>
            </a:pPr>
            <a:r>
              <a:rPr lang="en-US" sz="2400" spc="-110" dirty="0">
                <a:cs typeface="Arial"/>
              </a:rPr>
              <a:t>Suffer</a:t>
            </a:r>
            <a:r>
              <a:rPr lang="en-US" sz="2400" spc="-175" dirty="0">
                <a:cs typeface="Arial"/>
              </a:rPr>
              <a:t> </a:t>
            </a:r>
            <a:r>
              <a:rPr lang="en-US" sz="2400" spc="-85" dirty="0">
                <a:cs typeface="Arial"/>
              </a:rPr>
              <a:t>substantial </a:t>
            </a:r>
            <a:r>
              <a:rPr lang="en-US" sz="2400" spc="-55" dirty="0">
                <a:cs typeface="Arial"/>
              </a:rPr>
              <a:t>emotional</a:t>
            </a:r>
            <a:r>
              <a:rPr lang="en-US" sz="2400" spc="-180" dirty="0">
                <a:cs typeface="Arial"/>
              </a:rPr>
              <a:t> </a:t>
            </a:r>
            <a:r>
              <a:rPr lang="en-US" sz="2400" spc="-105" dirty="0">
                <a:cs typeface="Arial"/>
              </a:rPr>
              <a:t>distress</a:t>
            </a:r>
            <a:endParaRPr lang="en-US" sz="2400" dirty="0">
              <a:cs typeface="Arial"/>
            </a:endParaRPr>
          </a:p>
          <a:p>
            <a:pPr lvl="1"/>
            <a:endParaRPr lang="en-US"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27845195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704443"/>
          </a:xfrm>
        </p:spPr>
        <p:txBody>
          <a:bodyPr>
            <a:normAutofit/>
          </a:bodyPr>
          <a:lstStyle/>
          <a:p>
            <a:endParaRPr lang="en-US" dirty="0"/>
          </a:p>
          <a:p>
            <a:r>
              <a:rPr lang="en-US" sz="3200" spc="-5" dirty="0"/>
              <a:t>Does Title </a:t>
            </a:r>
            <a:r>
              <a:rPr lang="en-US" sz="3200" dirty="0"/>
              <a:t>IX </a:t>
            </a:r>
            <a:r>
              <a:rPr lang="en-US" sz="3200" spc="-5" dirty="0"/>
              <a:t>also prohibit retaliation?</a:t>
            </a:r>
          </a:p>
          <a:p>
            <a:pPr lvl="1"/>
            <a:r>
              <a:rPr lang="en-US" spc="-340" dirty="0">
                <a:solidFill>
                  <a:srgbClr val="000000"/>
                </a:solidFill>
              </a:rPr>
              <a:t>Yes  </a:t>
            </a:r>
            <a:r>
              <a:rPr lang="en-US" spc="-140" dirty="0">
                <a:solidFill>
                  <a:srgbClr val="000000"/>
                </a:solidFill>
              </a:rPr>
              <a:t>– </a:t>
            </a:r>
            <a:r>
              <a:rPr lang="en-US" spc="-60" dirty="0">
                <a:solidFill>
                  <a:srgbClr val="000000"/>
                </a:solidFill>
              </a:rPr>
              <a:t>Title </a:t>
            </a:r>
            <a:r>
              <a:rPr lang="en-US" spc="-215" dirty="0">
                <a:solidFill>
                  <a:srgbClr val="000000"/>
                </a:solidFill>
              </a:rPr>
              <a:t>IX </a:t>
            </a:r>
            <a:r>
              <a:rPr lang="en-US" spc="-50" dirty="0">
                <a:solidFill>
                  <a:srgbClr val="000000"/>
                </a:solidFill>
              </a:rPr>
              <a:t>prohibits </a:t>
            </a:r>
            <a:r>
              <a:rPr lang="en-US" spc="-30" dirty="0">
                <a:solidFill>
                  <a:srgbClr val="000000"/>
                </a:solidFill>
              </a:rPr>
              <a:t>intimidation, </a:t>
            </a:r>
            <a:r>
              <a:rPr lang="en-US" spc="-65" dirty="0">
                <a:solidFill>
                  <a:srgbClr val="000000"/>
                </a:solidFill>
              </a:rPr>
              <a:t>threats, </a:t>
            </a:r>
            <a:r>
              <a:rPr lang="en-US" spc="-90" dirty="0">
                <a:solidFill>
                  <a:srgbClr val="000000"/>
                </a:solidFill>
              </a:rPr>
              <a:t>coercion,  </a:t>
            </a:r>
            <a:r>
              <a:rPr lang="en-US" spc="-25" dirty="0">
                <a:solidFill>
                  <a:srgbClr val="000000"/>
                </a:solidFill>
              </a:rPr>
              <a:t>or </a:t>
            </a:r>
            <a:r>
              <a:rPr lang="en-US" spc="-60" dirty="0">
                <a:solidFill>
                  <a:srgbClr val="000000"/>
                </a:solidFill>
              </a:rPr>
              <a:t>discrimination </a:t>
            </a:r>
            <a:r>
              <a:rPr lang="en-US" spc="-125" dirty="0">
                <a:solidFill>
                  <a:srgbClr val="000000"/>
                </a:solidFill>
              </a:rPr>
              <a:t>against </a:t>
            </a:r>
            <a:r>
              <a:rPr lang="en-US" spc="-145" dirty="0">
                <a:solidFill>
                  <a:srgbClr val="000000"/>
                </a:solidFill>
              </a:rPr>
              <a:t>any </a:t>
            </a:r>
            <a:r>
              <a:rPr lang="en-US" spc="-60" dirty="0">
                <a:solidFill>
                  <a:srgbClr val="000000"/>
                </a:solidFill>
              </a:rPr>
              <a:t>individual </a:t>
            </a:r>
            <a:r>
              <a:rPr lang="en-US" spc="-10" dirty="0">
                <a:solidFill>
                  <a:srgbClr val="000000"/>
                </a:solidFill>
              </a:rPr>
              <a:t>for </a:t>
            </a:r>
            <a:r>
              <a:rPr lang="en-US" spc="-30" dirty="0">
                <a:solidFill>
                  <a:srgbClr val="000000"/>
                </a:solidFill>
              </a:rPr>
              <a:t>the  </a:t>
            </a:r>
            <a:r>
              <a:rPr lang="en-US" spc="-100" dirty="0">
                <a:solidFill>
                  <a:srgbClr val="000000"/>
                </a:solidFill>
              </a:rPr>
              <a:t>purpose </a:t>
            </a:r>
            <a:r>
              <a:rPr lang="en-US" spc="-10" dirty="0">
                <a:solidFill>
                  <a:srgbClr val="000000"/>
                </a:solidFill>
              </a:rPr>
              <a:t>of </a:t>
            </a:r>
            <a:r>
              <a:rPr lang="en-US" spc="-40" dirty="0">
                <a:solidFill>
                  <a:srgbClr val="000000"/>
                </a:solidFill>
              </a:rPr>
              <a:t>interfering </a:t>
            </a:r>
            <a:r>
              <a:rPr lang="en-US" spc="10" dirty="0">
                <a:solidFill>
                  <a:srgbClr val="000000"/>
                </a:solidFill>
              </a:rPr>
              <a:t>with </a:t>
            </a:r>
            <a:r>
              <a:rPr lang="en-US" spc="-145" dirty="0">
                <a:solidFill>
                  <a:srgbClr val="000000"/>
                </a:solidFill>
              </a:rPr>
              <a:t>any </a:t>
            </a:r>
            <a:r>
              <a:rPr lang="en-US" spc="-25" dirty="0">
                <a:solidFill>
                  <a:srgbClr val="000000"/>
                </a:solidFill>
              </a:rPr>
              <a:t>right or </a:t>
            </a:r>
            <a:r>
              <a:rPr lang="en-US" spc="-70" dirty="0">
                <a:solidFill>
                  <a:srgbClr val="000000"/>
                </a:solidFill>
              </a:rPr>
              <a:t>privilege  </a:t>
            </a:r>
            <a:r>
              <a:rPr lang="en-US" spc="-125" dirty="0">
                <a:solidFill>
                  <a:srgbClr val="000000"/>
                </a:solidFill>
              </a:rPr>
              <a:t>secured </a:t>
            </a:r>
            <a:r>
              <a:rPr lang="en-US" spc="-105" dirty="0">
                <a:solidFill>
                  <a:srgbClr val="000000"/>
                </a:solidFill>
              </a:rPr>
              <a:t>by </a:t>
            </a:r>
            <a:r>
              <a:rPr lang="en-US" spc="-60" dirty="0">
                <a:solidFill>
                  <a:srgbClr val="000000"/>
                </a:solidFill>
              </a:rPr>
              <a:t>Title </a:t>
            </a:r>
            <a:r>
              <a:rPr lang="en-US" spc="-215" dirty="0">
                <a:solidFill>
                  <a:srgbClr val="000000"/>
                </a:solidFill>
              </a:rPr>
              <a:t>IX  </a:t>
            </a:r>
            <a:r>
              <a:rPr lang="en-US" spc="-114" dirty="0">
                <a:solidFill>
                  <a:srgbClr val="000000"/>
                </a:solidFill>
              </a:rPr>
              <a:t>and </a:t>
            </a:r>
            <a:r>
              <a:rPr lang="en-US" spc="-40" dirty="0">
                <a:solidFill>
                  <a:srgbClr val="000000"/>
                </a:solidFill>
              </a:rPr>
              <a:t>its </a:t>
            </a:r>
            <a:r>
              <a:rPr lang="en-US" spc="-60" dirty="0">
                <a:solidFill>
                  <a:srgbClr val="000000"/>
                </a:solidFill>
              </a:rPr>
              <a:t>implementing </a:t>
            </a:r>
            <a:r>
              <a:rPr lang="en-US" spc="-80" dirty="0">
                <a:solidFill>
                  <a:srgbClr val="000000"/>
                </a:solidFill>
              </a:rPr>
              <a:t>regulations</a:t>
            </a:r>
            <a:r>
              <a:rPr lang="en-US" spc="-375" dirty="0">
                <a:solidFill>
                  <a:srgbClr val="000000"/>
                </a:solidFill>
              </a:rPr>
              <a:t> </a:t>
            </a:r>
            <a:r>
              <a:rPr lang="en-US" spc="-25" dirty="0">
                <a:solidFill>
                  <a:srgbClr val="000000"/>
                </a:solidFill>
              </a:rPr>
              <a:t>or </a:t>
            </a:r>
            <a:r>
              <a:rPr lang="en-US" spc="-160" dirty="0">
                <a:solidFill>
                  <a:srgbClr val="000000"/>
                </a:solidFill>
              </a:rPr>
              <a:t>because </a:t>
            </a:r>
            <a:r>
              <a:rPr lang="en-US" spc="-130" dirty="0">
                <a:solidFill>
                  <a:srgbClr val="000000"/>
                </a:solidFill>
              </a:rPr>
              <a:t>an </a:t>
            </a:r>
            <a:r>
              <a:rPr lang="en-US" spc="-60" dirty="0">
                <a:solidFill>
                  <a:srgbClr val="000000"/>
                </a:solidFill>
              </a:rPr>
              <a:t>individual </a:t>
            </a:r>
            <a:r>
              <a:rPr lang="en-US" spc="-180" dirty="0">
                <a:solidFill>
                  <a:srgbClr val="000000"/>
                </a:solidFill>
              </a:rPr>
              <a:t>has </a:t>
            </a:r>
            <a:r>
              <a:rPr lang="en-US" spc="-125" dirty="0">
                <a:solidFill>
                  <a:srgbClr val="000000"/>
                </a:solidFill>
              </a:rPr>
              <a:t>made </a:t>
            </a:r>
            <a:r>
              <a:rPr lang="en-US" spc="-190" dirty="0">
                <a:solidFill>
                  <a:srgbClr val="000000"/>
                </a:solidFill>
              </a:rPr>
              <a:t>a </a:t>
            </a:r>
            <a:r>
              <a:rPr lang="en-US" spc="-20" dirty="0">
                <a:solidFill>
                  <a:srgbClr val="000000"/>
                </a:solidFill>
              </a:rPr>
              <a:t>report </a:t>
            </a:r>
            <a:r>
              <a:rPr lang="en-US" spc="-25" dirty="0">
                <a:solidFill>
                  <a:srgbClr val="000000"/>
                </a:solidFill>
              </a:rPr>
              <a:t>or </a:t>
            </a:r>
            <a:r>
              <a:rPr lang="en-US" spc="-65" dirty="0">
                <a:solidFill>
                  <a:srgbClr val="000000"/>
                </a:solidFill>
              </a:rPr>
              <a:t>complaint,  </a:t>
            </a:r>
            <a:r>
              <a:rPr lang="en-US" spc="-40" dirty="0">
                <a:solidFill>
                  <a:srgbClr val="000000"/>
                </a:solidFill>
              </a:rPr>
              <a:t>testified, </a:t>
            </a:r>
            <a:r>
              <a:rPr lang="en-US" spc="-130" dirty="0">
                <a:solidFill>
                  <a:srgbClr val="000000"/>
                </a:solidFill>
              </a:rPr>
              <a:t>assisted, </a:t>
            </a:r>
            <a:r>
              <a:rPr lang="en-US" spc="-55" dirty="0">
                <a:solidFill>
                  <a:srgbClr val="000000"/>
                </a:solidFill>
              </a:rPr>
              <a:t>participated </a:t>
            </a:r>
            <a:r>
              <a:rPr lang="en-US" spc="-30" dirty="0">
                <a:solidFill>
                  <a:srgbClr val="000000"/>
                </a:solidFill>
              </a:rPr>
              <a:t>in </a:t>
            </a:r>
            <a:r>
              <a:rPr lang="en-US" spc="-25" dirty="0">
                <a:solidFill>
                  <a:srgbClr val="000000"/>
                </a:solidFill>
              </a:rPr>
              <a:t>or </a:t>
            </a:r>
            <a:r>
              <a:rPr lang="en-US" spc="-95" dirty="0">
                <a:solidFill>
                  <a:srgbClr val="000000"/>
                </a:solidFill>
              </a:rPr>
              <a:t>refused </a:t>
            </a:r>
            <a:r>
              <a:rPr lang="en-US" spc="20" dirty="0">
                <a:solidFill>
                  <a:srgbClr val="000000"/>
                </a:solidFill>
              </a:rPr>
              <a:t>to </a:t>
            </a:r>
            <a:r>
              <a:rPr lang="en-US" spc="-55" dirty="0">
                <a:solidFill>
                  <a:srgbClr val="000000"/>
                </a:solidFill>
              </a:rPr>
              <a:t>participate </a:t>
            </a:r>
            <a:r>
              <a:rPr lang="en-US" spc="-30" dirty="0">
                <a:solidFill>
                  <a:srgbClr val="000000"/>
                </a:solidFill>
              </a:rPr>
              <a:t>in </a:t>
            </a:r>
            <a:r>
              <a:rPr lang="en-US" spc="-145" dirty="0">
                <a:solidFill>
                  <a:srgbClr val="000000"/>
                </a:solidFill>
              </a:rPr>
              <a:t>any </a:t>
            </a:r>
            <a:r>
              <a:rPr lang="en-US" spc="-90" dirty="0">
                <a:solidFill>
                  <a:srgbClr val="000000"/>
                </a:solidFill>
              </a:rPr>
              <a:t>manner </a:t>
            </a:r>
            <a:r>
              <a:rPr lang="en-US" spc="-30" dirty="0">
                <a:solidFill>
                  <a:srgbClr val="000000"/>
                </a:solidFill>
              </a:rPr>
              <a:t>in </a:t>
            </a:r>
            <a:r>
              <a:rPr lang="en-US" spc="-130" dirty="0">
                <a:solidFill>
                  <a:srgbClr val="000000"/>
                </a:solidFill>
              </a:rPr>
              <a:t>an </a:t>
            </a:r>
            <a:r>
              <a:rPr lang="en-US" spc="-80" dirty="0">
                <a:solidFill>
                  <a:srgbClr val="000000"/>
                </a:solidFill>
              </a:rPr>
              <a:t>investigation,  </a:t>
            </a:r>
            <a:r>
              <a:rPr lang="en-US" spc="-95" dirty="0">
                <a:solidFill>
                  <a:srgbClr val="000000"/>
                </a:solidFill>
              </a:rPr>
              <a:t>proceeding, </a:t>
            </a:r>
            <a:r>
              <a:rPr lang="en-US" spc="-25" dirty="0">
                <a:solidFill>
                  <a:srgbClr val="000000"/>
                </a:solidFill>
              </a:rPr>
              <a:t>or </a:t>
            </a:r>
            <a:r>
              <a:rPr lang="en-US" spc="-95" dirty="0">
                <a:solidFill>
                  <a:srgbClr val="000000"/>
                </a:solidFill>
              </a:rPr>
              <a:t>hearing </a:t>
            </a:r>
            <a:r>
              <a:rPr lang="en-US" spc="-70" dirty="0">
                <a:solidFill>
                  <a:srgbClr val="000000"/>
                </a:solidFill>
              </a:rPr>
              <a:t>under </a:t>
            </a:r>
            <a:r>
              <a:rPr lang="en-US" spc="-30" dirty="0">
                <a:solidFill>
                  <a:srgbClr val="000000"/>
                </a:solidFill>
              </a:rPr>
              <a:t>the </a:t>
            </a:r>
            <a:r>
              <a:rPr lang="en-US" spc="-40" dirty="0">
                <a:solidFill>
                  <a:srgbClr val="000000"/>
                </a:solidFill>
              </a:rPr>
              <a:t>institution’s</a:t>
            </a:r>
            <a:r>
              <a:rPr lang="en-US" spc="-445" dirty="0">
                <a:solidFill>
                  <a:srgbClr val="000000"/>
                </a:solidFill>
              </a:rPr>
              <a:t> </a:t>
            </a:r>
            <a:r>
              <a:rPr lang="en-US" spc="-95" dirty="0">
                <a:solidFill>
                  <a:srgbClr val="000000"/>
                </a:solidFill>
              </a:rPr>
              <a:t>policy.</a:t>
            </a:r>
            <a:endParaRPr lang="en-US" dirty="0"/>
          </a:p>
          <a:p>
            <a:endParaRPr lang="en-US"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1609108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24000"/>
            <a:ext cx="11809046" cy="4698581"/>
          </a:xfrm>
        </p:spPr>
        <p:txBody>
          <a:bodyPr vert="horz" lIns="91440" tIns="45720" rIns="91440" bIns="45720" rtlCol="0" anchor="t">
            <a:normAutofit/>
          </a:bodyPr>
          <a:lstStyle/>
          <a:p>
            <a:endParaRPr lang="en-US" dirty="0"/>
          </a:p>
          <a:p>
            <a:r>
              <a:rPr lang="en-US" dirty="0"/>
              <a:t> </a:t>
            </a:r>
            <a:r>
              <a:rPr lang="en-US" sz="3200" dirty="0"/>
              <a:t>Are these scenarios violations of Title IX?</a:t>
            </a:r>
          </a:p>
          <a:p>
            <a:pPr lvl="1"/>
            <a:r>
              <a:rPr lang="en-US" sz="2800" dirty="0"/>
              <a:t>1. A </a:t>
            </a:r>
            <a:r>
              <a:rPr lang="en-US" sz="2800" spc="-90" dirty="0">
                <a:cs typeface="Arial"/>
              </a:rPr>
              <a:t>Cadet </a:t>
            </a:r>
            <a:r>
              <a:rPr lang="en-US" sz="2800" spc="-125" dirty="0">
                <a:cs typeface="Arial"/>
              </a:rPr>
              <a:t>is sexually </a:t>
            </a:r>
            <a:r>
              <a:rPr lang="en-US" sz="2800" spc="-120" dirty="0">
                <a:cs typeface="Arial"/>
              </a:rPr>
              <a:t>assaulted</a:t>
            </a:r>
            <a:r>
              <a:rPr lang="en-US" sz="2800" spc="-240" dirty="0">
                <a:cs typeface="Arial"/>
              </a:rPr>
              <a:t> </a:t>
            </a:r>
            <a:r>
              <a:rPr lang="en-US" sz="2800" spc="-120" dirty="0">
                <a:cs typeface="Arial"/>
              </a:rPr>
              <a:t>on campus. </a:t>
            </a:r>
            <a:r>
              <a:rPr lang="en-US" sz="2800" spc="-180" dirty="0">
                <a:cs typeface="Arial"/>
              </a:rPr>
              <a:t>The </a:t>
            </a:r>
            <a:r>
              <a:rPr lang="en-US" sz="2800" spc="-145" dirty="0">
                <a:cs typeface="Arial"/>
              </a:rPr>
              <a:t>sexual </a:t>
            </a:r>
            <a:r>
              <a:rPr lang="en-US" sz="2800" spc="-120" dirty="0">
                <a:cs typeface="Arial"/>
              </a:rPr>
              <a:t>assault </a:t>
            </a:r>
            <a:r>
              <a:rPr lang="en-US" sz="2800" spc="-130" dirty="0">
                <a:cs typeface="Arial"/>
              </a:rPr>
              <a:t>occurs </a:t>
            </a:r>
            <a:r>
              <a:rPr lang="en-US" sz="2800" spc="-80" dirty="0">
                <a:cs typeface="Arial"/>
              </a:rPr>
              <a:t>on </a:t>
            </a:r>
            <a:r>
              <a:rPr lang="en-US" sz="2800" spc="-190" dirty="0">
                <a:cs typeface="Arial"/>
              </a:rPr>
              <a:t>a  </a:t>
            </a:r>
            <a:r>
              <a:rPr lang="en-US" sz="2800" spc="-135" dirty="0">
                <a:cs typeface="Arial"/>
              </a:rPr>
              <a:t>Saturday</a:t>
            </a:r>
            <a:r>
              <a:rPr lang="en-US" sz="2800" spc="-120" dirty="0">
                <a:cs typeface="Arial"/>
              </a:rPr>
              <a:t> </a:t>
            </a:r>
            <a:r>
              <a:rPr lang="en-US" sz="2800" spc="-110" dirty="0">
                <a:cs typeface="Arial"/>
              </a:rPr>
              <a:t>evening during a school event</a:t>
            </a:r>
            <a:r>
              <a:rPr lang="en-US" sz="2800" spc="-75" dirty="0">
                <a:cs typeface="Arial"/>
              </a:rPr>
              <a:t>.</a:t>
            </a:r>
          </a:p>
          <a:p>
            <a:pPr lvl="1"/>
            <a:r>
              <a:rPr lang="en-US" sz="2800" dirty="0"/>
              <a:t>2. </a:t>
            </a:r>
            <a:r>
              <a:rPr lang="en-US" sz="2800" spc="-180" dirty="0">
                <a:cs typeface="Arial"/>
              </a:rPr>
              <a:t>The </a:t>
            </a:r>
            <a:r>
              <a:rPr lang="en-US" sz="2800" spc="-75" dirty="0">
                <a:cs typeface="Arial"/>
              </a:rPr>
              <a:t>Drill team </a:t>
            </a:r>
            <a:r>
              <a:rPr lang="en-US" sz="2800" spc="-90" dirty="0">
                <a:cs typeface="Arial"/>
              </a:rPr>
              <a:t>travels </a:t>
            </a:r>
            <a:r>
              <a:rPr lang="en-US" sz="2800" spc="20" dirty="0">
                <a:cs typeface="Arial"/>
              </a:rPr>
              <a:t>to </a:t>
            </a:r>
            <a:r>
              <a:rPr lang="en-US" sz="2800" spc="-190" dirty="0">
                <a:cs typeface="Arial"/>
              </a:rPr>
              <a:t>a  </a:t>
            </a:r>
            <a:r>
              <a:rPr lang="en-US" sz="2800" spc="-30" dirty="0">
                <a:cs typeface="Arial"/>
              </a:rPr>
              <a:t>different </a:t>
            </a:r>
            <a:r>
              <a:rPr lang="en-US" sz="2800" spc="-114" dirty="0">
                <a:cs typeface="Arial"/>
              </a:rPr>
              <a:t>school </a:t>
            </a:r>
            <a:r>
              <a:rPr lang="en-US" sz="2800" spc="-10" dirty="0">
                <a:cs typeface="Arial"/>
              </a:rPr>
              <a:t>for </a:t>
            </a:r>
            <a:r>
              <a:rPr lang="en-US" sz="2800" spc="-190" dirty="0">
                <a:cs typeface="Arial"/>
              </a:rPr>
              <a:t>a</a:t>
            </a:r>
            <a:r>
              <a:rPr lang="en-US" sz="2800" spc="-365" dirty="0">
                <a:cs typeface="Arial"/>
              </a:rPr>
              <a:t>  </a:t>
            </a:r>
            <a:r>
              <a:rPr lang="en-US" sz="2800" spc="-50" dirty="0">
                <a:cs typeface="Arial"/>
              </a:rPr>
              <a:t>tournament </a:t>
            </a:r>
            <a:r>
              <a:rPr lang="en-US" sz="2800" spc="-190" dirty="0">
                <a:cs typeface="Arial"/>
              </a:rPr>
              <a:t>a</a:t>
            </a:r>
            <a:r>
              <a:rPr lang="en-US" sz="2800" spc="-80" dirty="0">
                <a:cs typeface="Arial"/>
              </a:rPr>
              <a:t>n</a:t>
            </a:r>
            <a:r>
              <a:rPr lang="en-US" sz="2800" spc="-75" dirty="0">
                <a:cs typeface="Arial"/>
              </a:rPr>
              <a:t>d</a:t>
            </a:r>
            <a:r>
              <a:rPr lang="en-US" sz="2800" spc="-130" dirty="0">
                <a:cs typeface="Arial"/>
              </a:rPr>
              <a:t> stays</a:t>
            </a:r>
            <a:r>
              <a:rPr lang="en-US" sz="2800" spc="-145" dirty="0">
                <a:cs typeface="Arial"/>
              </a:rPr>
              <a:t> </a:t>
            </a:r>
            <a:r>
              <a:rPr lang="en-US" sz="2800" spc="-90" dirty="0">
                <a:cs typeface="Arial"/>
              </a:rPr>
              <a:t>o</a:t>
            </a:r>
            <a:r>
              <a:rPr lang="en-US" sz="2800" spc="-150" dirty="0">
                <a:cs typeface="Arial"/>
              </a:rPr>
              <a:t>v</a:t>
            </a:r>
            <a:r>
              <a:rPr lang="en-US" sz="2800" spc="-140" dirty="0">
                <a:cs typeface="Arial"/>
              </a:rPr>
              <a:t>e</a:t>
            </a:r>
            <a:r>
              <a:rPr lang="en-US" sz="2800" spc="35" dirty="0">
                <a:cs typeface="Arial"/>
              </a:rPr>
              <a:t>r</a:t>
            </a:r>
            <a:r>
              <a:rPr lang="en-US" sz="2800" spc="-50" dirty="0">
                <a:cs typeface="Arial"/>
              </a:rPr>
              <a:t>n</a:t>
            </a:r>
            <a:r>
              <a:rPr lang="en-US" sz="2800" spc="-20" dirty="0">
                <a:cs typeface="Arial"/>
              </a:rPr>
              <a:t>i</a:t>
            </a:r>
            <a:r>
              <a:rPr lang="en-US" sz="2800" spc="-215" dirty="0">
                <a:cs typeface="Arial"/>
              </a:rPr>
              <a:t>g</a:t>
            </a:r>
            <a:r>
              <a:rPr lang="en-US" sz="2800" spc="-100" dirty="0">
                <a:cs typeface="Arial"/>
              </a:rPr>
              <a:t>h</a:t>
            </a:r>
            <a:r>
              <a:rPr lang="en-US" sz="2800" spc="135" dirty="0">
                <a:cs typeface="Arial"/>
              </a:rPr>
              <a:t>t</a:t>
            </a:r>
            <a:r>
              <a:rPr lang="en-US" sz="2800" spc="-130" dirty="0">
                <a:cs typeface="Arial"/>
              </a:rPr>
              <a:t> </a:t>
            </a:r>
            <a:r>
              <a:rPr lang="en-US" sz="2800" spc="-215" dirty="0">
                <a:cs typeface="Arial"/>
              </a:rPr>
              <a:t>a</a:t>
            </a:r>
            <a:r>
              <a:rPr lang="en-US" sz="2800" spc="135" dirty="0">
                <a:cs typeface="Arial"/>
              </a:rPr>
              <a:t>t</a:t>
            </a:r>
            <a:r>
              <a:rPr lang="en-US" sz="2800" spc="-130" dirty="0">
                <a:cs typeface="Arial"/>
              </a:rPr>
              <a:t> </a:t>
            </a:r>
            <a:r>
              <a:rPr lang="en-US" sz="2800" spc="-190" dirty="0">
                <a:cs typeface="Arial"/>
              </a:rPr>
              <a:t>a</a:t>
            </a:r>
            <a:r>
              <a:rPr lang="en-US" sz="2800" spc="-140" dirty="0">
                <a:cs typeface="Arial"/>
              </a:rPr>
              <a:t> </a:t>
            </a:r>
            <a:r>
              <a:rPr lang="en-US" sz="2800" spc="-80" dirty="0">
                <a:cs typeface="Arial"/>
              </a:rPr>
              <a:t>h</a:t>
            </a:r>
            <a:r>
              <a:rPr lang="en-US" sz="2800" spc="-85" dirty="0">
                <a:cs typeface="Arial"/>
              </a:rPr>
              <a:t>o</a:t>
            </a:r>
            <a:r>
              <a:rPr lang="en-US" sz="2800" spc="110" dirty="0">
                <a:cs typeface="Arial"/>
              </a:rPr>
              <a:t>t</a:t>
            </a:r>
            <a:r>
              <a:rPr lang="en-US" sz="2800" spc="-140" dirty="0">
                <a:cs typeface="Arial"/>
              </a:rPr>
              <a:t>e</a:t>
            </a:r>
            <a:r>
              <a:rPr lang="en-US" sz="2800" spc="15" dirty="0">
                <a:cs typeface="Arial"/>
              </a:rPr>
              <a:t>l</a:t>
            </a:r>
            <a:r>
              <a:rPr lang="en-US" sz="2800" spc="-65" dirty="0">
                <a:cs typeface="Arial"/>
              </a:rPr>
              <a:t>.  At </a:t>
            </a:r>
            <a:r>
              <a:rPr lang="en-US" sz="2800" spc="-30" dirty="0">
                <a:cs typeface="Arial"/>
              </a:rPr>
              <a:t>the </a:t>
            </a:r>
            <a:r>
              <a:rPr lang="en-US" sz="2800" spc="-35" dirty="0">
                <a:cs typeface="Arial"/>
              </a:rPr>
              <a:t>hotel </a:t>
            </a:r>
            <a:r>
              <a:rPr lang="en-US" sz="2800" spc="-75" dirty="0">
                <a:cs typeface="Arial"/>
              </a:rPr>
              <a:t>where </a:t>
            </a:r>
            <a:r>
              <a:rPr lang="en-US" sz="2800" spc="-30" dirty="0">
                <a:cs typeface="Arial"/>
              </a:rPr>
              <a:t>the </a:t>
            </a:r>
            <a:r>
              <a:rPr lang="en-US" sz="2800" spc="-75" dirty="0">
                <a:cs typeface="Arial"/>
              </a:rPr>
              <a:t>team </a:t>
            </a:r>
            <a:r>
              <a:rPr lang="en-US" sz="2800" spc="-125" dirty="0">
                <a:cs typeface="Arial"/>
              </a:rPr>
              <a:t>is  </a:t>
            </a:r>
            <a:r>
              <a:rPr lang="en-US" sz="2800" spc="-105" dirty="0">
                <a:cs typeface="Arial"/>
              </a:rPr>
              <a:t>staying, </a:t>
            </a:r>
            <a:r>
              <a:rPr lang="en-US" sz="2800" spc="-30" dirty="0">
                <a:cs typeface="Arial"/>
              </a:rPr>
              <a:t>the </a:t>
            </a:r>
            <a:r>
              <a:rPr lang="en-US" sz="2800" spc="-150" dirty="0">
                <a:cs typeface="Arial"/>
              </a:rPr>
              <a:t>Instructor </a:t>
            </a:r>
            <a:r>
              <a:rPr lang="en-US" sz="2800" spc="-125" dirty="0">
                <a:cs typeface="Arial"/>
              </a:rPr>
              <a:t>sexually </a:t>
            </a:r>
            <a:r>
              <a:rPr lang="en-US" sz="2800" spc="-175" dirty="0">
                <a:cs typeface="Arial"/>
              </a:rPr>
              <a:t>harasses </a:t>
            </a:r>
            <a:r>
              <a:rPr lang="en-US" sz="2800" spc="-110" dirty="0">
                <a:cs typeface="Arial"/>
              </a:rPr>
              <a:t>a team member</a:t>
            </a:r>
            <a:r>
              <a:rPr lang="en-US" sz="2800" spc="-145" dirty="0">
                <a:cs typeface="Arial"/>
              </a:rPr>
              <a:t>. </a:t>
            </a:r>
          </a:p>
          <a:p>
            <a:pPr lvl="1"/>
            <a:r>
              <a:rPr lang="en-US" sz="2800" spc="-145" dirty="0">
                <a:cs typeface="Arial"/>
              </a:rPr>
              <a:t>3. </a:t>
            </a:r>
            <a:r>
              <a:rPr lang="en-US" sz="2800" spc="-95" dirty="0">
                <a:cs typeface="Arial"/>
              </a:rPr>
              <a:t>During </a:t>
            </a:r>
            <a:r>
              <a:rPr lang="en-US" sz="2800" spc="-100" dirty="0">
                <a:cs typeface="Arial"/>
              </a:rPr>
              <a:t>spring break, </a:t>
            </a:r>
            <a:r>
              <a:rPr lang="en-US" sz="2800" spc="5" dirty="0">
                <a:cs typeface="Arial"/>
              </a:rPr>
              <a:t>two </a:t>
            </a:r>
            <a:r>
              <a:rPr lang="en-US" sz="2800" spc="-85" dirty="0">
                <a:cs typeface="Arial"/>
              </a:rPr>
              <a:t>students </a:t>
            </a:r>
            <a:r>
              <a:rPr lang="en-US" sz="2800" spc="-60" dirty="0">
                <a:cs typeface="Arial"/>
              </a:rPr>
              <a:t>travel with their families </a:t>
            </a:r>
            <a:r>
              <a:rPr lang="en-US" sz="2800" spc="20" dirty="0">
                <a:cs typeface="Arial"/>
              </a:rPr>
              <a:t>to </a:t>
            </a:r>
            <a:r>
              <a:rPr lang="en-US" sz="2800" spc="-55" dirty="0">
                <a:cs typeface="Arial"/>
              </a:rPr>
              <a:t>another </a:t>
            </a:r>
            <a:r>
              <a:rPr lang="en-US" sz="2800" spc="-85" dirty="0">
                <a:cs typeface="Arial"/>
              </a:rPr>
              <a:t>state </a:t>
            </a:r>
            <a:r>
              <a:rPr lang="en-US" sz="2800" spc="-114" dirty="0">
                <a:cs typeface="Arial"/>
              </a:rPr>
              <a:t>and </a:t>
            </a:r>
            <a:r>
              <a:rPr lang="en-US" sz="2800" spc="-135" dirty="0">
                <a:cs typeface="Arial"/>
              </a:rPr>
              <a:t>stay </a:t>
            </a:r>
            <a:r>
              <a:rPr lang="en-US" sz="2800" spc="-40" dirty="0">
                <a:cs typeface="Arial"/>
              </a:rPr>
              <a:t>at </a:t>
            </a:r>
            <a:r>
              <a:rPr lang="en-US" sz="2800" spc="-130" dirty="0">
                <a:cs typeface="Arial"/>
              </a:rPr>
              <a:t>an </a:t>
            </a:r>
            <a:r>
              <a:rPr lang="en-US" sz="2800" spc="-85" dirty="0">
                <a:cs typeface="Arial"/>
              </a:rPr>
              <a:t>all-inclusive </a:t>
            </a:r>
            <a:r>
              <a:rPr lang="en-US" sz="2800" spc="-55" dirty="0">
                <a:cs typeface="Arial"/>
              </a:rPr>
              <a:t>resort. </a:t>
            </a:r>
            <a:r>
              <a:rPr lang="en-US" sz="2800" spc="-65" dirty="0">
                <a:cs typeface="Arial"/>
              </a:rPr>
              <a:t>While </a:t>
            </a:r>
            <a:r>
              <a:rPr lang="en-US" sz="2800" spc="-114" dirty="0">
                <a:cs typeface="Arial"/>
              </a:rPr>
              <a:t>staying </a:t>
            </a:r>
            <a:r>
              <a:rPr lang="en-US" sz="2800" spc="-40" dirty="0">
                <a:cs typeface="Arial"/>
              </a:rPr>
              <a:t>at </a:t>
            </a:r>
            <a:r>
              <a:rPr lang="en-US" sz="2800" spc="-30" dirty="0">
                <a:cs typeface="Arial"/>
              </a:rPr>
              <a:t>the </a:t>
            </a:r>
            <a:r>
              <a:rPr lang="en-US" sz="2800" spc="-55" dirty="0">
                <a:cs typeface="Arial"/>
              </a:rPr>
              <a:t>resort, </a:t>
            </a:r>
            <a:r>
              <a:rPr lang="en-US" sz="2800" spc="-100" dirty="0">
                <a:cs typeface="Arial"/>
              </a:rPr>
              <a:t>one </a:t>
            </a:r>
            <a:r>
              <a:rPr lang="en-US" sz="2800" spc="-60" dirty="0">
                <a:cs typeface="Arial"/>
              </a:rPr>
              <a:t>student  </a:t>
            </a:r>
            <a:r>
              <a:rPr lang="en-US" sz="2800" spc="-125" dirty="0">
                <a:cs typeface="Arial"/>
              </a:rPr>
              <a:t>sexually </a:t>
            </a:r>
            <a:r>
              <a:rPr lang="en-US" sz="2800" spc="-140" dirty="0">
                <a:cs typeface="Arial"/>
              </a:rPr>
              <a:t>assaults </a:t>
            </a:r>
            <a:r>
              <a:rPr lang="en-US" sz="2800" spc="-30" dirty="0">
                <a:cs typeface="Arial"/>
              </a:rPr>
              <a:t>the </a:t>
            </a:r>
            <a:r>
              <a:rPr lang="en-US" sz="2800" spc="-25" dirty="0">
                <a:cs typeface="Arial"/>
              </a:rPr>
              <a:t>other</a:t>
            </a:r>
            <a:r>
              <a:rPr lang="en-US" sz="2800" spc="-235" dirty="0">
                <a:cs typeface="Arial"/>
              </a:rPr>
              <a:t> </a:t>
            </a:r>
            <a:r>
              <a:rPr lang="en-US" sz="2800" spc="-60" dirty="0">
                <a:cs typeface="Arial"/>
              </a:rPr>
              <a:t>student.</a:t>
            </a:r>
            <a:endParaRPr lang="en-US"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Process Phase – Scenarios  </a:t>
            </a:r>
          </a:p>
        </p:txBody>
      </p:sp>
    </p:spTree>
    <p:extLst>
      <p:ext uri="{BB962C8B-B14F-4D97-AF65-F5344CB8AC3E}">
        <p14:creationId xmlns:p14="http://schemas.microsoft.com/office/powerpoint/2010/main" val="3744324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844431"/>
            <a:ext cx="11582400" cy="4409412"/>
          </a:xfrm>
        </p:spPr>
        <p:txBody>
          <a:bodyPr vert="horz" lIns="91440" tIns="45720" rIns="91440" bIns="45720" rtlCol="0" anchor="t">
            <a:normAutofit/>
          </a:bodyPr>
          <a:lstStyle/>
          <a:p>
            <a:endParaRPr lang="en-US" dirty="0"/>
          </a:p>
          <a:p>
            <a:pPr marL="12700" marR="5080">
              <a:lnSpc>
                <a:spcPts val="2590"/>
              </a:lnSpc>
              <a:spcBef>
                <a:spcPts val="425"/>
              </a:spcBef>
            </a:pPr>
            <a:r>
              <a:rPr lang="en-US" sz="3200" dirty="0"/>
              <a:t>Into which category does this incident of sexual harassment belong:</a:t>
            </a:r>
          </a:p>
          <a:p>
            <a:pPr marL="469900" marR="5080" lvl="1">
              <a:lnSpc>
                <a:spcPts val="2590"/>
              </a:lnSpc>
              <a:spcBef>
                <a:spcPts val="425"/>
              </a:spcBef>
            </a:pPr>
            <a:r>
              <a:rPr lang="en-US" sz="2800" spc="-130" dirty="0">
                <a:ea typeface="+mn-lt"/>
                <a:cs typeface="+mn-lt"/>
              </a:rPr>
              <a:t>An Instructor provides a Cadet with several alcoholic drinks and takes them to his home. The Cadet passes into a stupor and the Instructor then has sex with the Cadet.    </a:t>
            </a:r>
            <a:endParaRPr lang="en-US" sz="2800" dirty="0">
              <a:cs typeface="Arial"/>
            </a:endParaRPr>
          </a:p>
          <a:p>
            <a:pPr lvl="2"/>
            <a:r>
              <a:rPr lang="en-US" sz="2400" spc="-5" dirty="0"/>
              <a:t>Quid pro quo harassment</a:t>
            </a:r>
          </a:p>
          <a:p>
            <a:pPr lvl="2"/>
            <a:r>
              <a:rPr lang="en-US" sz="2400" spc="-5" dirty="0"/>
              <a:t>Hostile environment</a:t>
            </a:r>
          </a:p>
          <a:p>
            <a:pPr lvl="2"/>
            <a:r>
              <a:rPr lang="en-US" sz="2400" spc="-5" dirty="0"/>
              <a:t>Sexual assault</a:t>
            </a:r>
          </a:p>
          <a:p>
            <a:pPr lvl="2"/>
            <a:r>
              <a:rPr lang="en-US" sz="2400" spc="-5" dirty="0"/>
              <a:t>Stalking</a:t>
            </a:r>
          </a:p>
          <a:p>
            <a:pPr marL="698500" marR="5080" lvl="2" indent="0">
              <a:lnSpc>
                <a:spcPts val="2590"/>
              </a:lnSpc>
              <a:spcBef>
                <a:spcPts val="425"/>
              </a:spcBef>
              <a:buNone/>
            </a:pPr>
            <a:endParaRPr lang="en-US" sz="3600" dirty="0"/>
          </a:p>
          <a:p>
            <a:pPr marL="927100" marR="5080" lvl="2">
              <a:lnSpc>
                <a:spcPts val="2590"/>
              </a:lnSpc>
              <a:spcBef>
                <a:spcPts val="425"/>
              </a:spcBef>
            </a:pPr>
            <a:endParaRPr lang="en-US" sz="3600" dirty="0">
              <a:cs typeface="Arial"/>
            </a:endParaRPr>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Process Phase – Scenarios  </a:t>
            </a:r>
          </a:p>
        </p:txBody>
      </p:sp>
    </p:spTree>
    <p:extLst>
      <p:ext uri="{BB962C8B-B14F-4D97-AF65-F5344CB8AC3E}">
        <p14:creationId xmlns:p14="http://schemas.microsoft.com/office/powerpoint/2010/main" val="342978092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844431"/>
            <a:ext cx="11582400" cy="4409412"/>
          </a:xfrm>
        </p:spPr>
        <p:txBody>
          <a:bodyPr vert="horz" lIns="91440" tIns="45720" rIns="91440" bIns="45720" rtlCol="0" anchor="t">
            <a:normAutofit/>
          </a:bodyPr>
          <a:lstStyle/>
          <a:p>
            <a:endParaRPr lang="en-US" dirty="0"/>
          </a:p>
          <a:p>
            <a:pPr marL="12700" marR="5080">
              <a:lnSpc>
                <a:spcPts val="2590"/>
              </a:lnSpc>
              <a:spcBef>
                <a:spcPts val="425"/>
              </a:spcBef>
            </a:pPr>
            <a:r>
              <a:rPr lang="en-US" sz="3200" dirty="0"/>
              <a:t>Into which category does this incident of sexual harassment belong:</a:t>
            </a:r>
          </a:p>
          <a:p>
            <a:pPr marL="469900" marR="5080" lvl="1">
              <a:lnSpc>
                <a:spcPts val="2590"/>
              </a:lnSpc>
              <a:spcBef>
                <a:spcPts val="425"/>
              </a:spcBef>
            </a:pPr>
            <a:r>
              <a:rPr lang="en-US" sz="2800" spc="-30" dirty="0">
                <a:ea typeface="+mn-lt"/>
                <a:cs typeface="+mn-lt"/>
              </a:rPr>
              <a:t>An Instructor is infatuated with a Cadet, who has rebuffed her romantic advances.  Thereafter, the Instructor dresses in black and sneaks up to the Cadet’s window at night to watch them. This occurs twice before being caught in the act during the third attempt.     </a:t>
            </a:r>
            <a:endParaRPr lang="en-US" sz="2800" dirty="0">
              <a:latin typeface="Arial"/>
              <a:cs typeface="Arial"/>
            </a:endParaRPr>
          </a:p>
          <a:p>
            <a:pPr lvl="2"/>
            <a:r>
              <a:rPr lang="en-US" sz="2400" spc="-5" dirty="0"/>
              <a:t>Quid pro quo harassment</a:t>
            </a:r>
          </a:p>
          <a:p>
            <a:pPr lvl="2"/>
            <a:r>
              <a:rPr lang="en-US" sz="2400" spc="-5" dirty="0"/>
              <a:t>Hostile environment</a:t>
            </a:r>
          </a:p>
          <a:p>
            <a:pPr lvl="2"/>
            <a:r>
              <a:rPr lang="en-US" sz="2400" spc="-5" dirty="0"/>
              <a:t>Sexual assault</a:t>
            </a:r>
          </a:p>
          <a:p>
            <a:pPr lvl="2"/>
            <a:r>
              <a:rPr lang="en-US" sz="2400" spc="-5" dirty="0"/>
              <a:t>Stalking</a:t>
            </a:r>
          </a:p>
          <a:p>
            <a:pPr marL="698500" marR="5080" lvl="2" indent="0">
              <a:lnSpc>
                <a:spcPts val="2590"/>
              </a:lnSpc>
              <a:spcBef>
                <a:spcPts val="425"/>
              </a:spcBef>
              <a:buNone/>
            </a:pPr>
            <a:endParaRPr lang="en-US" sz="3600" dirty="0"/>
          </a:p>
          <a:p>
            <a:pPr marL="927100" marR="5080" lvl="2">
              <a:lnSpc>
                <a:spcPts val="2590"/>
              </a:lnSpc>
              <a:spcBef>
                <a:spcPts val="425"/>
              </a:spcBef>
            </a:pPr>
            <a:endParaRPr lang="en-US" sz="3600" dirty="0">
              <a:cs typeface="Arial"/>
            </a:endParaRPr>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Process Phase – Scenarios  </a:t>
            </a:r>
          </a:p>
        </p:txBody>
      </p:sp>
    </p:spTree>
    <p:extLst>
      <p:ext uri="{BB962C8B-B14F-4D97-AF65-F5344CB8AC3E}">
        <p14:creationId xmlns:p14="http://schemas.microsoft.com/office/powerpoint/2010/main" val="3226973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836615"/>
            <a:ext cx="11582400" cy="4417228"/>
          </a:xfrm>
        </p:spPr>
        <p:txBody>
          <a:bodyPr vert="horz" lIns="91440" tIns="45720" rIns="91440" bIns="45720" rtlCol="0" anchor="t">
            <a:normAutofit/>
          </a:bodyPr>
          <a:lstStyle/>
          <a:p>
            <a:endParaRPr lang="en-US" dirty="0"/>
          </a:p>
          <a:p>
            <a:pPr marL="12700" marR="5080">
              <a:lnSpc>
                <a:spcPts val="2590"/>
              </a:lnSpc>
              <a:spcBef>
                <a:spcPts val="425"/>
              </a:spcBef>
            </a:pPr>
            <a:r>
              <a:rPr lang="en-US" sz="3200" dirty="0"/>
              <a:t>Into which category does this incident of sexual harassment belong:  </a:t>
            </a:r>
          </a:p>
          <a:p>
            <a:pPr marL="469900" marR="5080" lvl="1">
              <a:lnSpc>
                <a:spcPts val="2590"/>
              </a:lnSpc>
              <a:spcBef>
                <a:spcPts val="425"/>
              </a:spcBef>
            </a:pPr>
            <a:r>
              <a:rPr lang="en-US" sz="2800" dirty="0"/>
              <a:t>1. An</a:t>
            </a:r>
            <a:r>
              <a:rPr lang="en-US" sz="2800" dirty="0">
                <a:ea typeface="+mn-lt"/>
                <a:cs typeface="+mn-lt"/>
              </a:rPr>
              <a:t> Instructor tells a Cadet that they will not get a promotion this year unless the Cadet performs sexual favors. </a:t>
            </a:r>
            <a:r>
              <a:rPr lang="en-US" sz="2800" b="1">
                <a:ea typeface="+mn-lt"/>
                <a:cs typeface="+mn-lt"/>
              </a:rPr>
              <a:t> </a:t>
            </a:r>
          </a:p>
          <a:p>
            <a:pPr lvl="2"/>
            <a:r>
              <a:rPr lang="en-US" sz="2400" spc="-5" dirty="0"/>
              <a:t>Quid pro quo harassment</a:t>
            </a:r>
          </a:p>
          <a:p>
            <a:pPr lvl="2"/>
            <a:r>
              <a:rPr lang="en-US" sz="2400" spc="-5" dirty="0"/>
              <a:t>Hostile (work) environment</a:t>
            </a:r>
          </a:p>
          <a:p>
            <a:pPr lvl="2"/>
            <a:r>
              <a:rPr lang="en-US" sz="2400" spc="-5" dirty="0"/>
              <a:t>Sexual assault</a:t>
            </a:r>
          </a:p>
          <a:p>
            <a:pPr lvl="2"/>
            <a:r>
              <a:rPr lang="en-US" sz="2400" spc="-5" dirty="0"/>
              <a:t>Stalking</a:t>
            </a:r>
          </a:p>
          <a:p>
            <a:pPr marL="698500" marR="5080" lvl="2" indent="0">
              <a:lnSpc>
                <a:spcPts val="2590"/>
              </a:lnSpc>
              <a:spcBef>
                <a:spcPts val="425"/>
              </a:spcBef>
              <a:buNone/>
            </a:pPr>
            <a:endParaRPr lang="en-US" sz="2800" dirty="0"/>
          </a:p>
          <a:p>
            <a:pPr marL="927100" marR="5080" lvl="2">
              <a:lnSpc>
                <a:spcPts val="2590"/>
              </a:lnSpc>
              <a:spcBef>
                <a:spcPts val="425"/>
              </a:spcBef>
            </a:pPr>
            <a:endParaRPr lang="en-US" sz="2800" dirty="0">
              <a:cs typeface="Arial"/>
            </a:endParaRPr>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Process Phase – Scenarios  </a:t>
            </a:r>
          </a:p>
        </p:txBody>
      </p:sp>
    </p:spTree>
    <p:extLst>
      <p:ext uri="{BB962C8B-B14F-4D97-AF65-F5344CB8AC3E}">
        <p14:creationId xmlns:p14="http://schemas.microsoft.com/office/powerpoint/2010/main" val="34181756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844431"/>
            <a:ext cx="11582400" cy="4409412"/>
          </a:xfrm>
        </p:spPr>
        <p:txBody>
          <a:bodyPr vert="horz" lIns="91440" tIns="45720" rIns="91440" bIns="45720" rtlCol="0" anchor="t">
            <a:normAutofit/>
          </a:bodyPr>
          <a:lstStyle/>
          <a:p>
            <a:endParaRPr lang="en-US" dirty="0"/>
          </a:p>
          <a:p>
            <a:pPr marL="12700" marR="5080">
              <a:lnSpc>
                <a:spcPts val="2590"/>
              </a:lnSpc>
              <a:spcBef>
                <a:spcPts val="425"/>
              </a:spcBef>
            </a:pPr>
            <a:r>
              <a:rPr lang="en-US" sz="3500" dirty="0"/>
              <a:t>Into which category does this incident of sexual harassment belong:  </a:t>
            </a:r>
          </a:p>
          <a:p>
            <a:pPr marL="469900" marR="5080" lvl="1">
              <a:lnSpc>
                <a:spcPts val="2590"/>
              </a:lnSpc>
              <a:spcBef>
                <a:spcPts val="425"/>
              </a:spcBef>
            </a:pPr>
            <a:r>
              <a:rPr lang="en-US" sz="3300" spc="-125" dirty="0">
                <a:ea typeface="+mn-lt"/>
                <a:cs typeface="+mn-lt"/>
              </a:rPr>
              <a:t>An Instructor repeatedly sends text messages using various vulgar terms that suggests a Cadet is promiscuous or has knowledge of another sending similar messages and takes no action to remedy the situation.</a:t>
            </a:r>
          </a:p>
          <a:p>
            <a:pPr lvl="2"/>
            <a:r>
              <a:rPr lang="en-US" sz="2600" spc="-5" dirty="0"/>
              <a:t>Quid pro quo harassment</a:t>
            </a:r>
          </a:p>
          <a:p>
            <a:pPr lvl="2"/>
            <a:r>
              <a:rPr lang="en-US" sz="2600" spc="-5" dirty="0"/>
              <a:t>Hostile environment</a:t>
            </a:r>
          </a:p>
          <a:p>
            <a:pPr lvl="2"/>
            <a:r>
              <a:rPr lang="en-US" sz="2600" spc="-5" dirty="0"/>
              <a:t>Sexual assault</a:t>
            </a:r>
          </a:p>
          <a:p>
            <a:pPr lvl="2"/>
            <a:r>
              <a:rPr lang="en-US" sz="2600" spc="-5" dirty="0"/>
              <a:t>Stalking</a:t>
            </a:r>
          </a:p>
          <a:p>
            <a:pPr marL="698500" marR="5080" lvl="2" indent="0">
              <a:lnSpc>
                <a:spcPts val="2590"/>
              </a:lnSpc>
              <a:spcBef>
                <a:spcPts val="425"/>
              </a:spcBef>
              <a:buNone/>
            </a:pPr>
            <a:endParaRPr lang="en-US" sz="3600" dirty="0"/>
          </a:p>
          <a:p>
            <a:pPr marL="927100" marR="5080" lvl="2">
              <a:lnSpc>
                <a:spcPts val="2590"/>
              </a:lnSpc>
              <a:spcBef>
                <a:spcPts val="425"/>
              </a:spcBef>
            </a:pPr>
            <a:endParaRPr lang="en-US" sz="3600" dirty="0">
              <a:cs typeface="Arial"/>
            </a:endParaRPr>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Process Phase – Scenarios  </a:t>
            </a:r>
          </a:p>
        </p:txBody>
      </p:sp>
    </p:spTree>
    <p:extLst>
      <p:ext uri="{BB962C8B-B14F-4D97-AF65-F5344CB8AC3E}">
        <p14:creationId xmlns:p14="http://schemas.microsoft.com/office/powerpoint/2010/main" val="11145700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AEF2BB6-85D6-2205-61E6-0E8B7F36396E}"/>
              </a:ext>
            </a:extLst>
          </p:cNvPr>
          <p:cNvSpPr>
            <a:spLocks noGrp="1"/>
          </p:cNvSpPr>
          <p:nvPr>
            <p:ph sz="half" idx="2"/>
          </p:nvPr>
        </p:nvSpPr>
        <p:spPr>
          <a:xfrm>
            <a:off x="65314" y="2780521"/>
            <a:ext cx="6680719" cy="3409141"/>
          </a:xfrm>
        </p:spPr>
        <p:txBody>
          <a:bodyPr>
            <a:noAutofit/>
          </a:bodyPr>
          <a:lstStyle/>
          <a:p>
            <a:r>
              <a:rPr lang="en-US" sz="2400" dirty="0">
                <a:solidFill>
                  <a:schemeClr val="bg2"/>
                </a:solidFill>
              </a:rPr>
              <a:t>Title IX applies to sex discrimination in the “education program or activity” of a federal funding recipient </a:t>
            </a:r>
          </a:p>
          <a:p>
            <a:pPr lvl="1"/>
            <a:r>
              <a:rPr lang="en-US" dirty="0">
                <a:solidFill>
                  <a:schemeClr val="bg2"/>
                </a:solidFill>
              </a:rPr>
              <a:t>Title IX defines “education program or activity” to include the “operations” of educational institutions </a:t>
            </a:r>
          </a:p>
          <a:p>
            <a:r>
              <a:rPr lang="en-US" sz="2400" dirty="0">
                <a:solidFill>
                  <a:schemeClr val="bg2"/>
                </a:solidFill>
              </a:rPr>
              <a:t>Title IX does </a:t>
            </a:r>
            <a:r>
              <a:rPr lang="en-US" sz="2400" u="sng" dirty="0">
                <a:solidFill>
                  <a:schemeClr val="bg2"/>
                </a:solidFill>
              </a:rPr>
              <a:t>not</a:t>
            </a:r>
            <a:r>
              <a:rPr lang="en-US" sz="2400" dirty="0">
                <a:solidFill>
                  <a:schemeClr val="bg2"/>
                </a:solidFill>
              </a:rPr>
              <a:t> apply to private conduct occurring in private location that is not part of education program/activity</a:t>
            </a:r>
          </a:p>
        </p:txBody>
      </p:sp>
      <p:sp>
        <p:nvSpPr>
          <p:cNvPr id="4" name="Title 3">
            <a:extLst>
              <a:ext uri="{FF2B5EF4-FFF2-40B4-BE49-F238E27FC236}">
                <a16:creationId xmlns:a16="http://schemas.microsoft.com/office/drawing/2014/main" id="{535413E9-F25B-6FEF-93C9-64A6BC1EF6D8}"/>
              </a:ext>
            </a:extLst>
          </p:cNvPr>
          <p:cNvSpPr>
            <a:spLocks noGrp="1"/>
          </p:cNvSpPr>
          <p:nvPr>
            <p:ph type="ctrTitle"/>
          </p:nvPr>
        </p:nvSpPr>
        <p:spPr>
          <a:xfrm>
            <a:off x="195944" y="1385518"/>
            <a:ext cx="10597624" cy="1156541"/>
          </a:xfrm>
        </p:spPr>
        <p:txBody>
          <a:bodyPr/>
          <a:lstStyle/>
          <a:p>
            <a:r>
              <a:rPr lang="en-US" dirty="0"/>
              <a:t>Review:</a:t>
            </a:r>
            <a:br>
              <a:rPr lang="en-US" dirty="0"/>
            </a:br>
            <a:r>
              <a:rPr lang="en-US" dirty="0"/>
              <a:t>What is the scope of Title IX’s reach?</a:t>
            </a:r>
          </a:p>
        </p:txBody>
      </p:sp>
      <p:sp>
        <p:nvSpPr>
          <p:cNvPr id="6" name="Oval 5">
            <a:extLst>
              <a:ext uri="{FF2B5EF4-FFF2-40B4-BE49-F238E27FC236}">
                <a16:creationId xmlns:a16="http://schemas.microsoft.com/office/drawing/2014/main" id="{A5EB4F87-C8A3-4985-94E5-2FF40BDD46D9}"/>
              </a:ext>
            </a:extLst>
          </p:cNvPr>
          <p:cNvSpPr/>
          <p:nvPr/>
        </p:nvSpPr>
        <p:spPr>
          <a:xfrm>
            <a:off x="8533090" y="1455949"/>
            <a:ext cx="3479470" cy="3348842"/>
          </a:xfrm>
          <a:prstGeom prst="ellipse">
            <a:avLst/>
          </a:prstGeom>
          <a:solidFill>
            <a:schemeClr val="accent1">
              <a:alpha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lang="en-US" b="1" dirty="0"/>
              <a:t>Sex</a:t>
            </a:r>
          </a:p>
          <a:p>
            <a:pPr algn="ctr"/>
            <a:r>
              <a:rPr lang="en-US" b="1" dirty="0"/>
              <a:t>Discrimination</a:t>
            </a:r>
          </a:p>
        </p:txBody>
      </p:sp>
      <p:sp>
        <p:nvSpPr>
          <p:cNvPr id="7" name="Oval 6">
            <a:extLst>
              <a:ext uri="{FF2B5EF4-FFF2-40B4-BE49-F238E27FC236}">
                <a16:creationId xmlns:a16="http://schemas.microsoft.com/office/drawing/2014/main" id="{8BE75337-6F35-2642-F28D-91D177EB9997}"/>
              </a:ext>
            </a:extLst>
          </p:cNvPr>
          <p:cNvSpPr/>
          <p:nvPr/>
        </p:nvSpPr>
        <p:spPr>
          <a:xfrm>
            <a:off x="9407773" y="3636658"/>
            <a:ext cx="1730103" cy="1696866"/>
          </a:xfrm>
          <a:prstGeom prst="ellipse">
            <a:avLst/>
          </a:prstGeom>
        </p:spPr>
        <p:style>
          <a:lnRef idx="3">
            <a:schemeClr val="lt1"/>
          </a:lnRef>
          <a:fillRef idx="1">
            <a:schemeClr val="accent5"/>
          </a:fillRef>
          <a:effectRef idx="1">
            <a:schemeClr val="accent5"/>
          </a:effectRef>
          <a:fontRef idx="minor">
            <a:schemeClr val="lt1"/>
          </a:fontRef>
        </p:style>
        <p:txBody>
          <a:bodyPr rtlCol="0" anchor="ctr"/>
          <a:lstStyle/>
          <a:p>
            <a:pPr algn="ctr"/>
            <a:r>
              <a:rPr lang="en-US" sz="1600" b="1" dirty="0">
                <a:solidFill>
                  <a:schemeClr val="tx1"/>
                </a:solidFill>
              </a:rPr>
              <a:t>Education program / activities within the U.S.</a:t>
            </a:r>
          </a:p>
        </p:txBody>
      </p:sp>
    </p:spTree>
    <p:extLst>
      <p:ext uri="{BB962C8B-B14F-4D97-AF65-F5344CB8AC3E}">
        <p14:creationId xmlns:p14="http://schemas.microsoft.com/office/powerpoint/2010/main" val="22644570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B9D3D2-E0EE-1508-8196-5022949AFAE8}"/>
              </a:ext>
            </a:extLst>
          </p:cNvPr>
          <p:cNvSpPr>
            <a:spLocks noGrp="1"/>
          </p:cNvSpPr>
          <p:nvPr>
            <p:ph idx="1"/>
          </p:nvPr>
        </p:nvSpPr>
        <p:spPr>
          <a:xfrm>
            <a:off x="335126" y="3429000"/>
            <a:ext cx="2664695" cy="2747963"/>
          </a:xfrm>
          <a:solidFill>
            <a:srgbClr val="FF9900"/>
          </a:solidFill>
          <a:effectLst>
            <a:innerShdw blurRad="63500" dist="50800" dir="2700000">
              <a:prstClr val="black">
                <a:alpha val="50000"/>
              </a:prstClr>
            </a:innerShdw>
          </a:effectLst>
        </p:spPr>
        <p:txBody>
          <a:bodyPr/>
          <a:lstStyle/>
          <a:p>
            <a:pPr algn="ctr"/>
            <a:r>
              <a:rPr lang="en-US" dirty="0">
                <a:solidFill>
                  <a:schemeClr val="tx1"/>
                </a:solidFill>
                <a:effectLst>
                  <a:outerShdw blurRad="50800" dist="38100" algn="l" rotWithShape="0">
                    <a:prstClr val="black">
                      <a:alpha val="40000"/>
                    </a:prstClr>
                  </a:outerShdw>
                </a:effectLst>
              </a:rPr>
              <a:t>Yes, if the conduct at issue occurs in the context of an education program or activity</a:t>
            </a:r>
          </a:p>
        </p:txBody>
      </p:sp>
      <p:sp>
        <p:nvSpPr>
          <p:cNvPr id="3" name="Title 2">
            <a:extLst>
              <a:ext uri="{FF2B5EF4-FFF2-40B4-BE49-F238E27FC236}">
                <a16:creationId xmlns:a16="http://schemas.microsoft.com/office/drawing/2014/main" id="{C82E81E6-424A-9A3E-3229-A0E3AA8670F7}"/>
              </a:ext>
            </a:extLst>
          </p:cNvPr>
          <p:cNvSpPr>
            <a:spLocks noGrp="1"/>
          </p:cNvSpPr>
          <p:nvPr>
            <p:ph type="ctrTitle"/>
          </p:nvPr>
        </p:nvSpPr>
        <p:spPr/>
        <p:txBody>
          <a:bodyPr/>
          <a:lstStyle/>
          <a:p>
            <a:r>
              <a:rPr lang="en-US" dirty="0"/>
              <a:t>Review:</a:t>
            </a:r>
            <a:br>
              <a:rPr lang="en-US" dirty="0"/>
            </a:br>
            <a:r>
              <a:rPr lang="en-US" dirty="0"/>
              <a:t>Does Title IX apply to off-campus sexual harassment?</a:t>
            </a:r>
          </a:p>
        </p:txBody>
      </p:sp>
      <p:sp>
        <p:nvSpPr>
          <p:cNvPr id="5" name="Content Placeholder 1">
            <a:extLst>
              <a:ext uri="{FF2B5EF4-FFF2-40B4-BE49-F238E27FC236}">
                <a16:creationId xmlns:a16="http://schemas.microsoft.com/office/drawing/2014/main" id="{257400CF-2DD4-7DB9-AEFD-CC9939AE7003}"/>
              </a:ext>
            </a:extLst>
          </p:cNvPr>
          <p:cNvSpPr txBox="1">
            <a:spLocks/>
          </p:cNvSpPr>
          <p:nvPr/>
        </p:nvSpPr>
        <p:spPr>
          <a:xfrm>
            <a:off x="3313204" y="3428996"/>
            <a:ext cx="2664695" cy="2747963"/>
          </a:xfrm>
          <a:prstGeom prst="rect">
            <a:avLst/>
          </a:prstGeom>
          <a:solidFill>
            <a:srgbClr val="FF9900"/>
          </a:solidFill>
          <a:effectLst>
            <a:innerShdw blurRad="63500" dist="50800" dir="2700000">
              <a:prstClr val="black">
                <a:alpha val="50000"/>
              </a:prstClr>
            </a:innerShdw>
          </a:effectLst>
        </p:spPr>
        <p:txBody>
          <a:bodyPr vert="horz" lIns="91440" tIns="45720" rIns="91440" bIns="45720" rtlCol="0" anchor="t">
            <a:noAutofit/>
          </a:bodyPr>
          <a:lstStyle>
            <a:lvl1pPr marL="0" indent="0" algn="l" defTabSz="914400" rtl="0" eaLnBrk="1" latinLnBrk="0" hangingPunct="1">
              <a:lnSpc>
                <a:spcPct val="100000"/>
              </a:lnSpc>
              <a:spcBef>
                <a:spcPts val="0"/>
              </a:spcBef>
              <a:buFontTx/>
              <a:buNone/>
              <a:defRPr lang="en-US" sz="2000" b="0" i="0" kern="1200" smtClean="0">
                <a:solidFill>
                  <a:schemeClr val="bg1"/>
                </a:solidFill>
                <a:effectLst/>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Tx/>
              <a:buNone/>
              <a:defRPr sz="2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Tx/>
              <a:buNone/>
              <a:defRPr sz="20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dirty="0">
                <a:solidFill>
                  <a:schemeClr val="tx1"/>
                </a:solidFill>
                <a:effectLst>
                  <a:outerShdw blurRad="50800" dist="38100" algn="l" rotWithShape="0">
                    <a:prstClr val="black">
                      <a:alpha val="40000"/>
                    </a:prstClr>
                  </a:outerShdw>
                </a:effectLst>
              </a:rPr>
              <a:t>Yes, if the conduct at issue occurs in a location owned/controlled by the institution or officially-recognized student organization</a:t>
            </a:r>
          </a:p>
        </p:txBody>
      </p:sp>
      <p:sp>
        <p:nvSpPr>
          <p:cNvPr id="7" name="Content Placeholder 1">
            <a:extLst>
              <a:ext uri="{FF2B5EF4-FFF2-40B4-BE49-F238E27FC236}">
                <a16:creationId xmlns:a16="http://schemas.microsoft.com/office/drawing/2014/main" id="{51DE09B8-5724-36CD-4E69-C820929CB875}"/>
              </a:ext>
            </a:extLst>
          </p:cNvPr>
          <p:cNvSpPr txBox="1">
            <a:spLocks/>
          </p:cNvSpPr>
          <p:nvPr/>
        </p:nvSpPr>
        <p:spPr>
          <a:xfrm>
            <a:off x="6291282" y="3429000"/>
            <a:ext cx="2664695" cy="2747963"/>
          </a:xfrm>
          <a:prstGeom prst="rect">
            <a:avLst/>
          </a:prstGeom>
          <a:solidFill>
            <a:srgbClr val="FF9900"/>
          </a:solidFill>
          <a:effectLst>
            <a:innerShdw blurRad="63500" dist="50800" dir="2700000">
              <a:prstClr val="black">
                <a:alpha val="50000"/>
              </a:prstClr>
            </a:innerShdw>
          </a:effectLst>
        </p:spPr>
        <p:txBody>
          <a:bodyPr vert="horz" lIns="91440" tIns="45720" rIns="91440" bIns="45720" rtlCol="0" anchor="t">
            <a:noAutofit/>
          </a:bodyPr>
          <a:lstStyle>
            <a:lvl1pPr marL="0" indent="0" algn="l" defTabSz="914400" rtl="0" eaLnBrk="1" latinLnBrk="0" hangingPunct="1">
              <a:lnSpc>
                <a:spcPct val="100000"/>
              </a:lnSpc>
              <a:spcBef>
                <a:spcPts val="0"/>
              </a:spcBef>
              <a:buFontTx/>
              <a:buNone/>
              <a:defRPr lang="en-US" sz="2000" b="0" i="0" kern="1200" smtClean="0">
                <a:solidFill>
                  <a:schemeClr val="bg1"/>
                </a:solidFill>
                <a:effectLst/>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Tx/>
              <a:buNone/>
              <a:defRPr sz="2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Tx/>
              <a:buNone/>
              <a:defRPr sz="20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dirty="0">
                <a:solidFill>
                  <a:schemeClr val="tx1"/>
                </a:solidFill>
                <a:effectLst>
                  <a:outerShdw blurRad="50800" dist="38100" algn="l" rotWithShape="0">
                    <a:prstClr val="black">
                      <a:alpha val="40000"/>
                    </a:prstClr>
                  </a:outerShdw>
                </a:effectLst>
              </a:rPr>
              <a:t>No, if it occurs in a private location and is not part of an institution’s education program or activity</a:t>
            </a:r>
          </a:p>
        </p:txBody>
      </p:sp>
      <p:sp>
        <p:nvSpPr>
          <p:cNvPr id="8" name="Content Placeholder 1">
            <a:extLst>
              <a:ext uri="{FF2B5EF4-FFF2-40B4-BE49-F238E27FC236}">
                <a16:creationId xmlns:a16="http://schemas.microsoft.com/office/drawing/2014/main" id="{8DAB45D7-AAE4-134D-0280-41FE4C4266EE}"/>
              </a:ext>
            </a:extLst>
          </p:cNvPr>
          <p:cNvSpPr txBox="1">
            <a:spLocks/>
          </p:cNvSpPr>
          <p:nvPr/>
        </p:nvSpPr>
        <p:spPr>
          <a:xfrm>
            <a:off x="9269360" y="3428997"/>
            <a:ext cx="2664695" cy="2747963"/>
          </a:xfrm>
          <a:prstGeom prst="rect">
            <a:avLst/>
          </a:prstGeom>
          <a:solidFill>
            <a:srgbClr val="FF9900"/>
          </a:solidFill>
          <a:effectLst>
            <a:innerShdw blurRad="63500" dist="50800" dir="2700000">
              <a:prstClr val="black">
                <a:alpha val="50000"/>
              </a:prstClr>
            </a:innerShdw>
          </a:effectLst>
        </p:spPr>
        <p:txBody>
          <a:bodyPr vert="horz" lIns="91440" tIns="45720" rIns="91440" bIns="45720" rtlCol="0" anchor="t">
            <a:noAutofit/>
          </a:bodyPr>
          <a:lstStyle>
            <a:lvl1pPr marL="0" indent="0" algn="l" defTabSz="914400" rtl="0" eaLnBrk="1" latinLnBrk="0" hangingPunct="1">
              <a:lnSpc>
                <a:spcPct val="100000"/>
              </a:lnSpc>
              <a:spcBef>
                <a:spcPts val="0"/>
              </a:spcBef>
              <a:buFontTx/>
              <a:buNone/>
              <a:defRPr lang="en-US" sz="2000" b="0" i="0" kern="1200" smtClean="0">
                <a:solidFill>
                  <a:schemeClr val="bg1"/>
                </a:solidFill>
                <a:effectLst/>
                <a:latin typeface="Arial" panose="020B0604020202020204" pitchFamily="34" charset="0"/>
                <a:ea typeface="+mn-ea"/>
                <a:cs typeface="Arial" panose="020B0604020202020204" pitchFamily="34" charset="0"/>
              </a:defRPr>
            </a:lvl1pPr>
            <a:lvl2pPr marL="457200" indent="0" algn="l" defTabSz="914400" rtl="0" eaLnBrk="1" latinLnBrk="0" hangingPunct="1">
              <a:lnSpc>
                <a:spcPct val="90000"/>
              </a:lnSpc>
              <a:spcBef>
                <a:spcPts val="500"/>
              </a:spcBef>
              <a:buFontTx/>
              <a:buNone/>
              <a:defRPr sz="24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Tx/>
              <a:buNone/>
              <a:defRPr sz="200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Tx/>
              <a:buNone/>
              <a:defRPr sz="18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Tx/>
              <a:buNone/>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dirty="0">
                <a:solidFill>
                  <a:schemeClr val="tx1"/>
                </a:solidFill>
                <a:effectLst>
                  <a:outerShdw blurRad="50800" dist="38100" algn="l" rotWithShape="0">
                    <a:prstClr val="black">
                      <a:alpha val="40000"/>
                    </a:prstClr>
                  </a:outerShdw>
                </a:effectLst>
              </a:rPr>
              <a:t>No, if it occurs outside the United States</a:t>
            </a:r>
          </a:p>
        </p:txBody>
      </p:sp>
    </p:spTree>
    <p:extLst>
      <p:ext uri="{BB962C8B-B14F-4D97-AF65-F5344CB8AC3E}">
        <p14:creationId xmlns:p14="http://schemas.microsoft.com/office/powerpoint/2010/main" val="2997234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5308600"/>
          </a:xfrm>
        </p:spPr>
        <p:txBody>
          <a:bodyPr>
            <a:normAutofit/>
          </a:bodyPr>
          <a:lstStyle/>
          <a:p>
            <a:endParaRPr lang="en-US" dirty="0"/>
          </a:p>
          <a:p>
            <a:r>
              <a:rPr lang="en-US" sz="3800" dirty="0"/>
              <a:t>Focusing Question:</a:t>
            </a:r>
          </a:p>
          <a:p>
            <a:pPr lvl="1"/>
            <a:r>
              <a:rPr lang="en-US" sz="3300" dirty="0">
                <a:effectLst/>
                <a:latin typeface="Calibri" panose="020F0502020204030204" pitchFamily="34" charset="0"/>
                <a:ea typeface="Calibri" panose="020F0502020204030204" pitchFamily="34" charset="0"/>
                <a:cs typeface="Arial" panose="020B0604020202020204" pitchFamily="34" charset="0"/>
              </a:rPr>
              <a:t>Who does Title IX apply to?</a:t>
            </a:r>
          </a:p>
          <a:p>
            <a:pPr lvl="1"/>
            <a:endParaRPr lang="en-US" sz="2800" dirty="0"/>
          </a:p>
          <a:p>
            <a:r>
              <a:rPr lang="en-US" sz="3800" dirty="0"/>
              <a:t>Title IX applies to:</a:t>
            </a:r>
          </a:p>
          <a:p>
            <a:pPr lvl="1"/>
            <a:r>
              <a:rPr lang="en-US" sz="3300" b="1" dirty="0"/>
              <a:t>All</a:t>
            </a:r>
            <a:r>
              <a:rPr lang="en-US" sz="3300" dirty="0"/>
              <a:t> e</a:t>
            </a:r>
            <a:r>
              <a:rPr lang="en-US" sz="3300" spc="-85" dirty="0">
                <a:cs typeface="Arial"/>
              </a:rPr>
              <a:t>ntities </a:t>
            </a:r>
            <a:r>
              <a:rPr lang="en-US" sz="3300" spc="-5" dirty="0">
                <a:cs typeface="Arial"/>
              </a:rPr>
              <a:t>that </a:t>
            </a:r>
            <a:r>
              <a:rPr lang="en-US" sz="3300" spc="-114" dirty="0">
                <a:cs typeface="Arial"/>
              </a:rPr>
              <a:t>receive </a:t>
            </a:r>
            <a:r>
              <a:rPr lang="en-US" sz="3300" spc="-80" dirty="0">
                <a:cs typeface="Arial"/>
              </a:rPr>
              <a:t>federal </a:t>
            </a:r>
            <a:r>
              <a:rPr lang="en-US" sz="3300" spc="-75" dirty="0">
                <a:cs typeface="Arial"/>
              </a:rPr>
              <a:t>financial </a:t>
            </a:r>
            <a:r>
              <a:rPr lang="en-US" sz="3300" spc="-150" dirty="0">
                <a:cs typeface="Arial"/>
              </a:rPr>
              <a:t>assistance.  This </a:t>
            </a:r>
            <a:r>
              <a:rPr lang="en-US" sz="3300" spc="-80" dirty="0">
                <a:cs typeface="Arial"/>
              </a:rPr>
              <a:t>includes public schools, </a:t>
            </a:r>
            <a:r>
              <a:rPr lang="en-US" sz="3300" spc="-140" dirty="0">
                <a:cs typeface="Arial"/>
              </a:rPr>
              <a:t>colleges </a:t>
            </a:r>
            <a:r>
              <a:rPr lang="en-US" sz="3300" spc="-120" dirty="0">
                <a:cs typeface="Arial"/>
              </a:rPr>
              <a:t>and </a:t>
            </a:r>
            <a:r>
              <a:rPr lang="en-US" sz="3300" spc="-85" dirty="0">
                <a:cs typeface="Arial"/>
              </a:rPr>
              <a:t>universities.</a:t>
            </a:r>
            <a:endParaRPr lang="en-US" sz="3300" dirty="0">
              <a:cs typeface="Arial"/>
            </a:endParaRPr>
          </a:p>
          <a:p>
            <a:endParaRPr lang="en-US" sz="3000"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368452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0355F24-E7A6-50C4-BA94-B599221B0F65}"/>
              </a:ext>
            </a:extLst>
          </p:cNvPr>
          <p:cNvSpPr>
            <a:spLocks noGrp="1"/>
          </p:cNvSpPr>
          <p:nvPr>
            <p:ph sz="half" idx="2"/>
          </p:nvPr>
        </p:nvSpPr>
        <p:spPr>
          <a:xfrm>
            <a:off x="102670" y="1912776"/>
            <a:ext cx="6587379" cy="3810819"/>
          </a:xfrm>
        </p:spPr>
        <p:txBody>
          <a:bodyPr>
            <a:noAutofit/>
          </a:bodyPr>
          <a:lstStyle/>
          <a:p>
            <a:pPr>
              <a:spcBef>
                <a:spcPts val="1000"/>
              </a:spcBef>
              <a:buClr>
                <a:srgbClr val="C00000"/>
              </a:buClr>
              <a:defRPr/>
            </a:pPr>
            <a:r>
              <a:rPr lang="en-US" sz="2400" dirty="0"/>
              <a:t>These are individuals who have an obligation to report incidents of sexual harassment to the Title IX Coordinator or a Deputy Title IX Coordinator</a:t>
            </a:r>
          </a:p>
          <a:p>
            <a:pPr>
              <a:spcBef>
                <a:spcPts val="1000"/>
              </a:spcBef>
              <a:buClr>
                <a:srgbClr val="C00000"/>
              </a:buClr>
              <a:defRPr/>
            </a:pPr>
            <a:r>
              <a:rPr lang="en-US" sz="2400" dirty="0"/>
              <a:t>This can be determined by the institution or mandated by state law</a:t>
            </a:r>
          </a:p>
          <a:p>
            <a:pPr>
              <a:spcBef>
                <a:spcPts val="1000"/>
              </a:spcBef>
              <a:buClr>
                <a:srgbClr val="C00000"/>
              </a:buClr>
              <a:defRPr/>
            </a:pPr>
            <a:r>
              <a:rPr lang="en-US" sz="2400" dirty="0"/>
              <a:t>When a mandatory reporter receives information that might be connected to a Title IX complaint, they should contact the Title IX office. </a:t>
            </a:r>
          </a:p>
          <a:p>
            <a:pPr lvl="1">
              <a:spcBef>
                <a:spcPts val="1000"/>
              </a:spcBef>
              <a:buClr>
                <a:srgbClr val="C00000"/>
              </a:buClr>
              <a:defRPr/>
            </a:pPr>
            <a:r>
              <a:rPr lang="en-US" dirty="0"/>
              <a:t>Mandatory reporters </a:t>
            </a:r>
            <a:r>
              <a:rPr lang="en-US" b="1" u="sng" dirty="0"/>
              <a:t>should not</a:t>
            </a:r>
            <a:r>
              <a:rPr lang="en-US" dirty="0"/>
              <a:t> take any steps to gather more information or investigate the claims</a:t>
            </a:r>
          </a:p>
          <a:p>
            <a:endParaRPr lang="en-US" sz="2400" dirty="0"/>
          </a:p>
        </p:txBody>
      </p:sp>
      <p:pic>
        <p:nvPicPr>
          <p:cNvPr id="7" name="Content Placeholder 6" descr="A red stamp with text reading &quot;Mandatory.&quot;">
            <a:extLst>
              <a:ext uri="{FF2B5EF4-FFF2-40B4-BE49-F238E27FC236}">
                <a16:creationId xmlns:a16="http://schemas.microsoft.com/office/drawing/2014/main" id="{0DA24827-1CA6-6FD1-E206-89EB21344C22}"/>
              </a:ext>
            </a:extLst>
          </p:cNvPr>
          <p:cNvPicPr>
            <a:picLocks noGrp="1" noChangeAspect="1"/>
          </p:cNvPicPr>
          <p:nvPr>
            <p:ph sz="quarter" idx="4"/>
          </p:nvPr>
        </p:nvPicPr>
        <p:blipFill>
          <a:blip r:embed="rId2"/>
          <a:stretch>
            <a:fillRect/>
          </a:stretch>
        </p:blipFill>
        <p:spPr>
          <a:xfrm>
            <a:off x="6690049" y="1810139"/>
            <a:ext cx="5183188" cy="3680063"/>
          </a:xfrm>
          <a:noFill/>
        </p:spPr>
      </p:pic>
      <p:sp>
        <p:nvSpPr>
          <p:cNvPr id="4" name="Title 3">
            <a:extLst>
              <a:ext uri="{FF2B5EF4-FFF2-40B4-BE49-F238E27FC236}">
                <a16:creationId xmlns:a16="http://schemas.microsoft.com/office/drawing/2014/main" id="{3DE643A3-7A09-4B84-3BD3-B06FAE4280EA}"/>
              </a:ext>
            </a:extLst>
          </p:cNvPr>
          <p:cNvSpPr>
            <a:spLocks noGrp="1"/>
          </p:cNvSpPr>
          <p:nvPr>
            <p:ph type="ctrTitle"/>
          </p:nvPr>
        </p:nvSpPr>
        <p:spPr>
          <a:xfrm>
            <a:off x="1374665" y="990346"/>
            <a:ext cx="10103069" cy="1156541"/>
          </a:xfrm>
        </p:spPr>
        <p:txBody>
          <a:bodyPr anchor="ctr">
            <a:normAutofit/>
          </a:bodyPr>
          <a:lstStyle/>
          <a:p>
            <a:r>
              <a:rPr lang="en-US" dirty="0"/>
              <a:t>Mandatory Reporters</a:t>
            </a:r>
          </a:p>
        </p:txBody>
      </p:sp>
    </p:spTree>
    <p:extLst>
      <p:ext uri="{BB962C8B-B14F-4D97-AF65-F5344CB8AC3E}">
        <p14:creationId xmlns:p14="http://schemas.microsoft.com/office/powerpoint/2010/main" val="9498056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3FCBCEA-90E3-978A-B559-9426EB43041C}"/>
              </a:ext>
            </a:extLst>
          </p:cNvPr>
          <p:cNvSpPr>
            <a:spLocks noGrp="1"/>
          </p:cNvSpPr>
          <p:nvPr>
            <p:ph sz="half" idx="2"/>
          </p:nvPr>
        </p:nvSpPr>
        <p:spPr>
          <a:xfrm>
            <a:off x="391919" y="2220760"/>
            <a:ext cx="5157787" cy="3684588"/>
          </a:xfrm>
        </p:spPr>
        <p:txBody>
          <a:bodyPr>
            <a:normAutofit/>
          </a:bodyPr>
          <a:lstStyle/>
          <a:p>
            <a:pPr marL="0" indent="0">
              <a:buNone/>
            </a:pPr>
            <a:r>
              <a:rPr lang="en-US" sz="2400" b="1" u="sng" dirty="0"/>
              <a:t>Confidential Reporters</a:t>
            </a:r>
          </a:p>
          <a:p>
            <a:pPr lvl="0"/>
            <a:r>
              <a:rPr lang="en-US" sz="2400" dirty="0"/>
              <a:t>Some institutions offer confidential resources for individuals regarding sexual misconduct. Confidential Reporting means details of the incident are kept confidential by law and are not considered an official report of any type of Sexual Misconduct to the institution.</a:t>
            </a:r>
          </a:p>
          <a:p>
            <a:endParaRPr lang="en-US" dirty="0"/>
          </a:p>
        </p:txBody>
      </p:sp>
      <p:sp>
        <p:nvSpPr>
          <p:cNvPr id="3" name="Content Placeholder 2">
            <a:extLst>
              <a:ext uri="{FF2B5EF4-FFF2-40B4-BE49-F238E27FC236}">
                <a16:creationId xmlns:a16="http://schemas.microsoft.com/office/drawing/2014/main" id="{26856A22-59C3-1541-86A5-4D0D801AC6C3}"/>
              </a:ext>
            </a:extLst>
          </p:cNvPr>
          <p:cNvSpPr>
            <a:spLocks noGrp="1"/>
          </p:cNvSpPr>
          <p:nvPr>
            <p:ph sz="quarter" idx="4"/>
          </p:nvPr>
        </p:nvSpPr>
        <p:spPr>
          <a:xfrm>
            <a:off x="6162869" y="2220760"/>
            <a:ext cx="5183188" cy="3684588"/>
          </a:xfrm>
        </p:spPr>
        <p:txBody>
          <a:bodyPr>
            <a:normAutofit/>
          </a:bodyPr>
          <a:lstStyle/>
          <a:p>
            <a:pPr marL="0" indent="0">
              <a:buNone/>
            </a:pPr>
            <a:r>
              <a:rPr lang="en-US" sz="2400" b="1" u="sng" dirty="0"/>
              <a:t>Officials with the Authority to Act</a:t>
            </a:r>
          </a:p>
          <a:p>
            <a:pPr lvl="0"/>
            <a:r>
              <a:rPr lang="en-US" sz="2400" dirty="0"/>
              <a:t>These are individuals who have the ability and obligation to act on a complaint of sexual misconduct.</a:t>
            </a:r>
          </a:p>
          <a:p>
            <a:pPr lvl="0"/>
            <a:r>
              <a:rPr lang="en-US" sz="2400" dirty="0"/>
              <a:t>This includes Title IX Coordinators and designated individuals</a:t>
            </a:r>
          </a:p>
          <a:p>
            <a:endParaRPr lang="en-US" dirty="0"/>
          </a:p>
        </p:txBody>
      </p:sp>
      <p:sp>
        <p:nvSpPr>
          <p:cNvPr id="4" name="Title 3">
            <a:extLst>
              <a:ext uri="{FF2B5EF4-FFF2-40B4-BE49-F238E27FC236}">
                <a16:creationId xmlns:a16="http://schemas.microsoft.com/office/drawing/2014/main" id="{FD377DE0-B4A7-ED58-9A13-588D34D15F8B}"/>
              </a:ext>
            </a:extLst>
          </p:cNvPr>
          <p:cNvSpPr>
            <a:spLocks noGrp="1"/>
          </p:cNvSpPr>
          <p:nvPr>
            <p:ph type="ctrTitle"/>
          </p:nvPr>
        </p:nvSpPr>
        <p:spPr>
          <a:xfrm>
            <a:off x="3142862" y="1031756"/>
            <a:ext cx="10103069" cy="1156541"/>
          </a:xfrm>
        </p:spPr>
        <p:txBody>
          <a:bodyPr/>
          <a:lstStyle/>
          <a:p>
            <a:r>
              <a:rPr lang="en-US" dirty="0"/>
              <a:t>Other Types of Employees</a:t>
            </a:r>
          </a:p>
        </p:txBody>
      </p:sp>
    </p:spTree>
    <p:extLst>
      <p:ext uri="{BB962C8B-B14F-4D97-AF65-F5344CB8AC3E}">
        <p14:creationId xmlns:p14="http://schemas.microsoft.com/office/powerpoint/2010/main" val="12682277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B6A0C9-FD6C-E41C-3839-6083FB2A1EBE}"/>
              </a:ext>
            </a:extLst>
          </p:cNvPr>
          <p:cNvSpPr>
            <a:spLocks noGrp="1"/>
          </p:cNvSpPr>
          <p:nvPr>
            <p:ph idx="1"/>
          </p:nvPr>
        </p:nvSpPr>
        <p:spPr/>
        <p:txBody>
          <a:bodyPr anchor="t">
            <a:normAutofit fontScale="92500"/>
          </a:bodyPr>
          <a:lstStyle/>
          <a:p>
            <a:pPr marL="0" marR="0" lvl="0" indent="0" defTabSz="914400" rtl="0" eaLnBrk="1" fontAlgn="auto" latinLnBrk="0" hangingPunct="1">
              <a:lnSpc>
                <a:spcPct val="90000"/>
              </a:lnSpc>
              <a:spcAft>
                <a:spcPts val="600"/>
              </a:spcAft>
              <a:buClr>
                <a:srgbClr val="C00000"/>
              </a:buClr>
              <a:buSzTx/>
              <a:buNone/>
              <a:tabLst/>
              <a:defRPr/>
            </a:pPr>
            <a:r>
              <a:rPr lang="en-US" sz="2400" dirty="0"/>
              <a:t>“At our institution we take sexual misconduct, sexual assault, dating violence, domestic violence, stalking, and all forms of sex discrimination seriously and are very concerned if this happens to someone in our community. </a:t>
            </a:r>
          </a:p>
          <a:p>
            <a:pPr marL="0" marR="0" lvl="0" indent="0" defTabSz="914400" rtl="0" eaLnBrk="1" fontAlgn="auto" latinLnBrk="0" hangingPunct="1">
              <a:lnSpc>
                <a:spcPct val="90000"/>
              </a:lnSpc>
              <a:spcAft>
                <a:spcPts val="600"/>
              </a:spcAft>
              <a:buClr>
                <a:srgbClr val="C00000"/>
              </a:buClr>
              <a:buSzTx/>
              <a:buNone/>
              <a:tabLst/>
              <a:defRPr/>
            </a:pPr>
            <a:endParaRPr lang="en-US" sz="2400" dirty="0"/>
          </a:p>
          <a:p>
            <a:pPr marL="0" marR="0" lvl="0" indent="0" defTabSz="914400" rtl="0" eaLnBrk="1" fontAlgn="auto" latinLnBrk="0" hangingPunct="1">
              <a:lnSpc>
                <a:spcPct val="90000"/>
              </a:lnSpc>
              <a:spcAft>
                <a:spcPts val="600"/>
              </a:spcAft>
              <a:buClr>
                <a:srgbClr val="C00000"/>
              </a:buClr>
              <a:buSzTx/>
              <a:buNone/>
              <a:tabLst/>
              <a:defRPr/>
            </a:pPr>
            <a:r>
              <a:rPr lang="en-US" sz="2400" dirty="0"/>
              <a:t>“As an employee of the institution, I have an obligation to inform the Title IX Coordinator [or law enforcement when regarding child or domestic abuse, neglect, or violence] about an incident like this. There are campus resources that can provide confidential support and discuss options with you (or an alleged victim).”</a:t>
            </a:r>
          </a:p>
          <a:p>
            <a:pPr>
              <a:lnSpc>
                <a:spcPct val="90000"/>
              </a:lnSpc>
              <a:spcAft>
                <a:spcPts val="600"/>
              </a:spcAft>
            </a:pPr>
            <a:endParaRPr lang="en-US" sz="1700" dirty="0"/>
          </a:p>
        </p:txBody>
      </p:sp>
      <p:sp>
        <p:nvSpPr>
          <p:cNvPr id="2" name="Title 1">
            <a:extLst>
              <a:ext uri="{FF2B5EF4-FFF2-40B4-BE49-F238E27FC236}">
                <a16:creationId xmlns:a16="http://schemas.microsoft.com/office/drawing/2014/main" id="{903FFD1E-CCBE-A4EB-B53D-D1F87377FF57}"/>
              </a:ext>
            </a:extLst>
          </p:cNvPr>
          <p:cNvSpPr>
            <a:spLocks noGrp="1"/>
          </p:cNvSpPr>
          <p:nvPr>
            <p:ph type="ctrTitle"/>
          </p:nvPr>
        </p:nvSpPr>
        <p:spPr>
          <a:xfrm>
            <a:off x="838200" y="1637069"/>
            <a:ext cx="10103069" cy="1156541"/>
          </a:xfrm>
        </p:spPr>
        <p:txBody>
          <a:bodyPr anchor="ctr">
            <a:normAutofit fontScale="90000"/>
          </a:bodyPr>
          <a:lstStyle/>
          <a:p>
            <a:r>
              <a:rPr lang="en-US" dirty="0"/>
              <a:t>Title IX Mandatory Reporters – What to Say to a person who shares allegations of sexual misconduct</a:t>
            </a:r>
          </a:p>
        </p:txBody>
      </p:sp>
    </p:spTree>
    <p:extLst>
      <p:ext uri="{BB962C8B-B14F-4D97-AF65-F5344CB8AC3E}">
        <p14:creationId xmlns:p14="http://schemas.microsoft.com/office/powerpoint/2010/main" val="26017339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D80D04-0F00-2734-9839-EAE100D56F63}"/>
              </a:ext>
            </a:extLst>
          </p:cNvPr>
          <p:cNvSpPr>
            <a:spLocks noGrp="1"/>
          </p:cNvSpPr>
          <p:nvPr>
            <p:ph idx="1"/>
          </p:nvPr>
        </p:nvSpPr>
        <p:spPr>
          <a:xfrm>
            <a:off x="838200" y="2951178"/>
            <a:ext cx="10559902" cy="2805810"/>
          </a:xfrm>
        </p:spPr>
        <p:txBody>
          <a:bodyPr>
            <a:normAutofit/>
          </a:bodyPr>
          <a:lstStyle/>
          <a:p>
            <a:r>
              <a:rPr lang="en-US" sz="2800" dirty="0"/>
              <a:t>CSAs include officials of an institution who have a significant responsibility for student and campus activities, including, but not limited to, student housing, student discipline, and campus judicial proceedings. Most of these mandatory reporters are specifically not required by the Clery Act to disclose PII. </a:t>
            </a:r>
          </a:p>
          <a:p>
            <a:pPr marL="5718175" lvl="1" indent="-342900">
              <a:buFontTx/>
              <a:buChar char="-"/>
            </a:pPr>
            <a:r>
              <a:rPr lang="en-US" sz="2800" i="1" dirty="0">
                <a:solidFill>
                  <a:schemeClr val="tx1"/>
                </a:solidFill>
              </a:rPr>
              <a:t>34 C.F.R. §668.46(a)</a:t>
            </a:r>
          </a:p>
          <a:p>
            <a:pPr marL="7377113" lvl="1" indent="-342900">
              <a:buFontTx/>
              <a:buChar char="-"/>
            </a:pPr>
            <a:endParaRPr lang="en-US" sz="2000" i="1" dirty="0">
              <a:solidFill>
                <a:schemeClr val="tx1"/>
              </a:solidFill>
            </a:endParaRPr>
          </a:p>
          <a:p>
            <a:pPr marL="7377113" lvl="1" indent="-342900">
              <a:buFontTx/>
              <a:buChar char="-"/>
            </a:pPr>
            <a:endParaRPr lang="en-US" sz="2000" i="1" dirty="0">
              <a:solidFill>
                <a:schemeClr val="tx1"/>
              </a:solidFill>
            </a:endParaRPr>
          </a:p>
          <a:p>
            <a:endParaRPr lang="en-US" dirty="0"/>
          </a:p>
        </p:txBody>
      </p:sp>
      <p:sp>
        <p:nvSpPr>
          <p:cNvPr id="3" name="Title 2">
            <a:extLst>
              <a:ext uri="{FF2B5EF4-FFF2-40B4-BE49-F238E27FC236}">
                <a16:creationId xmlns:a16="http://schemas.microsoft.com/office/drawing/2014/main" id="{9835FAE0-014B-79D9-C2A3-C673BD47B13E}"/>
              </a:ext>
            </a:extLst>
          </p:cNvPr>
          <p:cNvSpPr>
            <a:spLocks noGrp="1"/>
          </p:cNvSpPr>
          <p:nvPr>
            <p:ph type="ctrTitle"/>
          </p:nvPr>
        </p:nvSpPr>
        <p:spPr>
          <a:xfrm>
            <a:off x="838200" y="1490040"/>
            <a:ext cx="10103069" cy="1156541"/>
          </a:xfrm>
        </p:spPr>
        <p:txBody>
          <a:bodyPr/>
          <a:lstStyle/>
          <a:p>
            <a:r>
              <a:rPr lang="en-US" dirty="0"/>
              <a:t>Clery Act Reporters – Campus Security Authority (CSA)</a:t>
            </a:r>
          </a:p>
        </p:txBody>
      </p:sp>
    </p:spTree>
    <p:extLst>
      <p:ext uri="{BB962C8B-B14F-4D97-AF65-F5344CB8AC3E}">
        <p14:creationId xmlns:p14="http://schemas.microsoft.com/office/powerpoint/2010/main" val="15655250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644DE47-D911-2E4C-245F-1ADF2F608525}"/>
              </a:ext>
            </a:extLst>
          </p:cNvPr>
          <p:cNvSpPr>
            <a:spLocks noGrp="1"/>
          </p:cNvSpPr>
          <p:nvPr>
            <p:ph idx="1"/>
          </p:nvPr>
        </p:nvSpPr>
        <p:spPr>
          <a:xfrm>
            <a:off x="177282" y="2612571"/>
            <a:ext cx="11835278" cy="3331030"/>
          </a:xfrm>
        </p:spPr>
        <p:txBody>
          <a:bodyPr>
            <a:normAutofit fontScale="92500" lnSpcReduction="10000"/>
          </a:bodyPr>
          <a:lstStyle/>
          <a:p>
            <a:pPr marL="0" indent="0">
              <a:buNone/>
            </a:pPr>
            <a:r>
              <a:rPr lang="en-US" sz="2400" dirty="0">
                <a:latin typeface="+mn-lt"/>
              </a:rPr>
              <a:t>Federal law does not (presently) mandate the use of chosen (a/k/a “preferred”) names or pronouns for any student (cisgender, transgender, or otherwise)</a:t>
            </a:r>
          </a:p>
          <a:p>
            <a:pPr marL="0" indent="0">
              <a:buNone/>
            </a:pPr>
            <a:endParaRPr lang="en-US" sz="2400" dirty="0">
              <a:latin typeface="+mn-lt"/>
            </a:endParaRPr>
          </a:p>
          <a:p>
            <a:pPr marL="0" indent="0">
              <a:buNone/>
            </a:pPr>
            <a:r>
              <a:rPr lang="en-US" sz="2400" dirty="0">
                <a:latin typeface="+mn-lt"/>
              </a:rPr>
              <a:t>But the refusal to use chosen names and pronouns based on protected status and/or the use of non-chosen names and pronouns based on protected status </a:t>
            </a:r>
            <a:r>
              <a:rPr lang="en-US" sz="2400" b="1" u="sng" dirty="0">
                <a:latin typeface="+mn-lt"/>
              </a:rPr>
              <a:t>may</a:t>
            </a:r>
            <a:r>
              <a:rPr lang="en-US" sz="2400" dirty="0">
                <a:latin typeface="+mn-lt"/>
              </a:rPr>
              <a:t> constitute discrimination or harassment based on the facts</a:t>
            </a:r>
          </a:p>
          <a:p>
            <a:pPr marL="0" indent="0">
              <a:buNone/>
            </a:pPr>
            <a:endParaRPr lang="en-US" sz="2400" dirty="0">
              <a:latin typeface="+mn-lt"/>
            </a:endParaRPr>
          </a:p>
          <a:p>
            <a:pPr marL="0" indent="0">
              <a:buNone/>
            </a:pPr>
            <a:r>
              <a:rPr lang="en-US" sz="2400" dirty="0">
                <a:latin typeface="+mn-lt"/>
              </a:rPr>
              <a:t>Sexual harassment under Title IX does not include conduct that is protected by the First Amendment</a:t>
            </a:r>
          </a:p>
          <a:p>
            <a:pPr marL="0" indent="0">
              <a:buNone/>
            </a:pPr>
            <a:endParaRPr lang="en-US" sz="2400" dirty="0">
              <a:latin typeface="+mn-lt"/>
            </a:endParaRPr>
          </a:p>
          <a:p>
            <a:pPr marL="0" indent="0">
              <a:buNone/>
            </a:pPr>
            <a:r>
              <a:rPr lang="en-US" sz="2400" b="0" i="0" u="none" strike="noStrike" baseline="0" dirty="0">
                <a:latin typeface="+mn-lt"/>
              </a:rPr>
              <a:t>The subjective offensiveness of speech, </a:t>
            </a:r>
            <a:r>
              <a:rPr lang="en-US" sz="2400" b="1" i="0" u="sng" strike="noStrike" baseline="0" dirty="0">
                <a:latin typeface="+mn-lt"/>
              </a:rPr>
              <a:t>alone</a:t>
            </a:r>
            <a:r>
              <a:rPr lang="en-US" sz="2400" b="0" i="0" u="none" strike="noStrike" baseline="0" dirty="0">
                <a:latin typeface="+mn-lt"/>
              </a:rPr>
              <a:t>, is not sufficient to create a hostile environment</a:t>
            </a:r>
          </a:p>
          <a:p>
            <a:pPr marL="0" indent="0">
              <a:buNone/>
            </a:pPr>
            <a:endParaRPr lang="en-US" dirty="0">
              <a:latin typeface="+mn-lt"/>
            </a:endParaRPr>
          </a:p>
        </p:txBody>
      </p:sp>
      <p:sp>
        <p:nvSpPr>
          <p:cNvPr id="3" name="Title 2">
            <a:extLst>
              <a:ext uri="{FF2B5EF4-FFF2-40B4-BE49-F238E27FC236}">
                <a16:creationId xmlns:a16="http://schemas.microsoft.com/office/drawing/2014/main" id="{CE42A605-4729-0D50-5695-0BC736C4AAB0}"/>
              </a:ext>
            </a:extLst>
          </p:cNvPr>
          <p:cNvSpPr>
            <a:spLocks noGrp="1"/>
          </p:cNvSpPr>
          <p:nvPr>
            <p:ph type="ctrTitle"/>
          </p:nvPr>
        </p:nvSpPr>
        <p:spPr>
          <a:xfrm>
            <a:off x="177282" y="1386355"/>
            <a:ext cx="11835278" cy="751383"/>
          </a:xfrm>
        </p:spPr>
        <p:txBody>
          <a:bodyPr/>
          <a:lstStyle/>
          <a:p>
            <a:r>
              <a:rPr lang="en-US" dirty="0"/>
              <a:t>Does refusal to use chosen names and pronouns create a hostile environment?</a:t>
            </a:r>
          </a:p>
        </p:txBody>
      </p:sp>
    </p:spTree>
    <p:extLst>
      <p:ext uri="{BB962C8B-B14F-4D97-AF65-F5344CB8AC3E}">
        <p14:creationId xmlns:p14="http://schemas.microsoft.com/office/powerpoint/2010/main" val="124890276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6D16EC2-F29C-DB1A-1C9F-C442EE48AAC2}"/>
              </a:ext>
            </a:extLst>
          </p:cNvPr>
          <p:cNvSpPr>
            <a:spLocks noGrp="1"/>
          </p:cNvSpPr>
          <p:nvPr>
            <p:ph type="ctrTitle"/>
          </p:nvPr>
        </p:nvSpPr>
        <p:spPr>
          <a:xfrm>
            <a:off x="1097124" y="2565918"/>
            <a:ext cx="4217437" cy="681964"/>
          </a:xfrm>
        </p:spPr>
        <p:txBody>
          <a:bodyPr anchor="b">
            <a:normAutofit/>
          </a:bodyPr>
          <a:lstStyle/>
          <a:p>
            <a:r>
              <a:rPr lang="en-US" dirty="0"/>
              <a:t>Transgender Students</a:t>
            </a:r>
          </a:p>
        </p:txBody>
      </p:sp>
      <p:sp>
        <p:nvSpPr>
          <p:cNvPr id="15" name="Content Placeholder 4">
            <a:extLst>
              <a:ext uri="{FF2B5EF4-FFF2-40B4-BE49-F238E27FC236}">
                <a16:creationId xmlns:a16="http://schemas.microsoft.com/office/drawing/2014/main" id="{6362FA1D-27C3-5F6F-70C9-811AC194C2C0}"/>
              </a:ext>
            </a:extLst>
          </p:cNvPr>
          <p:cNvSpPr>
            <a:spLocks noGrp="1"/>
          </p:cNvSpPr>
          <p:nvPr>
            <p:ph sz="half" idx="13"/>
          </p:nvPr>
        </p:nvSpPr>
        <p:spPr>
          <a:xfrm>
            <a:off x="838199" y="3368350"/>
            <a:ext cx="4735288" cy="1996849"/>
          </a:xfrm>
        </p:spPr>
        <p:txBody>
          <a:bodyPr>
            <a:normAutofit/>
          </a:bodyPr>
          <a:lstStyle/>
          <a:p>
            <a:pPr algn="ctr"/>
            <a:r>
              <a:rPr lang="en-US" sz="2400" dirty="0">
                <a:effectLst>
                  <a:innerShdw blurRad="63500" dist="50800" dir="2700000">
                    <a:prstClr val="black">
                      <a:alpha val="50000"/>
                    </a:prstClr>
                  </a:innerShdw>
                </a:effectLst>
              </a:rPr>
              <a:t>Treat all students with dignity and respect!</a:t>
            </a:r>
          </a:p>
        </p:txBody>
      </p:sp>
      <p:graphicFrame>
        <p:nvGraphicFramePr>
          <p:cNvPr id="8" name="Diagram 7">
            <a:extLst>
              <a:ext uri="{FF2B5EF4-FFF2-40B4-BE49-F238E27FC236}">
                <a16:creationId xmlns:a16="http://schemas.microsoft.com/office/drawing/2014/main" id="{D9B0291F-5C79-5340-D569-F094B18B5F7E}"/>
              </a:ext>
            </a:extLst>
          </p:cNvPr>
          <p:cNvGraphicFramePr/>
          <p:nvPr>
            <p:extLst>
              <p:ext uri="{D42A27DB-BD31-4B8C-83A1-F6EECF244321}">
                <p14:modId xmlns:p14="http://schemas.microsoft.com/office/powerpoint/2010/main" val="3237452284"/>
              </p:ext>
            </p:extLst>
          </p:nvPr>
        </p:nvGraphicFramePr>
        <p:xfrm>
          <a:off x="6997958" y="1315616"/>
          <a:ext cx="5126569" cy="46932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896673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E423F2-64E9-A4E7-9114-00855E414F18}"/>
              </a:ext>
            </a:extLst>
          </p:cNvPr>
          <p:cNvSpPr>
            <a:spLocks noGrp="1"/>
          </p:cNvSpPr>
          <p:nvPr>
            <p:ph idx="1"/>
          </p:nvPr>
        </p:nvSpPr>
        <p:spPr/>
        <p:txBody>
          <a:bodyPr/>
          <a:lstStyle/>
          <a:p>
            <a:pPr marL="0" indent="0" algn="just">
              <a:buNone/>
            </a:pPr>
            <a:r>
              <a:rPr lang="en-US" sz="2400" dirty="0"/>
              <a:t>“Schools must not discriminate against any student, or exclude any student from their education program or activity, including any class or extracurricular activity, based on a </a:t>
            </a:r>
            <a:r>
              <a:rPr lang="en-US" sz="2400" b="1" dirty="0"/>
              <a:t>student’s pregnancy, childbirth, false pregnancy, termination of pregnancy, or recovery therefrom</a:t>
            </a:r>
            <a:r>
              <a:rPr lang="en-US" sz="2400" dirty="0"/>
              <a:t>. 34 C.F.R. § 106.40(b)(1). A school also must not discriminate against or exclude from employment any employee or employment applicant on these bases. 34 C.F.R. § 106.57(b).”</a:t>
            </a:r>
            <a:endParaRPr lang="en-US" sz="2400" dirty="0">
              <a:solidFill>
                <a:schemeClr val="tx1"/>
              </a:solidFill>
            </a:endParaRPr>
          </a:p>
          <a:p>
            <a:pPr marL="0" indent="0">
              <a:buNone/>
            </a:pPr>
            <a:endParaRPr lang="en-US" sz="2400" dirty="0"/>
          </a:p>
          <a:p>
            <a:pPr marL="0" indent="0">
              <a:buNone/>
            </a:pPr>
            <a:r>
              <a:rPr lang="en-US" sz="2400" dirty="0"/>
              <a:t>-Department of Education October 2022 Fact Sheet</a:t>
            </a:r>
          </a:p>
          <a:p>
            <a:pPr marL="0" indent="0">
              <a:buNone/>
            </a:pPr>
            <a:endParaRPr lang="en-US" dirty="0"/>
          </a:p>
        </p:txBody>
      </p:sp>
      <p:sp>
        <p:nvSpPr>
          <p:cNvPr id="3" name="Title 2">
            <a:extLst>
              <a:ext uri="{FF2B5EF4-FFF2-40B4-BE49-F238E27FC236}">
                <a16:creationId xmlns:a16="http://schemas.microsoft.com/office/drawing/2014/main" id="{478144F0-F47E-FAAC-53F0-DE931A845D8D}"/>
              </a:ext>
            </a:extLst>
          </p:cNvPr>
          <p:cNvSpPr>
            <a:spLocks noGrp="1"/>
          </p:cNvSpPr>
          <p:nvPr>
            <p:ph type="ctrTitle"/>
          </p:nvPr>
        </p:nvSpPr>
        <p:spPr>
          <a:xfrm>
            <a:off x="838200" y="1125061"/>
            <a:ext cx="10103069" cy="1156541"/>
          </a:xfrm>
        </p:spPr>
        <p:txBody>
          <a:bodyPr/>
          <a:lstStyle/>
          <a:p>
            <a:r>
              <a:rPr lang="en-US" dirty="0"/>
              <a:t>Pregnancy/Parenting &amp; Title IX</a:t>
            </a:r>
          </a:p>
        </p:txBody>
      </p:sp>
    </p:spTree>
    <p:extLst>
      <p:ext uri="{BB962C8B-B14F-4D97-AF65-F5344CB8AC3E}">
        <p14:creationId xmlns:p14="http://schemas.microsoft.com/office/powerpoint/2010/main" val="31865087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66CF53-2E7F-1010-D7FD-03C0823BA1A9}"/>
              </a:ext>
            </a:extLst>
          </p:cNvPr>
          <p:cNvSpPr>
            <a:spLocks noGrp="1"/>
          </p:cNvSpPr>
          <p:nvPr>
            <p:ph idx="1"/>
          </p:nvPr>
        </p:nvSpPr>
        <p:spPr>
          <a:xfrm>
            <a:off x="149291" y="1996751"/>
            <a:ext cx="11896530" cy="4312609"/>
          </a:xfrm>
        </p:spPr>
        <p:txBody>
          <a:bodyPr>
            <a:normAutofit/>
          </a:bodyPr>
          <a:lstStyle/>
          <a:p>
            <a:r>
              <a:rPr lang="en-US" dirty="0"/>
              <a:t>No institution or other person may intimidate, threaten, coerce, or discriminate against any individual for the purpose of interfering with any right or privilege secured by title IX or this part, or because the individual has made a report or complaint, testified, assisted, or participated or refused to participate in any manner in an investigation, proceeding, or hearing under this part.</a:t>
            </a:r>
          </a:p>
          <a:p>
            <a:endParaRPr lang="en-US" dirty="0"/>
          </a:p>
          <a:p>
            <a:r>
              <a:rPr lang="en-US" dirty="0"/>
              <a:t>Intimidation, threats, coercion, or discrimination, including charges against an individual for code of conduct violations that do not involve sex discrimination or sexual harassment, but arise out of the same facts or circumstances as a report or complaint of sex discrimination, or a report or formal complaint of sexual harassment, for the purpose of interfering with any right or privilege secured by title IX or this part, constitutes retaliation. </a:t>
            </a:r>
            <a:r>
              <a:rPr lang="en-US" b="1" dirty="0"/>
              <a:t>[Example: removing an instructor for failing to follow Army Values; suspending instructor funding; suspending scholarship funds]</a:t>
            </a:r>
          </a:p>
          <a:p>
            <a:endParaRPr lang="en-US" dirty="0"/>
          </a:p>
          <a:p>
            <a:r>
              <a:rPr lang="en-US" dirty="0"/>
              <a:t>Allow the institution to complete their Title IX process before acting! </a:t>
            </a:r>
          </a:p>
        </p:txBody>
      </p:sp>
      <p:sp>
        <p:nvSpPr>
          <p:cNvPr id="3" name="Title 2">
            <a:extLst>
              <a:ext uri="{FF2B5EF4-FFF2-40B4-BE49-F238E27FC236}">
                <a16:creationId xmlns:a16="http://schemas.microsoft.com/office/drawing/2014/main" id="{AE482478-23B7-8DC9-6F9B-3B30FBFD9898}"/>
              </a:ext>
            </a:extLst>
          </p:cNvPr>
          <p:cNvSpPr>
            <a:spLocks noGrp="1"/>
          </p:cNvSpPr>
          <p:nvPr>
            <p:ph type="ctrTitle"/>
          </p:nvPr>
        </p:nvSpPr>
        <p:spPr>
          <a:xfrm>
            <a:off x="149291" y="1038019"/>
            <a:ext cx="10103069" cy="1156541"/>
          </a:xfrm>
        </p:spPr>
        <p:txBody>
          <a:bodyPr/>
          <a:lstStyle/>
          <a:p>
            <a:r>
              <a:rPr lang="en-US" dirty="0"/>
              <a:t>Title IX prohibits retaliation</a:t>
            </a:r>
          </a:p>
        </p:txBody>
      </p:sp>
    </p:spTree>
    <p:extLst>
      <p:ext uri="{BB962C8B-B14F-4D97-AF65-F5344CB8AC3E}">
        <p14:creationId xmlns:p14="http://schemas.microsoft.com/office/powerpoint/2010/main" val="2671058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844431"/>
            <a:ext cx="11582400" cy="4409412"/>
          </a:xfrm>
        </p:spPr>
        <p:txBody>
          <a:bodyPr>
            <a:normAutofit/>
          </a:bodyPr>
          <a:lstStyle/>
          <a:p>
            <a:endParaRPr lang="en-US" dirty="0"/>
          </a:p>
          <a:p>
            <a:pPr marL="12700" marR="5080">
              <a:lnSpc>
                <a:spcPts val="2590"/>
              </a:lnSpc>
              <a:spcBef>
                <a:spcPts val="425"/>
              </a:spcBef>
            </a:pPr>
            <a:r>
              <a:rPr lang="en-US" sz="3200" dirty="0"/>
              <a:t>Does </a:t>
            </a:r>
            <a:r>
              <a:rPr lang="en-US" sz="3200" spc="-5" dirty="0"/>
              <a:t>the First</a:t>
            </a:r>
            <a:r>
              <a:rPr lang="en-US" sz="3200" spc="-100" dirty="0"/>
              <a:t> </a:t>
            </a:r>
            <a:r>
              <a:rPr lang="en-US" sz="3200" dirty="0"/>
              <a:t>Amendment </a:t>
            </a:r>
            <a:r>
              <a:rPr lang="en-US" sz="3200" spc="-5" dirty="0"/>
              <a:t>matter? </a:t>
            </a:r>
          </a:p>
          <a:p>
            <a:pPr marL="469900" marR="5080" lvl="1">
              <a:lnSpc>
                <a:spcPts val="2590"/>
              </a:lnSpc>
              <a:spcBef>
                <a:spcPts val="425"/>
              </a:spcBef>
            </a:pPr>
            <a:r>
              <a:rPr lang="en-US" sz="2800" spc="-65" dirty="0">
                <a:cs typeface="Arial"/>
              </a:rPr>
              <a:t>While </a:t>
            </a:r>
            <a:r>
              <a:rPr lang="en-US" sz="2800" spc="-145" dirty="0">
                <a:cs typeface="Arial"/>
              </a:rPr>
              <a:t>sexual </a:t>
            </a:r>
            <a:r>
              <a:rPr lang="en-US" sz="2800" spc="-120" dirty="0">
                <a:cs typeface="Arial"/>
              </a:rPr>
              <a:t>harassment </a:t>
            </a:r>
            <a:r>
              <a:rPr lang="en-US" sz="2800" spc="-155" dirty="0">
                <a:cs typeface="Arial"/>
              </a:rPr>
              <a:t>can </a:t>
            </a:r>
            <a:r>
              <a:rPr lang="en-US" sz="2800" spc="-110" dirty="0">
                <a:cs typeface="Arial"/>
              </a:rPr>
              <a:t>be </a:t>
            </a:r>
            <a:r>
              <a:rPr lang="en-US" sz="2800" spc="-85" dirty="0">
                <a:cs typeface="Arial"/>
              </a:rPr>
              <a:t>verbal </a:t>
            </a:r>
            <a:r>
              <a:rPr lang="en-US" sz="2800" spc="-25" dirty="0">
                <a:cs typeface="Arial"/>
              </a:rPr>
              <a:t>or </a:t>
            </a:r>
            <a:r>
              <a:rPr lang="en-US" sz="2800" spc="5" dirty="0">
                <a:cs typeface="Arial"/>
              </a:rPr>
              <a:t>written </a:t>
            </a:r>
            <a:r>
              <a:rPr lang="en-US" sz="2800" spc="-30" dirty="0">
                <a:cs typeface="Arial"/>
              </a:rPr>
              <a:t>in </a:t>
            </a:r>
            <a:r>
              <a:rPr lang="en-US" sz="2800" spc="-65" dirty="0">
                <a:cs typeface="Arial"/>
              </a:rPr>
              <a:t>nature, </a:t>
            </a:r>
            <a:r>
              <a:rPr lang="en-US" sz="2800" spc="-145" dirty="0">
                <a:cs typeface="Arial"/>
              </a:rPr>
              <a:t>sexual </a:t>
            </a:r>
            <a:r>
              <a:rPr lang="en-US" sz="2800" spc="-120" dirty="0">
                <a:cs typeface="Arial"/>
              </a:rPr>
              <a:t>harassment </a:t>
            </a:r>
            <a:r>
              <a:rPr lang="en-US" sz="2800" spc="-70" dirty="0">
                <a:cs typeface="Arial"/>
              </a:rPr>
              <a:t>under </a:t>
            </a:r>
            <a:r>
              <a:rPr lang="en-US" sz="2800" spc="-60" dirty="0">
                <a:cs typeface="Arial"/>
              </a:rPr>
              <a:t>Title</a:t>
            </a:r>
            <a:r>
              <a:rPr lang="en-US" sz="2800" spc="-215" dirty="0">
                <a:cs typeface="Arial"/>
              </a:rPr>
              <a:t> IX  </a:t>
            </a:r>
            <a:r>
              <a:rPr lang="en-US" sz="2800" spc="-140" dirty="0">
                <a:cs typeface="Arial"/>
              </a:rPr>
              <a:t>does </a:t>
            </a:r>
            <a:r>
              <a:rPr lang="en-US" sz="2800" spc="-10" dirty="0">
                <a:cs typeface="Arial"/>
              </a:rPr>
              <a:t>not </a:t>
            </a:r>
            <a:r>
              <a:rPr lang="en-US" sz="2800" spc="-80" dirty="0">
                <a:cs typeface="Arial"/>
              </a:rPr>
              <a:t>include </a:t>
            </a:r>
            <a:r>
              <a:rPr lang="en-US" sz="2800" spc="-85" dirty="0">
                <a:cs typeface="Arial"/>
              </a:rPr>
              <a:t>conduct </a:t>
            </a:r>
            <a:r>
              <a:rPr lang="en-US" sz="2800" spc="-5" dirty="0">
                <a:cs typeface="Arial"/>
              </a:rPr>
              <a:t>that </a:t>
            </a:r>
            <a:r>
              <a:rPr lang="en-US" sz="2800" spc="-125" dirty="0">
                <a:cs typeface="Arial"/>
              </a:rPr>
              <a:t>is  </a:t>
            </a:r>
            <a:r>
              <a:rPr lang="en-US" sz="2800" spc="-55" dirty="0">
                <a:cs typeface="Arial"/>
              </a:rPr>
              <a:t>protected </a:t>
            </a:r>
            <a:r>
              <a:rPr lang="en-US" sz="2800" spc="-105" dirty="0">
                <a:cs typeface="Arial"/>
              </a:rPr>
              <a:t>by </a:t>
            </a:r>
            <a:r>
              <a:rPr lang="en-US" sz="2800" spc="-30" dirty="0">
                <a:cs typeface="Arial"/>
              </a:rPr>
              <a:t>the </a:t>
            </a:r>
            <a:r>
              <a:rPr lang="en-US" sz="2800" spc="-100" dirty="0">
                <a:cs typeface="Arial"/>
              </a:rPr>
              <a:t>First  </a:t>
            </a:r>
            <a:r>
              <a:rPr lang="en-US" sz="2800" spc="-90" dirty="0">
                <a:cs typeface="Arial"/>
              </a:rPr>
              <a:t>Amendment</a:t>
            </a:r>
          </a:p>
          <a:p>
            <a:pPr marL="469900" marR="5080" lvl="1">
              <a:lnSpc>
                <a:spcPts val="2590"/>
              </a:lnSpc>
              <a:spcBef>
                <a:spcPts val="425"/>
              </a:spcBef>
            </a:pPr>
            <a:r>
              <a:rPr lang="en-US" sz="2800" spc="-180" dirty="0">
                <a:cs typeface="Arial"/>
              </a:rPr>
              <a:t>The </a:t>
            </a:r>
            <a:r>
              <a:rPr lang="en-US" sz="2800" spc="-85" dirty="0">
                <a:cs typeface="Arial"/>
              </a:rPr>
              <a:t>subjective </a:t>
            </a:r>
            <a:r>
              <a:rPr lang="en-US" sz="2800" spc="-120" dirty="0">
                <a:cs typeface="Arial"/>
              </a:rPr>
              <a:t>offensiveness </a:t>
            </a:r>
            <a:r>
              <a:rPr lang="en-US" sz="2800" spc="-10" dirty="0">
                <a:cs typeface="Arial"/>
              </a:rPr>
              <a:t>of  </a:t>
            </a:r>
            <a:r>
              <a:rPr lang="en-US" sz="2800" spc="-140" dirty="0">
                <a:cs typeface="Arial"/>
              </a:rPr>
              <a:t>speech, </a:t>
            </a:r>
            <a:r>
              <a:rPr lang="en-US" sz="2800" spc="-90" dirty="0">
                <a:cs typeface="Arial"/>
              </a:rPr>
              <a:t>alone, </a:t>
            </a:r>
            <a:r>
              <a:rPr lang="en-US" sz="2800" spc="-125" dirty="0">
                <a:cs typeface="Arial"/>
              </a:rPr>
              <a:t>is </a:t>
            </a:r>
            <a:r>
              <a:rPr lang="en-US" sz="2800" spc="-10" dirty="0">
                <a:cs typeface="Arial"/>
              </a:rPr>
              <a:t>not </a:t>
            </a:r>
            <a:r>
              <a:rPr lang="en-US" sz="2800" spc="-50" dirty="0">
                <a:cs typeface="Arial"/>
              </a:rPr>
              <a:t>sufficient</a:t>
            </a:r>
            <a:r>
              <a:rPr lang="en-US" sz="2800" spc="-325" dirty="0">
                <a:cs typeface="Arial"/>
              </a:rPr>
              <a:t> </a:t>
            </a:r>
            <a:r>
              <a:rPr lang="en-US" sz="2800" spc="20" dirty="0">
                <a:cs typeface="Arial"/>
              </a:rPr>
              <a:t>to </a:t>
            </a:r>
            <a:r>
              <a:rPr lang="en-US" sz="2800" spc="-95" dirty="0">
                <a:cs typeface="Arial"/>
              </a:rPr>
              <a:t>create </a:t>
            </a:r>
            <a:r>
              <a:rPr lang="en-US" sz="2800" spc="-190" dirty="0">
                <a:cs typeface="Arial"/>
              </a:rPr>
              <a:t>a </a:t>
            </a:r>
            <a:r>
              <a:rPr lang="en-US" sz="2800" spc="-60" dirty="0">
                <a:cs typeface="Arial"/>
              </a:rPr>
              <a:t>hostile</a:t>
            </a:r>
            <a:r>
              <a:rPr lang="en-US" sz="2800" spc="-125" dirty="0">
                <a:cs typeface="Arial"/>
              </a:rPr>
              <a:t> </a:t>
            </a:r>
            <a:r>
              <a:rPr lang="en-US" sz="2800" spc="-65" dirty="0">
                <a:cs typeface="Arial"/>
              </a:rPr>
              <a:t>environment</a:t>
            </a:r>
          </a:p>
          <a:p>
            <a:pPr marL="469900" marR="5080" lvl="1">
              <a:lnSpc>
                <a:spcPts val="2590"/>
              </a:lnSpc>
              <a:spcBef>
                <a:spcPts val="425"/>
              </a:spcBef>
            </a:pPr>
            <a:endParaRPr lang="en-US" sz="2800" spc="-65" dirty="0">
              <a:cs typeface="Arial"/>
            </a:endParaRPr>
          </a:p>
          <a:p>
            <a:pPr marL="469900" marR="5080" lvl="1">
              <a:lnSpc>
                <a:spcPts val="2590"/>
              </a:lnSpc>
              <a:spcBef>
                <a:spcPts val="425"/>
              </a:spcBef>
            </a:pPr>
            <a:endParaRPr lang="en-US" sz="2800" spc="-65" dirty="0">
              <a:cs typeface="Arial"/>
            </a:endParaRPr>
          </a:p>
          <a:p>
            <a:pPr marL="469900" marR="5080" lvl="1">
              <a:lnSpc>
                <a:spcPts val="2590"/>
              </a:lnSpc>
              <a:spcBef>
                <a:spcPts val="425"/>
              </a:spcBef>
            </a:pPr>
            <a:r>
              <a:rPr lang="en-US" sz="2800" spc="-65" dirty="0">
                <a:cs typeface="Arial"/>
              </a:rPr>
              <a:t>Questions / Observations</a:t>
            </a:r>
          </a:p>
          <a:p>
            <a:pPr marL="12700" marR="5080">
              <a:lnSpc>
                <a:spcPts val="2590"/>
              </a:lnSpc>
              <a:spcBef>
                <a:spcPts val="425"/>
              </a:spcBef>
            </a:pPr>
            <a:endParaRPr lang="en-US" sz="3600" dirty="0"/>
          </a:p>
          <a:p>
            <a:pPr marL="927100" marR="5080" lvl="2">
              <a:lnSpc>
                <a:spcPts val="2590"/>
              </a:lnSpc>
              <a:spcBef>
                <a:spcPts val="425"/>
              </a:spcBef>
            </a:pPr>
            <a:endParaRPr lang="en-US" sz="3600" dirty="0">
              <a:cs typeface="Arial"/>
            </a:endParaRPr>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Apply Phase   </a:t>
            </a:r>
          </a:p>
        </p:txBody>
      </p:sp>
    </p:spTree>
    <p:extLst>
      <p:ext uri="{BB962C8B-B14F-4D97-AF65-F5344CB8AC3E}">
        <p14:creationId xmlns:p14="http://schemas.microsoft.com/office/powerpoint/2010/main" val="19569147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930400"/>
            <a:ext cx="11582400" cy="4718239"/>
          </a:xfrm>
        </p:spPr>
        <p:txBody>
          <a:bodyPr>
            <a:normAutofit/>
          </a:bodyPr>
          <a:lstStyle/>
          <a:p>
            <a:pPr marL="0" indent="0" algn="l" rtl="0" fontAlgn="base">
              <a:buNone/>
            </a:pPr>
            <a:r>
              <a:rPr lang="en-US" sz="3200" b="1" i="0" u="none" strike="noStrike" dirty="0">
                <a:solidFill>
                  <a:srgbClr val="000000"/>
                </a:solidFill>
                <a:effectLst/>
              </a:rPr>
              <a:t>Learning Objectives:</a:t>
            </a:r>
            <a:r>
              <a:rPr lang="en-US" sz="3200" b="0" i="0" dirty="0">
                <a:solidFill>
                  <a:srgbClr val="000000"/>
                </a:solidFill>
                <a:effectLst/>
              </a:rPr>
              <a:t>​</a:t>
            </a:r>
          </a:p>
          <a:p>
            <a:r>
              <a:rPr lang="en-US" b="1" dirty="0"/>
              <a:t>Describe </a:t>
            </a:r>
            <a:r>
              <a:rPr lang="en-US" dirty="0"/>
              <a:t>your understanding of Title IX’s scope and jurisdiction</a:t>
            </a:r>
          </a:p>
          <a:p>
            <a:r>
              <a:rPr lang="en-US" b="1" dirty="0"/>
              <a:t>List </a:t>
            </a:r>
            <a:r>
              <a:rPr lang="en-US" dirty="0"/>
              <a:t>the types of sexual harassment that violate Title IX</a:t>
            </a:r>
            <a:r>
              <a:rPr lang="en-US" b="1" dirty="0"/>
              <a:t> </a:t>
            </a:r>
            <a:endParaRPr lang="en-US" dirty="0"/>
          </a:p>
          <a:p>
            <a:r>
              <a:rPr lang="en-US" b="1" dirty="0"/>
              <a:t>Categorize </a:t>
            </a:r>
            <a:r>
              <a:rPr lang="en-US" dirty="0"/>
              <a:t>examples of programs and activities covered by Title IX</a:t>
            </a:r>
          </a:p>
          <a:p>
            <a:r>
              <a:rPr lang="en-US" b="1" dirty="0"/>
              <a:t>Identify </a:t>
            </a:r>
            <a:r>
              <a:rPr lang="en-US" dirty="0"/>
              <a:t>conduct that constitutes sexual harassment</a:t>
            </a:r>
          </a:p>
          <a:p>
            <a:r>
              <a:rPr lang="en-US" b="1" dirty="0"/>
              <a:t>Distinguish </a:t>
            </a:r>
            <a:r>
              <a:rPr lang="en-US" dirty="0"/>
              <a:t>what is and is not consent </a:t>
            </a:r>
          </a:p>
          <a:p>
            <a:r>
              <a:rPr lang="en-US" b="1" dirty="0"/>
              <a:t>Review</a:t>
            </a:r>
            <a:r>
              <a:rPr lang="en-US" dirty="0"/>
              <a:t> the Sexual Harassment Scenario’s to determine how each violated Title IX provisions</a:t>
            </a:r>
          </a:p>
        </p:txBody>
      </p:sp>
      <p:sp>
        <p:nvSpPr>
          <p:cNvPr id="5" name="Title 1"/>
          <p:cNvSpPr txBox="1">
            <a:spLocks/>
          </p:cNvSpPr>
          <p:nvPr/>
        </p:nvSpPr>
        <p:spPr>
          <a:xfrm>
            <a:off x="304800" y="1173270"/>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Inquire Phase Exercise</a:t>
            </a:r>
          </a:p>
        </p:txBody>
      </p:sp>
    </p:spTree>
    <p:extLst>
      <p:ext uri="{BB962C8B-B14F-4D97-AF65-F5344CB8AC3E}">
        <p14:creationId xmlns:p14="http://schemas.microsoft.com/office/powerpoint/2010/main" val="1090660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ontent Placeholder 2">
            <a:extLst>
              <a:ext uri="{FF2B5EF4-FFF2-40B4-BE49-F238E27FC236}">
                <a16:creationId xmlns:a16="http://schemas.microsoft.com/office/drawing/2014/main" id="{AA2836EB-7027-D874-88B0-0BCA29BF4B31}"/>
              </a:ext>
            </a:extLst>
          </p:cNvPr>
          <p:cNvSpPr>
            <a:spLocks noGrp="1"/>
          </p:cNvSpPr>
          <p:nvPr>
            <p:ph sz="half" idx="2"/>
          </p:nvPr>
        </p:nvSpPr>
        <p:spPr>
          <a:xfrm>
            <a:off x="162454" y="2311400"/>
            <a:ext cx="12029546" cy="3886199"/>
          </a:xfrm>
        </p:spPr>
        <p:txBody>
          <a:bodyPr>
            <a:normAutofit lnSpcReduction="10000"/>
          </a:bodyPr>
          <a:lstStyle>
            <a:lvl1pPr marL="0" indent="0" algn="l">
              <a:buFontTx/>
              <a:buNone/>
              <a:defRPr sz="1400" b="0" i="0">
                <a:solidFill>
                  <a:schemeClr val="tx1"/>
                </a:solidFill>
                <a:latin typeface="Arial" panose="020B0604020202020204" pitchFamily="34" charset="0"/>
                <a:cs typeface="Arial" panose="020B0604020202020204" pitchFamily="34" charset="0"/>
              </a:defRPr>
            </a:lvl1pPr>
            <a:lvl2pPr marL="457200" indent="0" algn="l">
              <a:buFontTx/>
              <a:buNone/>
              <a:defRPr sz="1400"/>
            </a:lvl2pPr>
            <a:lvl3pPr marL="914400" indent="0" algn="l">
              <a:buFontTx/>
              <a:buNone/>
              <a:defRPr sz="1400"/>
            </a:lvl3pPr>
            <a:lvl4pPr marL="1371600" indent="0" algn="l">
              <a:buFontTx/>
              <a:buNone/>
              <a:defRPr sz="1400"/>
            </a:lvl4pPr>
            <a:lvl5pPr marL="1828800" indent="0" algn="l">
              <a:buFontTx/>
              <a:buNone/>
              <a:defRPr sz="1400"/>
            </a:lvl5pPr>
          </a:lstStyle>
          <a:p>
            <a:pPr marL="457200" indent="-457200">
              <a:buFont typeface="+mj-lt"/>
              <a:buAutoNum type="arabicPeriod"/>
            </a:pPr>
            <a:r>
              <a:rPr lang="en-US" sz="1800" u="sng" dirty="0"/>
              <a:t>Women have more opportunities to play college sports</a:t>
            </a:r>
            <a:br>
              <a:rPr lang="en-US" sz="1800" u="sng" dirty="0"/>
            </a:br>
            <a:br>
              <a:rPr lang="en-US" sz="1400" u="sng" dirty="0"/>
            </a:br>
            <a:r>
              <a:rPr lang="en-US" sz="1400" dirty="0"/>
              <a:t>Between 1971-72 and 2011-12 there was a 600% increase in collegiate women athletes, and women received 48% of athletic scholarships compared to 2%</a:t>
            </a:r>
            <a:br>
              <a:rPr lang="en-US" sz="1400" dirty="0"/>
            </a:br>
            <a:endParaRPr lang="en-US" sz="1400" dirty="0"/>
          </a:p>
          <a:p>
            <a:pPr marL="457200" indent="-457200">
              <a:buFont typeface="+mj-lt"/>
              <a:buAutoNum type="arabicPeriod"/>
            </a:pPr>
            <a:r>
              <a:rPr lang="en-US" sz="1800" u="sng" dirty="0"/>
              <a:t>More women earn university degrees</a:t>
            </a:r>
            <a:br>
              <a:rPr lang="en-US" sz="1400" u="sng" dirty="0"/>
            </a:br>
            <a:br>
              <a:rPr lang="en-US" sz="1400" u="sng" dirty="0"/>
            </a:br>
            <a:r>
              <a:rPr lang="en-US" sz="1400" dirty="0"/>
              <a:t>In 1950 only 25% of college graduates were women, now they make up the majority of bachelor degree earners</a:t>
            </a:r>
            <a:br>
              <a:rPr lang="en-US" sz="1400" dirty="0"/>
            </a:br>
            <a:endParaRPr lang="en-US" sz="1400" dirty="0"/>
          </a:p>
          <a:p>
            <a:pPr marL="457200" indent="-457200">
              <a:buFont typeface="+mj-lt"/>
              <a:buAutoNum type="arabicPeriod"/>
            </a:pPr>
            <a:r>
              <a:rPr lang="en-US" sz="1800" u="sng" dirty="0"/>
              <a:t>Women are eligible for more financial support</a:t>
            </a:r>
            <a:br>
              <a:rPr lang="en-US" sz="1400" u="sng" dirty="0"/>
            </a:br>
            <a:br>
              <a:rPr lang="en-US" sz="1400" u="sng" dirty="0"/>
            </a:br>
            <a:r>
              <a:rPr lang="en-US" sz="1400" dirty="0"/>
              <a:t>Women are now eligible for prestigious awards like Rhodes scholarships and more general financial aid</a:t>
            </a:r>
            <a:br>
              <a:rPr lang="en-US" sz="1400" dirty="0"/>
            </a:br>
            <a:endParaRPr lang="en-US" sz="1400" dirty="0"/>
          </a:p>
          <a:p>
            <a:pPr marL="457200" indent="-457200">
              <a:buFont typeface="+mj-lt"/>
              <a:buAutoNum type="arabicPeriod"/>
            </a:pPr>
            <a:r>
              <a:rPr lang="en-US" sz="1800" u="sng" dirty="0"/>
              <a:t>Any gender can study whatever they want</a:t>
            </a:r>
            <a:br>
              <a:rPr lang="en-US" sz="1400" u="sng" dirty="0"/>
            </a:br>
            <a:br>
              <a:rPr lang="en-US" sz="1400" u="sng" dirty="0"/>
            </a:br>
            <a:r>
              <a:rPr lang="en-US" u="sng" dirty="0"/>
              <a:t>I</a:t>
            </a:r>
            <a:r>
              <a:rPr lang="en-US" sz="1400" dirty="0"/>
              <a:t>t </a:t>
            </a:r>
            <a:r>
              <a:rPr lang="en-US" dirty="0"/>
              <a:t>ha</a:t>
            </a:r>
            <a:r>
              <a:rPr lang="en-US" sz="1400" dirty="0"/>
              <a:t>s opened access to more traditionally female roles (teaching, nursing, </a:t>
            </a:r>
            <a:r>
              <a:rPr lang="en-US" sz="1400" dirty="0" err="1"/>
              <a:t>etc</a:t>
            </a:r>
            <a:r>
              <a:rPr lang="en-US" sz="1400" dirty="0"/>
              <a:t>) as well as more male roles for women.</a:t>
            </a:r>
            <a:br>
              <a:rPr lang="en-US" sz="1400" dirty="0"/>
            </a:br>
            <a:r>
              <a:rPr lang="en-US" sz="1400" dirty="0"/>
              <a:t>In 1972 women earned 7% of law and 9% of medical degrees, now earn nearly half in both</a:t>
            </a:r>
          </a:p>
        </p:txBody>
      </p:sp>
      <p:pic>
        <p:nvPicPr>
          <p:cNvPr id="14" name="Content Placeholder 13" descr="A picture containing text, font, design, logo&#10;&#10;Description automatically generated">
            <a:extLst>
              <a:ext uri="{FF2B5EF4-FFF2-40B4-BE49-F238E27FC236}">
                <a16:creationId xmlns:a16="http://schemas.microsoft.com/office/drawing/2014/main" id="{71FF40AE-4FB0-F8A7-EC93-A6C492EF2E52}"/>
              </a:ext>
            </a:extLst>
          </p:cNvPr>
          <p:cNvPicPr>
            <a:picLocks noGrp="1" noChangeAspect="1"/>
          </p:cNvPicPr>
          <p:nvPr>
            <p:ph sz="quarter" idx="4"/>
          </p:nvPr>
        </p:nvPicPr>
        <p:blipFill rotWithShape="1">
          <a:blip r:embed="rId2"/>
          <a:srcRect t="8000" b="26811"/>
          <a:stretch/>
        </p:blipFill>
        <p:spPr>
          <a:xfrm>
            <a:off x="6990401" y="1259505"/>
            <a:ext cx="3751527" cy="1375655"/>
          </a:xfrm>
        </p:spPr>
      </p:pic>
      <p:sp>
        <p:nvSpPr>
          <p:cNvPr id="9" name="Title 8">
            <a:extLst>
              <a:ext uri="{FF2B5EF4-FFF2-40B4-BE49-F238E27FC236}">
                <a16:creationId xmlns:a16="http://schemas.microsoft.com/office/drawing/2014/main" id="{69A99732-BC5E-9E52-FE7B-2E07708DFC31}"/>
              </a:ext>
            </a:extLst>
          </p:cNvPr>
          <p:cNvSpPr>
            <a:spLocks noGrp="1"/>
          </p:cNvSpPr>
          <p:nvPr>
            <p:ph type="ctrTitle"/>
          </p:nvPr>
        </p:nvSpPr>
        <p:spPr>
          <a:xfrm>
            <a:off x="1566333" y="1159933"/>
            <a:ext cx="9374936" cy="787400"/>
          </a:xfrm>
        </p:spPr>
        <p:txBody>
          <a:bodyPr/>
          <a:lstStyle/>
          <a:p>
            <a:r>
              <a:rPr lang="en-US" dirty="0"/>
              <a:t>Title IX History</a:t>
            </a:r>
          </a:p>
        </p:txBody>
      </p:sp>
    </p:spTree>
    <p:extLst>
      <p:ext uri="{BB962C8B-B14F-4D97-AF65-F5344CB8AC3E}">
        <p14:creationId xmlns:p14="http://schemas.microsoft.com/office/powerpoint/2010/main" val="331928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140677" y="1922585"/>
            <a:ext cx="11934092" cy="4331258"/>
          </a:xfrm>
        </p:spPr>
        <p:txBody>
          <a:bodyPr>
            <a:normAutofit/>
          </a:bodyPr>
          <a:lstStyle/>
          <a:p>
            <a:endParaRPr lang="en-US" dirty="0"/>
          </a:p>
          <a:p>
            <a:pPr marL="469900" marR="5080" lvl="1">
              <a:lnSpc>
                <a:spcPts val="2590"/>
              </a:lnSpc>
              <a:spcBef>
                <a:spcPts val="425"/>
              </a:spcBef>
            </a:pPr>
            <a:r>
              <a:rPr lang="en-US" sz="4000" dirty="0"/>
              <a:t>What else can you do with what you’ve learned today?</a:t>
            </a:r>
            <a:endParaRPr lang="en-US" sz="4000" spc="-65" dirty="0">
              <a:cs typeface="Arial"/>
            </a:endParaRPr>
          </a:p>
          <a:p>
            <a:pPr marL="469900" marR="5080" lvl="1">
              <a:lnSpc>
                <a:spcPts val="2590"/>
              </a:lnSpc>
              <a:spcBef>
                <a:spcPts val="425"/>
              </a:spcBef>
            </a:pPr>
            <a:endParaRPr lang="en-US" sz="4000" spc="-65" dirty="0">
              <a:cs typeface="Arial"/>
            </a:endParaRPr>
          </a:p>
          <a:p>
            <a:pPr marL="469900" marR="5080" lvl="1">
              <a:lnSpc>
                <a:spcPts val="2590"/>
              </a:lnSpc>
              <a:spcBef>
                <a:spcPts val="425"/>
              </a:spcBef>
            </a:pPr>
            <a:r>
              <a:rPr lang="en-US" sz="4000" dirty="0"/>
              <a:t>Review this lesson’s Essential Question.</a:t>
            </a:r>
          </a:p>
          <a:p>
            <a:pPr marL="469900" marR="5080" lvl="1">
              <a:lnSpc>
                <a:spcPts val="2590"/>
              </a:lnSpc>
              <a:spcBef>
                <a:spcPts val="425"/>
              </a:spcBef>
            </a:pPr>
            <a:endParaRPr lang="en-US" sz="2800" spc="-65" dirty="0">
              <a:cs typeface="Arial"/>
            </a:endParaRPr>
          </a:p>
          <a:p>
            <a:pPr marL="0" indent="0" fontAlgn="base">
              <a:buNone/>
            </a:pPr>
            <a:r>
              <a:rPr lang="en-US" sz="3600" b="1" dirty="0">
                <a:solidFill>
                  <a:srgbClr val="000000"/>
                </a:solidFill>
              </a:rPr>
              <a:t>Essential Question:</a:t>
            </a:r>
            <a:r>
              <a:rPr lang="en-US" sz="3600" dirty="0">
                <a:solidFill>
                  <a:srgbClr val="000000"/>
                </a:solidFill>
              </a:rPr>
              <a:t>​</a:t>
            </a:r>
          </a:p>
          <a:p>
            <a:pPr fontAlgn="base"/>
            <a:r>
              <a:rPr lang="en-US" sz="3600" dirty="0">
                <a:ea typeface="Calibri" panose="020F0502020204030204" pitchFamily="34" charset="0"/>
                <a:cs typeface="Times New Roman" panose="02020603050405020304" pitchFamily="18" charset="0"/>
              </a:rPr>
              <a:t>What is Title IX?</a:t>
            </a:r>
            <a:endParaRPr lang="en-US" sz="3600" dirty="0">
              <a:solidFill>
                <a:srgbClr val="000000"/>
              </a:solidFill>
            </a:endParaRPr>
          </a:p>
          <a:p>
            <a:pPr marL="12700" marR="5080">
              <a:lnSpc>
                <a:spcPts val="2590"/>
              </a:lnSpc>
              <a:spcBef>
                <a:spcPts val="425"/>
              </a:spcBef>
            </a:pPr>
            <a:endParaRPr lang="en-US" sz="3600" dirty="0"/>
          </a:p>
          <a:p>
            <a:pPr marL="927100" marR="5080" lvl="2">
              <a:lnSpc>
                <a:spcPts val="2590"/>
              </a:lnSpc>
              <a:spcBef>
                <a:spcPts val="425"/>
              </a:spcBef>
            </a:pPr>
            <a:endParaRPr lang="en-US" sz="3600" dirty="0">
              <a:cs typeface="Arial"/>
            </a:endParaRPr>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Apply Phase   </a:t>
            </a:r>
          </a:p>
        </p:txBody>
      </p:sp>
    </p:spTree>
    <p:extLst>
      <p:ext uri="{BB962C8B-B14F-4D97-AF65-F5344CB8AC3E}">
        <p14:creationId xmlns:p14="http://schemas.microsoft.com/office/powerpoint/2010/main" val="11472384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364067" y="2192868"/>
            <a:ext cx="11582400" cy="4360332"/>
          </a:xfrm>
        </p:spPr>
        <p:txBody>
          <a:bodyPr/>
          <a:lstStyle/>
          <a:p>
            <a:r>
              <a:rPr lang="en-US" sz="3200" dirty="0"/>
              <a:t>Each table group will facilitate a discussion with the class about the decisions you have made regarding your assigned scenario.</a:t>
            </a:r>
          </a:p>
          <a:p>
            <a:r>
              <a:rPr lang="en-US" sz="3200" dirty="0"/>
              <a:t>Include the following in your discussion: </a:t>
            </a:r>
          </a:p>
          <a:p>
            <a:pPr lvl="1"/>
            <a:r>
              <a:rPr lang="en-US" sz="2800" dirty="0"/>
              <a:t>a. Read your scenario aloud to the class. </a:t>
            </a:r>
          </a:p>
          <a:p>
            <a:pPr lvl="1"/>
            <a:r>
              <a:rPr lang="en-US" sz="2800" dirty="0"/>
              <a:t>b. Briefly present to the class the pros and cons of each of your decisions. </a:t>
            </a:r>
          </a:p>
          <a:p>
            <a:pPr lvl="1"/>
            <a:r>
              <a:rPr lang="en-US" sz="2800" dirty="0"/>
              <a:t>c. Solicit feedback from the class. You must control the discussion and the class. </a:t>
            </a:r>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Ethical Decision-Making Framework Exercise</a:t>
            </a:r>
          </a:p>
        </p:txBody>
      </p:sp>
    </p:spTree>
    <p:extLst>
      <p:ext uri="{BB962C8B-B14F-4D97-AF65-F5344CB8AC3E}">
        <p14:creationId xmlns:p14="http://schemas.microsoft.com/office/powerpoint/2010/main" val="2917901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2294467"/>
            <a:ext cx="11582400" cy="4354172"/>
          </a:xfrm>
        </p:spPr>
        <p:txBody>
          <a:bodyPr>
            <a:normAutofit/>
          </a:bodyPr>
          <a:lstStyle/>
          <a:p>
            <a:pPr marL="0" indent="0" algn="l" rtl="0" fontAlgn="base">
              <a:buNone/>
            </a:pPr>
            <a:r>
              <a:rPr lang="en-US" sz="3200" b="1" i="0" u="none" strike="noStrike" dirty="0">
                <a:solidFill>
                  <a:srgbClr val="000000"/>
                </a:solidFill>
                <a:effectLst/>
              </a:rPr>
              <a:t>Essential Question:</a:t>
            </a:r>
            <a:r>
              <a:rPr lang="en-US" sz="3200" b="0" i="0" dirty="0">
                <a:solidFill>
                  <a:srgbClr val="000000"/>
                </a:solidFill>
                <a:effectLst/>
              </a:rPr>
              <a:t>​</a:t>
            </a:r>
          </a:p>
          <a:p>
            <a:pPr fontAlgn="base"/>
            <a:r>
              <a:rPr lang="en-US" sz="3200" dirty="0"/>
              <a:t>What are the institutions’ overall duties?</a:t>
            </a:r>
            <a:endParaRPr lang="en-US" sz="3200" dirty="0">
              <a:effectLst/>
              <a:ea typeface="Calibri" panose="020F0502020204030204" pitchFamily="34" charset="0"/>
              <a:cs typeface="Times New Roman" panose="02020603050405020304" pitchFamily="18" charset="0"/>
            </a:endParaRPr>
          </a:p>
          <a:p>
            <a:pPr marL="914400" lvl="1" indent="-457200">
              <a:buFont typeface="+mj-lt"/>
              <a:buAutoNum type="arabicPeriod"/>
            </a:pPr>
            <a:r>
              <a:rPr lang="en-US" sz="2800" dirty="0"/>
              <a:t>Respond to known acts of sexual harassment in a manner that is not clearly unreasonable</a:t>
            </a:r>
          </a:p>
          <a:p>
            <a:pPr marL="914400" lvl="1" indent="-457200">
              <a:buFont typeface="+mj-lt"/>
              <a:buAutoNum type="arabicPeriod"/>
            </a:pPr>
            <a:r>
              <a:rPr lang="en-US" sz="2800" dirty="0"/>
              <a:t>Treat complainants and respondents equitably</a:t>
            </a:r>
          </a:p>
          <a:p>
            <a:pPr marL="914400" lvl="1" indent="-457200">
              <a:buFont typeface="+mj-lt"/>
              <a:buAutoNum type="arabicPeriod"/>
            </a:pPr>
            <a:r>
              <a:rPr lang="en-US" sz="2800" dirty="0"/>
              <a:t>Offer supportive measures</a:t>
            </a:r>
          </a:p>
          <a:p>
            <a:pPr marL="914400" lvl="1" indent="-457200">
              <a:buFont typeface="+mj-lt"/>
              <a:buAutoNum type="arabicPeriod"/>
            </a:pPr>
            <a:r>
              <a:rPr lang="en-US" sz="2800" dirty="0"/>
              <a:t>Utilize a grievance procedure in response to formal complaints and before imposing discipline</a:t>
            </a:r>
          </a:p>
          <a:p>
            <a:pPr marL="0" indent="0" algn="l" rtl="0" fontAlgn="base">
              <a:buNone/>
            </a:pPr>
            <a:endParaRPr lang="en-US" i="0" dirty="0">
              <a:solidFill>
                <a:srgbClr val="000000"/>
              </a:solidFill>
              <a:effectLst/>
            </a:endParaRPr>
          </a:p>
        </p:txBody>
      </p:sp>
      <p:sp>
        <p:nvSpPr>
          <p:cNvPr id="5" name="Title 1"/>
          <p:cNvSpPr txBox="1">
            <a:spLocks/>
          </p:cNvSpPr>
          <p:nvPr/>
        </p:nvSpPr>
        <p:spPr>
          <a:xfrm>
            <a:off x="304800" y="144420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Inquire Phase Exercise</a:t>
            </a:r>
          </a:p>
        </p:txBody>
      </p:sp>
    </p:spTree>
    <p:extLst>
      <p:ext uri="{BB962C8B-B14F-4D97-AF65-F5344CB8AC3E}">
        <p14:creationId xmlns:p14="http://schemas.microsoft.com/office/powerpoint/2010/main" val="1415453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descr="A red oval with white text&#10;&#10;Description automatically generated">
            <a:extLst>
              <a:ext uri="{FF2B5EF4-FFF2-40B4-BE49-F238E27FC236}">
                <a16:creationId xmlns:a16="http://schemas.microsoft.com/office/drawing/2014/main" id="{261713A1-5BE7-B7E7-9F76-73D8ABB2458B}"/>
              </a:ext>
            </a:extLst>
          </p:cNvPr>
          <p:cNvPicPr>
            <a:picLocks noGrp="1" noChangeAspect="1"/>
          </p:cNvPicPr>
          <p:nvPr>
            <p:ph idx="1"/>
          </p:nvPr>
        </p:nvPicPr>
        <p:blipFill>
          <a:blip r:embed="rId3"/>
          <a:stretch>
            <a:fillRect/>
          </a:stretch>
        </p:blipFill>
        <p:spPr>
          <a:xfrm>
            <a:off x="3251201" y="1281057"/>
            <a:ext cx="8621252" cy="4414080"/>
          </a:xfrm>
        </p:spPr>
      </p:pic>
      <p:sp>
        <p:nvSpPr>
          <p:cNvPr id="3" name="Title 2">
            <a:extLst>
              <a:ext uri="{FF2B5EF4-FFF2-40B4-BE49-F238E27FC236}">
                <a16:creationId xmlns:a16="http://schemas.microsoft.com/office/drawing/2014/main" id="{C40F62F9-CE3C-18CF-E4CB-DC1F575BD434}"/>
              </a:ext>
            </a:extLst>
          </p:cNvPr>
          <p:cNvSpPr>
            <a:spLocks noGrp="1"/>
          </p:cNvSpPr>
          <p:nvPr>
            <p:ph type="ctrTitle"/>
          </p:nvPr>
        </p:nvSpPr>
        <p:spPr>
          <a:xfrm>
            <a:off x="838200" y="1281057"/>
            <a:ext cx="10103069" cy="1156541"/>
          </a:xfrm>
        </p:spPr>
        <p:txBody>
          <a:bodyPr/>
          <a:lstStyle/>
          <a:p>
            <a:r>
              <a:rPr lang="en-US" dirty="0"/>
              <a:t>Biases</a:t>
            </a:r>
          </a:p>
        </p:txBody>
      </p:sp>
      <p:sp>
        <p:nvSpPr>
          <p:cNvPr id="4" name="Text Placeholder 3">
            <a:extLst>
              <a:ext uri="{FF2B5EF4-FFF2-40B4-BE49-F238E27FC236}">
                <a16:creationId xmlns:a16="http://schemas.microsoft.com/office/drawing/2014/main" id="{7B07A096-0FC5-395D-8927-1DCA899F04C4}"/>
              </a:ext>
            </a:extLst>
          </p:cNvPr>
          <p:cNvSpPr>
            <a:spLocks noGrp="1"/>
          </p:cNvSpPr>
          <p:nvPr>
            <p:ph type="body" sz="quarter" idx="13"/>
          </p:nvPr>
        </p:nvSpPr>
        <p:spPr>
          <a:xfrm>
            <a:off x="0" y="3232474"/>
            <a:ext cx="3055374" cy="812800"/>
          </a:xfrm>
        </p:spPr>
        <p:txBody>
          <a:bodyPr/>
          <a:lstStyle/>
          <a:p>
            <a:pPr algn="ctr"/>
            <a:r>
              <a:rPr lang="en-US" sz="2400" dirty="0"/>
              <a:t>Reflection and Discussion</a:t>
            </a:r>
          </a:p>
        </p:txBody>
      </p:sp>
      <p:sp>
        <p:nvSpPr>
          <p:cNvPr id="9" name="TextBox 8">
            <a:extLst>
              <a:ext uri="{FF2B5EF4-FFF2-40B4-BE49-F238E27FC236}">
                <a16:creationId xmlns:a16="http://schemas.microsoft.com/office/drawing/2014/main" id="{197929D9-019B-B298-642B-FA828330E3B3}"/>
              </a:ext>
            </a:extLst>
          </p:cNvPr>
          <p:cNvSpPr txBox="1"/>
          <p:nvPr/>
        </p:nvSpPr>
        <p:spPr>
          <a:xfrm>
            <a:off x="5059245" y="5695137"/>
            <a:ext cx="6098458" cy="276999"/>
          </a:xfrm>
          <a:prstGeom prst="rect">
            <a:avLst/>
          </a:prstGeom>
          <a:noFill/>
        </p:spPr>
        <p:txBody>
          <a:bodyPr wrap="square">
            <a:spAutoFit/>
          </a:bodyPr>
          <a:lstStyle/>
          <a:p>
            <a:pPr marL="0" indent="0">
              <a:buNone/>
            </a:pPr>
            <a:r>
              <a:rPr lang="en-US" sz="1200" dirty="0">
                <a:hlinkClick r:id="rId4">
                  <a:extLst>
                    <a:ext uri="{A12FA001-AC4F-418D-AE19-62706E023703}">
                      <ahyp:hlinkClr xmlns:ahyp="http://schemas.microsoft.com/office/drawing/2018/hyperlinkcolor" val="tx"/>
                    </a:ext>
                  </a:extLst>
                </a:hlinkClick>
              </a:rPr>
              <a:t>Subconscious Bias in Virtual Interviews - HR Daily Advisor (blr.com)</a:t>
            </a:r>
            <a:endParaRPr lang="en-US" sz="1200" dirty="0"/>
          </a:p>
        </p:txBody>
      </p:sp>
    </p:spTree>
    <p:extLst>
      <p:ext uri="{BB962C8B-B14F-4D97-AF65-F5344CB8AC3E}">
        <p14:creationId xmlns:p14="http://schemas.microsoft.com/office/powerpoint/2010/main" val="1125067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5308600"/>
          </a:xfrm>
        </p:spPr>
        <p:txBody>
          <a:bodyPr>
            <a:normAutofit/>
          </a:bodyPr>
          <a:lstStyle/>
          <a:p>
            <a:endParaRPr lang="en-US" dirty="0"/>
          </a:p>
          <a:p>
            <a:r>
              <a:rPr lang="en-US" sz="3200" spc="-5" dirty="0"/>
              <a:t>What types of sexual </a:t>
            </a:r>
            <a:r>
              <a:rPr lang="en-US" sz="3200" dirty="0"/>
              <a:t>harassment does </a:t>
            </a:r>
            <a:r>
              <a:rPr lang="en-US" sz="3200" spc="-5" dirty="0"/>
              <a:t>Title </a:t>
            </a:r>
            <a:r>
              <a:rPr lang="en-US" sz="3200" dirty="0"/>
              <a:t>IX </a:t>
            </a:r>
            <a:r>
              <a:rPr lang="en-US" sz="3200" spc="-5" dirty="0"/>
              <a:t>apply</a:t>
            </a:r>
            <a:r>
              <a:rPr lang="en-US" sz="3200" spc="-15" dirty="0"/>
              <a:t> </a:t>
            </a:r>
            <a:r>
              <a:rPr lang="en-US" sz="3200" spc="-5" dirty="0"/>
              <a:t>to?</a:t>
            </a:r>
          </a:p>
          <a:p>
            <a:pPr lvl="1"/>
            <a:r>
              <a:rPr lang="en-US" sz="2800" spc="-55" dirty="0">
                <a:latin typeface="Arial"/>
                <a:cs typeface="Arial"/>
              </a:rPr>
              <a:t>Title </a:t>
            </a:r>
            <a:r>
              <a:rPr lang="en-US" sz="2800" spc="-200" dirty="0">
                <a:latin typeface="Arial"/>
                <a:cs typeface="Arial"/>
              </a:rPr>
              <a:t>IX </a:t>
            </a:r>
            <a:r>
              <a:rPr lang="en-US" sz="2800" spc="-100" dirty="0">
                <a:latin typeface="Arial"/>
                <a:cs typeface="Arial"/>
              </a:rPr>
              <a:t>applies </a:t>
            </a:r>
            <a:r>
              <a:rPr lang="en-US" sz="2800" spc="10" dirty="0">
                <a:latin typeface="Arial"/>
                <a:cs typeface="Arial"/>
              </a:rPr>
              <a:t>to </a:t>
            </a:r>
            <a:r>
              <a:rPr lang="en-US" sz="2800" spc="-140" dirty="0">
                <a:latin typeface="Arial"/>
                <a:cs typeface="Arial"/>
              </a:rPr>
              <a:t>sexual  </a:t>
            </a:r>
            <a:r>
              <a:rPr lang="en-US" sz="2800" spc="-110" dirty="0">
                <a:latin typeface="Arial"/>
                <a:cs typeface="Arial"/>
              </a:rPr>
              <a:t>harassment </a:t>
            </a:r>
            <a:r>
              <a:rPr lang="en-US" sz="2800" spc="-30" dirty="0">
                <a:latin typeface="Arial"/>
                <a:cs typeface="Arial"/>
              </a:rPr>
              <a:t>in the </a:t>
            </a:r>
            <a:r>
              <a:rPr lang="en-US" sz="2800" spc="-60" dirty="0">
                <a:latin typeface="Arial"/>
                <a:cs typeface="Arial"/>
              </a:rPr>
              <a:t>“education  </a:t>
            </a:r>
            <a:r>
              <a:rPr lang="en-US" sz="2800" spc="-90" dirty="0">
                <a:latin typeface="Arial"/>
                <a:cs typeface="Arial"/>
              </a:rPr>
              <a:t>program </a:t>
            </a:r>
            <a:r>
              <a:rPr lang="en-US" sz="2800" spc="-15" dirty="0">
                <a:latin typeface="Arial"/>
                <a:cs typeface="Arial"/>
              </a:rPr>
              <a:t>or </a:t>
            </a:r>
            <a:r>
              <a:rPr lang="en-US" sz="2800" spc="-5" dirty="0">
                <a:latin typeface="Arial"/>
                <a:cs typeface="Arial"/>
              </a:rPr>
              <a:t>activity” of</a:t>
            </a:r>
            <a:r>
              <a:rPr lang="en-US" sz="2800" spc="-340" dirty="0">
                <a:latin typeface="Arial"/>
                <a:cs typeface="Arial"/>
              </a:rPr>
              <a:t> </a:t>
            </a:r>
            <a:r>
              <a:rPr lang="en-US" sz="2800" spc="-175" dirty="0">
                <a:latin typeface="Arial"/>
                <a:cs typeface="Arial"/>
              </a:rPr>
              <a:t>a </a:t>
            </a:r>
            <a:r>
              <a:rPr lang="en-US" sz="2800" spc="-75" dirty="0">
                <a:latin typeface="Arial"/>
                <a:cs typeface="Arial"/>
              </a:rPr>
              <a:t>federal  </a:t>
            </a:r>
            <a:r>
              <a:rPr lang="en-US" sz="2800" spc="-60" dirty="0">
                <a:latin typeface="Arial"/>
                <a:cs typeface="Arial"/>
              </a:rPr>
              <a:t>funding</a:t>
            </a:r>
            <a:r>
              <a:rPr lang="en-US" sz="2800" spc="-130" dirty="0">
                <a:latin typeface="Arial"/>
                <a:cs typeface="Arial"/>
              </a:rPr>
              <a:t> </a:t>
            </a:r>
            <a:r>
              <a:rPr lang="en-US" sz="2800" spc="-55" dirty="0">
                <a:latin typeface="Arial"/>
                <a:cs typeface="Arial"/>
              </a:rPr>
              <a:t>recipient</a:t>
            </a:r>
          </a:p>
          <a:p>
            <a:pPr lvl="2"/>
            <a:r>
              <a:rPr lang="en-US" sz="2400" spc="-50" dirty="0">
                <a:latin typeface="Arial"/>
                <a:cs typeface="Arial"/>
              </a:rPr>
              <a:t>Title </a:t>
            </a:r>
            <a:r>
              <a:rPr lang="en-US" sz="2400" spc="-175" dirty="0">
                <a:latin typeface="Arial"/>
                <a:cs typeface="Arial"/>
              </a:rPr>
              <a:t>IX </a:t>
            </a:r>
            <a:r>
              <a:rPr lang="en-US" sz="2400" spc="-75" dirty="0">
                <a:latin typeface="Arial"/>
                <a:cs typeface="Arial"/>
              </a:rPr>
              <a:t>defines </a:t>
            </a:r>
            <a:r>
              <a:rPr lang="en-US" sz="2400" spc="-50" dirty="0">
                <a:latin typeface="Arial"/>
                <a:cs typeface="Arial"/>
              </a:rPr>
              <a:t>“education </a:t>
            </a:r>
            <a:r>
              <a:rPr lang="en-US" sz="2400" spc="-75" dirty="0">
                <a:latin typeface="Arial"/>
                <a:cs typeface="Arial"/>
              </a:rPr>
              <a:t>program </a:t>
            </a:r>
            <a:r>
              <a:rPr lang="en-US" sz="2400" spc="-15" dirty="0">
                <a:latin typeface="Arial"/>
                <a:cs typeface="Arial"/>
              </a:rPr>
              <a:t>or </a:t>
            </a:r>
            <a:r>
              <a:rPr lang="en-US" sz="2400" spc="-5" dirty="0">
                <a:latin typeface="Arial"/>
                <a:cs typeface="Arial"/>
              </a:rPr>
              <a:t>activity” </a:t>
            </a:r>
            <a:r>
              <a:rPr lang="en-US" sz="2400" spc="15" dirty="0">
                <a:latin typeface="Arial"/>
                <a:cs typeface="Arial"/>
              </a:rPr>
              <a:t>to </a:t>
            </a:r>
            <a:r>
              <a:rPr lang="en-US" sz="2400" spc="-65" dirty="0">
                <a:latin typeface="Arial"/>
                <a:cs typeface="Arial"/>
              </a:rPr>
              <a:t>include </a:t>
            </a:r>
            <a:r>
              <a:rPr lang="en-US" sz="2400" spc="-20" dirty="0">
                <a:latin typeface="Arial"/>
                <a:cs typeface="Arial"/>
              </a:rPr>
              <a:t>the </a:t>
            </a:r>
            <a:r>
              <a:rPr lang="en-US" sz="2400" spc="-35" dirty="0">
                <a:latin typeface="Arial"/>
                <a:cs typeface="Arial"/>
              </a:rPr>
              <a:t>“operations” </a:t>
            </a:r>
            <a:r>
              <a:rPr lang="en-US" sz="2400" spc="-5" dirty="0">
                <a:latin typeface="Arial"/>
                <a:cs typeface="Arial"/>
              </a:rPr>
              <a:t>of</a:t>
            </a:r>
            <a:r>
              <a:rPr lang="en-US" sz="2400" spc="-310" dirty="0">
                <a:latin typeface="Arial"/>
                <a:cs typeface="Arial"/>
              </a:rPr>
              <a:t> </a:t>
            </a:r>
            <a:r>
              <a:rPr lang="en-US" sz="2400" spc="-65" dirty="0">
                <a:latin typeface="Arial"/>
                <a:cs typeface="Arial"/>
              </a:rPr>
              <a:t>educational </a:t>
            </a:r>
            <a:r>
              <a:rPr lang="en-US" sz="2400" spc="-30" dirty="0">
                <a:latin typeface="Arial"/>
                <a:cs typeface="Arial"/>
              </a:rPr>
              <a:t>institutions</a:t>
            </a:r>
            <a:endParaRPr lang="en-US" sz="2400" dirty="0">
              <a:latin typeface="Arial"/>
              <a:cs typeface="Arial"/>
            </a:endParaRPr>
          </a:p>
          <a:p>
            <a:r>
              <a:rPr lang="en-US" sz="3200" spc="-55" dirty="0">
                <a:latin typeface="Arial"/>
                <a:cs typeface="Arial"/>
              </a:rPr>
              <a:t>Title </a:t>
            </a:r>
            <a:r>
              <a:rPr lang="en-US" sz="3200" spc="-200" dirty="0">
                <a:latin typeface="Arial"/>
                <a:cs typeface="Arial"/>
              </a:rPr>
              <a:t>IX </a:t>
            </a:r>
            <a:r>
              <a:rPr lang="en-US" sz="3200" spc="-130" dirty="0">
                <a:latin typeface="Arial"/>
                <a:cs typeface="Arial"/>
              </a:rPr>
              <a:t>does </a:t>
            </a:r>
            <a:r>
              <a:rPr lang="en-US" sz="3200" u="heavy" spc="-5" dirty="0">
                <a:uFill>
                  <a:solidFill>
                    <a:srgbClr val="000000"/>
                  </a:solidFill>
                </a:uFill>
                <a:latin typeface="Arial"/>
                <a:cs typeface="Arial"/>
              </a:rPr>
              <a:t>not</a:t>
            </a:r>
            <a:r>
              <a:rPr lang="en-US" sz="3200" spc="-5" dirty="0">
                <a:latin typeface="Arial"/>
                <a:cs typeface="Arial"/>
              </a:rPr>
              <a:t> </a:t>
            </a:r>
            <a:r>
              <a:rPr lang="en-US" sz="3200" spc="-85" dirty="0">
                <a:latin typeface="Arial"/>
                <a:cs typeface="Arial"/>
              </a:rPr>
              <a:t>apply </a:t>
            </a:r>
            <a:r>
              <a:rPr lang="en-US" sz="3200" spc="10" dirty="0">
                <a:latin typeface="Arial"/>
                <a:cs typeface="Arial"/>
              </a:rPr>
              <a:t>to</a:t>
            </a:r>
            <a:r>
              <a:rPr lang="en-US" sz="3200" spc="-210" dirty="0">
                <a:latin typeface="Arial"/>
                <a:cs typeface="Arial"/>
              </a:rPr>
              <a:t> </a:t>
            </a:r>
            <a:r>
              <a:rPr lang="en-US" sz="3200" spc="-60" dirty="0">
                <a:latin typeface="Arial"/>
                <a:cs typeface="Arial"/>
              </a:rPr>
              <a:t>private </a:t>
            </a:r>
            <a:r>
              <a:rPr lang="en-US" sz="3200" spc="-80" dirty="0">
                <a:latin typeface="Arial"/>
                <a:cs typeface="Arial"/>
              </a:rPr>
              <a:t>conduct </a:t>
            </a:r>
            <a:r>
              <a:rPr lang="en-US" sz="3200" spc="-75" dirty="0">
                <a:latin typeface="Arial"/>
                <a:cs typeface="Arial"/>
              </a:rPr>
              <a:t>occurring </a:t>
            </a:r>
            <a:r>
              <a:rPr lang="en-US" sz="3200" spc="-30" dirty="0">
                <a:latin typeface="Arial"/>
                <a:cs typeface="Arial"/>
              </a:rPr>
              <a:t>in </a:t>
            </a:r>
            <a:r>
              <a:rPr lang="en-US" sz="3200" spc="-60" dirty="0">
                <a:latin typeface="Arial"/>
                <a:cs typeface="Arial"/>
              </a:rPr>
              <a:t>private  </a:t>
            </a:r>
            <a:r>
              <a:rPr lang="en-US" sz="3200" spc="-55" dirty="0">
                <a:latin typeface="Arial"/>
                <a:cs typeface="Arial"/>
              </a:rPr>
              <a:t>location </a:t>
            </a:r>
            <a:r>
              <a:rPr lang="en-US" sz="3200" spc="-10" dirty="0">
                <a:latin typeface="Arial"/>
                <a:cs typeface="Arial"/>
              </a:rPr>
              <a:t>that </a:t>
            </a:r>
            <a:r>
              <a:rPr lang="en-US" sz="3200" spc="-114" dirty="0">
                <a:latin typeface="Arial"/>
                <a:cs typeface="Arial"/>
              </a:rPr>
              <a:t>is </a:t>
            </a:r>
            <a:r>
              <a:rPr lang="en-US" sz="3200" spc="-5" dirty="0">
                <a:latin typeface="Arial"/>
                <a:cs typeface="Arial"/>
              </a:rPr>
              <a:t>not </a:t>
            </a:r>
            <a:r>
              <a:rPr lang="en-US" sz="3200" spc="-25" dirty="0">
                <a:latin typeface="Arial"/>
                <a:cs typeface="Arial"/>
              </a:rPr>
              <a:t>part </a:t>
            </a:r>
            <a:r>
              <a:rPr lang="en-US" sz="3200" spc="-5" dirty="0">
                <a:latin typeface="Arial"/>
                <a:cs typeface="Arial"/>
              </a:rPr>
              <a:t>of </a:t>
            </a:r>
            <a:r>
              <a:rPr lang="en-US" sz="3200" spc="-75" dirty="0">
                <a:latin typeface="Arial"/>
                <a:cs typeface="Arial"/>
              </a:rPr>
              <a:t>education</a:t>
            </a:r>
            <a:r>
              <a:rPr lang="en-US" sz="3200" spc="-125" dirty="0">
                <a:latin typeface="Arial"/>
                <a:cs typeface="Arial"/>
              </a:rPr>
              <a:t> </a:t>
            </a:r>
            <a:r>
              <a:rPr lang="en-US" sz="3200" spc="-45" dirty="0">
                <a:latin typeface="Arial"/>
                <a:cs typeface="Arial"/>
              </a:rPr>
              <a:t>program/activity</a:t>
            </a:r>
            <a:endParaRPr lang="en-US" sz="3200" dirty="0">
              <a:latin typeface="Arial"/>
              <a:cs typeface="Arial"/>
            </a:endParaRPr>
          </a:p>
          <a:p>
            <a:endParaRPr lang="en-US" sz="3200"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1634186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304800" y="1549400"/>
            <a:ext cx="11582400" cy="4555067"/>
          </a:xfrm>
        </p:spPr>
        <p:txBody>
          <a:bodyPr>
            <a:normAutofit/>
          </a:bodyPr>
          <a:lstStyle/>
          <a:p>
            <a:endParaRPr lang="en-US" dirty="0"/>
          </a:p>
          <a:p>
            <a:r>
              <a:rPr lang="en-US" sz="3200" spc="-5" dirty="0"/>
              <a:t>Examples of Educational Programs and Education Activities:</a:t>
            </a:r>
          </a:p>
          <a:p>
            <a:pPr lvl="1"/>
            <a:r>
              <a:rPr lang="en-US" sz="2800" spc="-5" dirty="0"/>
              <a:t>Sports Affiliations </a:t>
            </a:r>
            <a:r>
              <a:rPr lang="en-US" sz="2840" b="1" spc="-5" dirty="0">
                <a:latin typeface="Arial Black" panose="020B0A04020102020204" pitchFamily="34" charset="0"/>
                <a:sym typeface="Symbol" panose="05050102010706020507" pitchFamily="18" charset="2"/>
              </a:rPr>
              <a:t></a:t>
            </a:r>
            <a:endParaRPr lang="en-US" sz="2840" b="1" spc="-5" dirty="0">
              <a:latin typeface="Arial Black" panose="020B0A04020102020204" pitchFamily="34" charset="0"/>
            </a:endParaRPr>
          </a:p>
          <a:p>
            <a:pPr lvl="1"/>
            <a:r>
              <a:rPr lang="en-US" sz="2800" spc="-5" dirty="0"/>
              <a:t>School organized off-campus activities </a:t>
            </a:r>
            <a:r>
              <a:rPr lang="en-US" sz="2800" b="1" spc="-5" dirty="0">
                <a:latin typeface="Arial Black" panose="020B0A04020102020204" pitchFamily="34" charset="0"/>
                <a:sym typeface="Symbol" panose="05050102010706020507" pitchFamily="18" charset="2"/>
              </a:rPr>
              <a:t></a:t>
            </a:r>
            <a:endParaRPr lang="en-US" sz="2800" spc="-5" dirty="0"/>
          </a:p>
          <a:p>
            <a:pPr lvl="1"/>
            <a:r>
              <a:rPr lang="en-US" sz="2800" spc="-5" dirty="0"/>
              <a:t>School sponsored activities </a:t>
            </a:r>
            <a:r>
              <a:rPr lang="en-US" sz="2800" b="1" spc="-5" dirty="0">
                <a:latin typeface="Arial Black" panose="020B0A04020102020204" pitchFamily="34" charset="0"/>
                <a:sym typeface="Symbol" panose="05050102010706020507" pitchFamily="18" charset="2"/>
              </a:rPr>
              <a:t></a:t>
            </a:r>
            <a:endParaRPr lang="en-US" sz="2800" spc="-5" dirty="0"/>
          </a:p>
          <a:p>
            <a:pPr lvl="1"/>
            <a:r>
              <a:rPr lang="en-US" sz="2800" spc="-5" dirty="0"/>
              <a:t>Academics </a:t>
            </a:r>
            <a:r>
              <a:rPr lang="en-US" sz="2800" b="1" spc="-5" dirty="0">
                <a:latin typeface="Arial Black" panose="020B0A04020102020204" pitchFamily="34" charset="0"/>
                <a:sym typeface="Symbol" panose="05050102010706020507" pitchFamily="18" charset="2"/>
              </a:rPr>
              <a:t></a:t>
            </a:r>
            <a:endParaRPr lang="en-US" sz="2800" spc="-5" dirty="0"/>
          </a:p>
          <a:p>
            <a:pPr lvl="1"/>
            <a:r>
              <a:rPr lang="en-US" sz="2800" spc="-5" dirty="0"/>
              <a:t>School-owned housing </a:t>
            </a:r>
            <a:r>
              <a:rPr lang="en-US" sz="2800" b="1" spc="-5" dirty="0">
                <a:latin typeface="Arial Black" panose="020B0A04020102020204" pitchFamily="34" charset="0"/>
                <a:sym typeface="Symbol" panose="05050102010706020507" pitchFamily="18" charset="2"/>
              </a:rPr>
              <a:t></a:t>
            </a:r>
            <a:endParaRPr lang="en-US" sz="2800" spc="-5" dirty="0"/>
          </a:p>
          <a:p>
            <a:pPr lvl="1"/>
            <a:r>
              <a:rPr lang="en-US" sz="2800" spc="-5" dirty="0"/>
              <a:t>Hiring Practices </a:t>
            </a:r>
            <a:r>
              <a:rPr lang="en-US" sz="2800" b="1" spc="-5" dirty="0">
                <a:latin typeface="Arial Black" panose="020B0A04020102020204" pitchFamily="34" charset="0"/>
                <a:sym typeface="Symbol" panose="05050102010706020507" pitchFamily="18" charset="2"/>
              </a:rPr>
              <a:t></a:t>
            </a:r>
            <a:endParaRPr lang="en-US" sz="2800" spc="-5" dirty="0"/>
          </a:p>
          <a:p>
            <a:pPr lvl="1"/>
            <a:endParaRPr lang="en-US" sz="2800" spc="-5" dirty="0"/>
          </a:p>
          <a:p>
            <a:endParaRPr lang="en-US" sz="3200" dirty="0"/>
          </a:p>
        </p:txBody>
      </p:sp>
      <p:sp>
        <p:nvSpPr>
          <p:cNvPr id="5" name="Title 1"/>
          <p:cNvSpPr txBox="1">
            <a:spLocks/>
          </p:cNvSpPr>
          <p:nvPr/>
        </p:nvSpPr>
        <p:spPr>
          <a:xfrm>
            <a:off x="304800" y="1286933"/>
            <a:ext cx="11582400" cy="75713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ts val="600"/>
              </a:spcBef>
              <a:buNone/>
              <a:defRPr sz="3600" kern="1200" baseline="0">
                <a:solidFill>
                  <a:srgbClr val="938704"/>
                </a:solidFill>
                <a:effectLst>
                  <a:outerShdw blurRad="38100" dist="38100" dir="2700000" algn="tl">
                    <a:srgbClr val="000000">
                      <a:alpha val="43137"/>
                    </a:srgbClr>
                  </a:outerShdw>
                </a:effectLst>
                <a:latin typeface="+mj-lt"/>
                <a:ea typeface="+mj-ea"/>
                <a:cs typeface="+mj-cs"/>
              </a:defRPr>
            </a:lvl1pPr>
          </a:lstStyle>
          <a:p>
            <a:pPr marL="0" marR="0" lvl="0" indent="0" algn="l" defTabSz="914400" rtl="0" eaLnBrk="1" fontAlgn="auto" latinLnBrk="0" hangingPunct="1">
              <a:lnSpc>
                <a:spcPct val="90000"/>
              </a:lnSpc>
              <a:spcBef>
                <a:spcPts val="600"/>
              </a:spcBef>
              <a:spcAft>
                <a:spcPts val="0"/>
              </a:spcAft>
              <a:buClrTx/>
              <a:buSzTx/>
              <a:buFontTx/>
              <a:buNone/>
              <a:tabLst/>
              <a:defRPr/>
            </a:pPr>
            <a:r>
              <a:rPr kumimoji="0" lang="en-US" sz="4800" b="0" i="0" u="none" strike="noStrike" kern="1200" cap="none" spc="0" normalizeH="0" baseline="0" noProof="0" dirty="0">
                <a:ln>
                  <a:noFill/>
                </a:ln>
                <a:solidFill>
                  <a:srgbClr val="938704"/>
                </a:solidFill>
                <a:effectLst>
                  <a:outerShdw blurRad="38100" dist="38100" dir="2700000" algn="tl">
                    <a:srgbClr val="000000">
                      <a:alpha val="43137"/>
                    </a:srgbClr>
                  </a:outerShdw>
                </a:effectLst>
                <a:uLnTx/>
                <a:uFillTx/>
                <a:latin typeface="Calibri Light" panose="020F0302020204030204"/>
                <a:ea typeface="+mj-ea"/>
                <a:cs typeface="+mj-cs"/>
              </a:rPr>
              <a:t>Title IX Gather Phase </a:t>
            </a:r>
          </a:p>
        </p:txBody>
      </p:sp>
    </p:spTree>
    <p:extLst>
      <p:ext uri="{BB962C8B-B14F-4D97-AF65-F5344CB8AC3E}">
        <p14:creationId xmlns:p14="http://schemas.microsoft.com/office/powerpoint/2010/main" val="767056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0" y="1222310"/>
            <a:ext cx="12191999" cy="5001208"/>
          </a:xfrm>
        </p:spPr>
        <p:txBody>
          <a:bodyPr>
            <a:normAutofit/>
          </a:bodyPr>
          <a:lstStyle/>
          <a:p>
            <a:r>
              <a:rPr lang="en-US" sz="2700" b="1" dirty="0">
                <a:solidFill>
                  <a:prstClr val="black"/>
                </a:solidFill>
                <a:latin typeface="Arial" panose="020B0604020202020204" pitchFamily="34" charset="0"/>
                <a:cs typeface="Arial" panose="020B0604020202020204" pitchFamily="34" charset="0"/>
              </a:rPr>
              <a:t>Sexual misconduct falls into one or more of the following 6 categories:</a:t>
            </a:r>
            <a:r>
              <a:rPr lang="en-US" sz="2700" dirty="0">
                <a:solidFill>
                  <a:prstClr val="black"/>
                </a:solidFill>
                <a:latin typeface="Arial" panose="020B0604020202020204" pitchFamily="34" charset="0"/>
                <a:cs typeface="Arial" panose="020B0604020202020204" pitchFamily="34" charset="0"/>
              </a:rPr>
              <a:t> </a:t>
            </a:r>
          </a:p>
          <a:p>
            <a:pPr lvl="1">
              <a:buClr>
                <a:srgbClr val="B80E0F"/>
              </a:buClr>
              <a:buSzPct val="160000"/>
              <a:defRPr/>
            </a:pPr>
            <a:r>
              <a:rPr lang="en-US" sz="2380" dirty="0">
                <a:solidFill>
                  <a:prstClr val="black"/>
                </a:solidFill>
                <a:latin typeface="Arial" panose="020B0604020202020204" pitchFamily="34" charset="0"/>
                <a:cs typeface="Arial" panose="020B0604020202020204" pitchFamily="34" charset="0"/>
              </a:rPr>
              <a:t>Hostile Environment:  </a:t>
            </a:r>
            <a:r>
              <a:rPr lang="en-US" sz="2380" u="sng" dirty="0">
                <a:solidFill>
                  <a:prstClr val="black"/>
                </a:solidFill>
                <a:latin typeface="Arial" panose="020B0604020202020204" pitchFamily="34" charset="0"/>
                <a:cs typeface="Arial" panose="020B0604020202020204" pitchFamily="34" charset="0"/>
              </a:rPr>
              <a:t>Unwelcome</a:t>
            </a:r>
            <a:r>
              <a:rPr lang="en-US" sz="2380" dirty="0">
                <a:solidFill>
                  <a:prstClr val="black"/>
                </a:solidFill>
                <a:latin typeface="Arial" panose="020B0604020202020204" pitchFamily="34" charset="0"/>
                <a:cs typeface="Arial" panose="020B0604020202020204" pitchFamily="34" charset="0"/>
              </a:rPr>
              <a:t> conduct determined by a reasonable person to be so severe, pervasive, and objectively offensive that it effectively denies a person equal access to the recipient’s education program or activity  </a:t>
            </a:r>
          </a:p>
          <a:p>
            <a:pPr lvl="1">
              <a:buClr>
                <a:srgbClr val="B80E0F"/>
              </a:buClr>
              <a:buSzPct val="160000"/>
              <a:defRPr/>
            </a:pPr>
            <a:r>
              <a:rPr lang="en-US" sz="2380" dirty="0">
                <a:solidFill>
                  <a:prstClr val="black"/>
                </a:solidFill>
                <a:latin typeface="Arial" panose="020B0604020202020204" pitchFamily="34" charset="0"/>
                <a:cs typeface="Arial" panose="020B0604020202020204" pitchFamily="34" charset="0"/>
              </a:rPr>
              <a:t>Quid Pro Quo:  An employee of the University conditioning the provision of an aid, benefit, or service of the University on an individual’s participation in </a:t>
            </a:r>
            <a:r>
              <a:rPr lang="en-US" sz="2380" u="sng" dirty="0">
                <a:solidFill>
                  <a:prstClr val="black"/>
                </a:solidFill>
                <a:latin typeface="Arial" panose="020B0604020202020204" pitchFamily="34" charset="0"/>
                <a:cs typeface="Arial" panose="020B0604020202020204" pitchFamily="34" charset="0"/>
              </a:rPr>
              <a:t>unwelcome</a:t>
            </a:r>
            <a:r>
              <a:rPr lang="en-US" sz="2380" dirty="0">
                <a:solidFill>
                  <a:prstClr val="black"/>
                </a:solidFill>
                <a:latin typeface="Arial" panose="020B0604020202020204" pitchFamily="34" charset="0"/>
                <a:cs typeface="Arial" panose="020B0604020202020204" pitchFamily="34" charset="0"/>
              </a:rPr>
              <a:t> sexual conduct</a:t>
            </a:r>
          </a:p>
          <a:p>
            <a:pPr marL="0" indent="0">
              <a:lnSpc>
                <a:spcPct val="120000"/>
              </a:lnSpc>
              <a:buClr>
                <a:srgbClr val="B80E0F"/>
              </a:buClr>
              <a:buSzPct val="160000"/>
              <a:buNone/>
              <a:defRPr/>
            </a:pPr>
            <a:r>
              <a:rPr lang="en-US" sz="2700" dirty="0">
                <a:solidFill>
                  <a:prstClr val="black"/>
                </a:solidFill>
                <a:latin typeface="Arial" panose="020B0604020202020204" pitchFamily="34" charset="0"/>
                <a:cs typeface="Arial" panose="020B0604020202020204" pitchFamily="34" charset="0"/>
              </a:rPr>
              <a:t>Single occurrence of: </a:t>
            </a:r>
          </a:p>
          <a:p>
            <a:pPr lvl="1">
              <a:lnSpc>
                <a:spcPct val="120000"/>
              </a:lnSpc>
              <a:spcBef>
                <a:spcPts val="0"/>
              </a:spcBef>
              <a:buClr>
                <a:srgbClr val="B80E0F"/>
              </a:buClr>
              <a:buSzPct val="160000"/>
              <a:defRPr/>
            </a:pPr>
            <a:r>
              <a:rPr lang="en-US" sz="2375" dirty="0">
                <a:solidFill>
                  <a:prstClr val="black"/>
                </a:solidFill>
                <a:latin typeface="Arial" panose="020B0604020202020204" pitchFamily="34" charset="0"/>
                <a:cs typeface="Arial" panose="020B0604020202020204" pitchFamily="34" charset="0"/>
              </a:rPr>
              <a:t>Sexual assault</a:t>
            </a:r>
          </a:p>
          <a:p>
            <a:pPr lvl="1">
              <a:lnSpc>
                <a:spcPct val="120000"/>
              </a:lnSpc>
              <a:spcBef>
                <a:spcPts val="0"/>
              </a:spcBef>
              <a:buClr>
                <a:srgbClr val="B80E0F"/>
              </a:buClr>
              <a:buSzPct val="160000"/>
              <a:defRPr/>
            </a:pPr>
            <a:r>
              <a:rPr lang="en-US" sz="2375" dirty="0">
                <a:solidFill>
                  <a:prstClr val="black"/>
                </a:solidFill>
                <a:latin typeface="Arial" panose="020B0604020202020204" pitchFamily="34" charset="0"/>
                <a:cs typeface="Arial" panose="020B0604020202020204" pitchFamily="34" charset="0"/>
              </a:rPr>
              <a:t>Dating violence  </a:t>
            </a:r>
          </a:p>
          <a:p>
            <a:pPr lvl="1">
              <a:lnSpc>
                <a:spcPct val="120000"/>
              </a:lnSpc>
              <a:spcBef>
                <a:spcPts val="0"/>
              </a:spcBef>
              <a:buClr>
                <a:srgbClr val="B80E0F"/>
              </a:buClr>
              <a:buSzPct val="160000"/>
              <a:defRPr/>
            </a:pPr>
            <a:r>
              <a:rPr lang="en-US" sz="2375" dirty="0">
                <a:solidFill>
                  <a:prstClr val="black"/>
                </a:solidFill>
                <a:latin typeface="Arial" panose="020B0604020202020204" pitchFamily="34" charset="0"/>
                <a:cs typeface="Arial" panose="020B0604020202020204" pitchFamily="34" charset="0"/>
              </a:rPr>
              <a:t>Domestic violence  </a:t>
            </a:r>
          </a:p>
          <a:p>
            <a:pPr lvl="1">
              <a:lnSpc>
                <a:spcPct val="120000"/>
              </a:lnSpc>
              <a:spcBef>
                <a:spcPts val="0"/>
              </a:spcBef>
              <a:buClr>
                <a:srgbClr val="B80E0F"/>
              </a:buClr>
              <a:buSzPct val="160000"/>
              <a:defRPr/>
            </a:pPr>
            <a:r>
              <a:rPr lang="en-US" sz="2375" dirty="0">
                <a:solidFill>
                  <a:prstClr val="black"/>
                </a:solidFill>
                <a:latin typeface="Arial" panose="020B0604020202020204" pitchFamily="34" charset="0"/>
                <a:cs typeface="Arial" panose="020B0604020202020204" pitchFamily="34" charset="0"/>
              </a:rPr>
              <a:t>Stalking</a:t>
            </a:r>
            <a:endParaRPr lang="en-US" sz="2375" dirty="0"/>
          </a:p>
          <a:p>
            <a:endParaRPr lang="en-US" dirty="0"/>
          </a:p>
        </p:txBody>
      </p:sp>
    </p:spTree>
    <p:extLst>
      <p:ext uri="{BB962C8B-B14F-4D97-AF65-F5344CB8AC3E}">
        <p14:creationId xmlns:p14="http://schemas.microsoft.com/office/powerpoint/2010/main" val="2860282513"/>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lcf76f155ced4ddcb4097134ff3c332f xmlns="66c93245-c439-4bc8-b0e3-452389cc4984">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2745C9E24E93E489E15F49E07BFEEAE" ma:contentTypeVersion="15" ma:contentTypeDescription="Create a new document." ma:contentTypeScope="" ma:versionID="02b264b2c17be0831bf15b184cb2684c">
  <xsd:schema xmlns:xsd="http://www.w3.org/2001/XMLSchema" xmlns:xs="http://www.w3.org/2001/XMLSchema" xmlns:p="http://schemas.microsoft.com/office/2006/metadata/properties" xmlns:ns1="http://schemas.microsoft.com/sharepoint/v3" xmlns:ns2="66c93245-c439-4bc8-b0e3-452389cc4984" xmlns:ns3="0c419225-1fea-4e49-b01c-2bce6201df91" targetNamespace="http://schemas.microsoft.com/office/2006/metadata/properties" ma:root="true" ma:fieldsID="ef1175e1afdf369109a50a3cf8c72c66" ns1:_="" ns2:_="" ns3:_="">
    <xsd:import namespace="http://schemas.microsoft.com/sharepoint/v3"/>
    <xsd:import namespace="66c93245-c439-4bc8-b0e3-452389cc4984"/>
    <xsd:import namespace="0c419225-1fea-4e49-b01c-2bce6201df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3:SharedWithUsers" minOccurs="0"/>
                <xsd:element ref="ns3:SharedWithDetails" minOccurs="0"/>
                <xsd:element ref="ns2:lcf76f155ced4ddcb4097134ff3c332f"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c93245-c439-4bc8-b0e3-452389cc498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c874fec-6985-468d-9a86-0194f6fd86d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c419225-1fea-4e49-b01c-2bce6201df91"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2A6DF32-D7BD-4943-8C74-16589801962F}">
  <ds:schemaRefs>
    <ds:schemaRef ds:uri="http://schemas.microsoft.com/sharepoint/v3"/>
    <ds:schemaRef ds:uri="0c419225-1fea-4e49-b01c-2bce6201df91"/>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66c93245-c439-4bc8-b0e3-452389cc4984"/>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6FF7BD17-63E1-4CBF-80F0-83522B386897}">
  <ds:schemaRefs>
    <ds:schemaRef ds:uri="http://schemas.microsoft.com/sharepoint/v3/contenttype/forms"/>
  </ds:schemaRefs>
</ds:datastoreItem>
</file>

<file path=customXml/itemProps3.xml><?xml version="1.0" encoding="utf-8"?>
<ds:datastoreItem xmlns:ds="http://schemas.openxmlformats.org/officeDocument/2006/customXml" ds:itemID="{17223A16-1432-4BF6-804A-57F331F852B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c93245-c439-4bc8-b0e3-452389cc4984"/>
    <ds:schemaRef ds:uri="0c419225-1fea-4e49-b01c-2bce6201df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339</TotalTime>
  <Words>2967</Words>
  <Application>Microsoft Office PowerPoint</Application>
  <PresentationFormat>Widescreen</PresentationFormat>
  <Paragraphs>285</Paragraphs>
  <Slides>41</Slides>
  <Notes>12</Notes>
  <HiddenSlides>7</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41</vt:i4>
      </vt:variant>
    </vt:vector>
  </HeadingPairs>
  <TitlesOfParts>
    <vt:vector size="50" baseType="lpstr">
      <vt:lpstr>Arial</vt:lpstr>
      <vt:lpstr>Arial Black</vt:lpstr>
      <vt:lpstr>Arial Narrow</vt:lpstr>
      <vt:lpstr>ArialMT</vt:lpstr>
      <vt:lpstr>Calibri</vt:lpstr>
      <vt:lpstr>Calibri Light</vt:lpstr>
      <vt:lpstr>Helvetica</vt:lpstr>
      <vt:lpstr>Sofia</vt:lpstr>
      <vt:lpstr>1_Office Theme</vt:lpstr>
      <vt:lpstr>PowerPoint Presentation</vt:lpstr>
      <vt:lpstr>PowerPoint Presentation</vt:lpstr>
      <vt:lpstr>PowerPoint Presentation</vt:lpstr>
      <vt:lpstr>Title IX History</vt:lpstr>
      <vt:lpstr>PowerPoint Presentation</vt:lpstr>
      <vt:lpstr>Biases</vt:lpstr>
      <vt:lpstr>PowerPoint Presentation</vt:lpstr>
      <vt:lpstr>PowerPoint Presentation</vt:lpstr>
      <vt:lpstr>PowerPoint Presentation</vt:lpstr>
      <vt:lpstr>What is TIC?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Review: What is the scope of Title IX’s reach?</vt:lpstr>
      <vt:lpstr>Review: Does Title IX apply to off-campus sexual harassment?</vt:lpstr>
      <vt:lpstr>Mandatory Reporters</vt:lpstr>
      <vt:lpstr>Other Types of Employees</vt:lpstr>
      <vt:lpstr>Title IX Mandatory Reporters – What to Say to a person who shares allegations of sexual misconduct</vt:lpstr>
      <vt:lpstr>Clery Act Reporters – Campus Security Authority (CSA)</vt:lpstr>
      <vt:lpstr>Does refusal to use chosen names and pronouns create a hostile environment?</vt:lpstr>
      <vt:lpstr>Transgender Students</vt:lpstr>
      <vt:lpstr>Pregnancy/Parenting &amp; Title IX</vt:lpstr>
      <vt:lpstr>Title IX prohibits retaliation</vt:lpstr>
      <vt:lpstr>PowerPoint Presentation</vt:lpstr>
      <vt:lpstr>PowerPoint Presentation</vt:lpstr>
      <vt:lpstr>PowerPoint Presentation</vt:lpstr>
      <vt:lpstr>PowerPoint Presentation</vt:lpstr>
    </vt:vector>
  </TitlesOfParts>
  <Company>Army Golden Master Program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Palm, Adam M Mr CTR USA TRADOC USACC</dc:creator>
  <cp:lastModifiedBy>Geist, Casey T CIV USARMY USACC (USA)</cp:lastModifiedBy>
  <cp:revision>34</cp:revision>
  <cp:lastPrinted>2023-07-25T18:13:50Z</cp:lastPrinted>
  <dcterms:created xsi:type="dcterms:W3CDTF">2023-05-19T01:22:42Z</dcterms:created>
  <dcterms:modified xsi:type="dcterms:W3CDTF">2025-02-07T18:45:40Z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0x010100E2745C9E24E93E489E15F49E07BFEEAE</vt:lpwstr>
  </property>
</Properties>
</file>