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4"/>
  </p:sldMasterIdLst>
  <p:notesMasterIdLst>
    <p:notesMasterId r:id="rId15"/>
  </p:notesMasterIdLst>
  <p:sldIdLst>
    <p:sldId id="2343" r:id="rId5"/>
    <p:sldId id="2367" r:id="rId6"/>
    <p:sldId id="2376" r:id="rId7"/>
    <p:sldId id="2368" r:id="rId8"/>
    <p:sldId id="2374" r:id="rId9"/>
    <p:sldId id="2375" r:id="rId10"/>
    <p:sldId id="2370" r:id="rId11"/>
    <p:sldId id="2372" r:id="rId12"/>
    <p:sldId id="2377" r:id="rId13"/>
    <p:sldId id="1085"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5C58"/>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2C3AB29-02EE-41F6-A6D2-6F63F4B2B051}" v="3" dt="2024-12-11T16:45:40.848"/>
  </p1510:revLst>
</p1510:revInfo>
</file>

<file path=ppt/tableStyles.xml><?xml version="1.0" encoding="utf-8"?>
<a:tblStyleLst xmlns:a="http://schemas.openxmlformats.org/drawingml/2006/main" def="{5C22544A-7EE6-4342-B048-85BDC9FD1C3A}">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6173" autoAdjust="0"/>
  </p:normalViewPr>
  <p:slideViewPr>
    <p:cSldViewPr snapToGrid="0">
      <p:cViewPr varScale="1">
        <p:scale>
          <a:sx n="104" d="100"/>
          <a:sy n="104" d="100"/>
        </p:scale>
        <p:origin x="186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ogsdon, Joshua D CIV USARMY USACC (USA)" userId="39d3e576-f34d-445d-80e6-56b1452e5faa" providerId="ADAL" clId="{42C3AB29-02EE-41F6-A6D2-6F63F4B2B051}"/>
    <pc:docChg chg="custSel addSld delSld modSld">
      <pc:chgData name="Logsdon, Joshua D CIV USARMY USACC (USA)" userId="39d3e576-f34d-445d-80e6-56b1452e5faa" providerId="ADAL" clId="{42C3AB29-02EE-41F6-A6D2-6F63F4B2B051}" dt="2024-12-11T16:50:26.176" v="10" actId="2696"/>
      <pc:docMkLst>
        <pc:docMk/>
      </pc:docMkLst>
      <pc:sldChg chg="addSp delSp modSp add del mod delAnim modAnim">
        <pc:chgData name="Logsdon, Joshua D CIV USARMY USACC (USA)" userId="39d3e576-f34d-445d-80e6-56b1452e5faa" providerId="ADAL" clId="{42C3AB29-02EE-41F6-A6D2-6F63F4B2B051}" dt="2024-12-11T16:50:26.176" v="10" actId="2696"/>
        <pc:sldMkLst>
          <pc:docMk/>
          <pc:sldMk cId="766534885" sldId="2378"/>
        </pc:sldMkLst>
        <pc:spChg chg="add del mod">
          <ac:chgData name="Logsdon, Joshua D CIV USARMY USACC (USA)" userId="39d3e576-f34d-445d-80e6-56b1452e5faa" providerId="ADAL" clId="{42C3AB29-02EE-41F6-A6D2-6F63F4B2B051}" dt="2024-12-11T16:50:18.714" v="9" actId="478"/>
          <ac:spMkLst>
            <pc:docMk/>
            <pc:sldMk cId="766534885" sldId="2378"/>
            <ac:spMk id="5" creationId="{A1AF7635-6663-E5A0-5731-D0553CE0D4AD}"/>
          </ac:spMkLst>
        </pc:spChg>
        <pc:picChg chg="del">
          <ac:chgData name="Logsdon, Joshua D CIV USARMY USACC (USA)" userId="39d3e576-f34d-445d-80e6-56b1452e5faa" providerId="ADAL" clId="{42C3AB29-02EE-41F6-A6D2-6F63F4B2B051}" dt="2024-12-11T16:45:12.177" v="4" actId="478"/>
          <ac:picMkLst>
            <pc:docMk/>
            <pc:sldMk cId="766534885" sldId="2378"/>
            <ac:picMk id="2" creationId="{00000000-0000-0000-0000-000000000000}"/>
          </ac:picMkLst>
        </pc:picChg>
        <pc:picChg chg="add del mod">
          <ac:chgData name="Logsdon, Joshua D CIV USARMY USACC (USA)" userId="39d3e576-f34d-445d-80e6-56b1452e5faa" providerId="ADAL" clId="{42C3AB29-02EE-41F6-A6D2-6F63F4B2B051}" dt="2024-12-11T16:46:29.685" v="6" actId="478"/>
          <ac:picMkLst>
            <pc:docMk/>
            <pc:sldMk cId="766534885" sldId="2378"/>
            <ac:picMk id="3" creationId="{D9DDC783-60A5-1AF9-F583-D2FA275A5CB1}"/>
          </ac:picMkLst>
        </pc:picChg>
      </pc:sldChg>
      <pc:sldChg chg="delSp add del mod delAnim">
        <pc:chgData name="Logsdon, Joshua D CIV USARMY USACC (USA)" userId="39d3e576-f34d-445d-80e6-56b1452e5faa" providerId="ADAL" clId="{42C3AB29-02EE-41F6-A6D2-6F63F4B2B051}" dt="2024-12-11T16:41:52.557" v="2" actId="2696"/>
        <pc:sldMkLst>
          <pc:docMk/>
          <pc:sldMk cId="4143446940" sldId="2378"/>
        </pc:sldMkLst>
        <pc:picChg chg="del">
          <ac:chgData name="Logsdon, Joshua D CIV USARMY USACC (USA)" userId="39d3e576-f34d-445d-80e6-56b1452e5faa" providerId="ADAL" clId="{42C3AB29-02EE-41F6-A6D2-6F63F4B2B051}" dt="2024-12-11T16:41:04.312" v="1" actId="478"/>
          <ac:picMkLst>
            <pc:docMk/>
            <pc:sldMk cId="4143446940" sldId="2378"/>
            <ac:picMk id="2"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F0FE04-9A36-4E1F-B85D-7093682B9E82}" type="datetimeFigureOut">
              <a:rPr lang="en-US" smtClean="0"/>
              <a:t>12/11/2024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5A28E9-807B-4A3B-A34A-99C6B8510417}" type="slidenum">
              <a:rPr lang="en-US" smtClean="0"/>
              <a:t>‹#›</a:t>
            </a:fld>
            <a:endParaRPr lang="en-US"/>
          </a:p>
        </p:txBody>
      </p:sp>
    </p:spTree>
    <p:extLst>
      <p:ext uri="{BB962C8B-B14F-4D97-AF65-F5344CB8AC3E}">
        <p14:creationId xmlns:p14="http://schemas.microsoft.com/office/powerpoint/2010/main" val="16130390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2130C5-255A-9BDB-1DEE-E79A8ED1671D}"/>
            </a:ext>
          </a:extLst>
        </p:cNvPr>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D1C58514-EDB7-EF70-1341-2713A716191F}"/>
              </a:ext>
            </a:extLst>
          </p:cNvPr>
          <p:cNvSpPr>
            <a:spLocks noGrp="1" noRot="1" noChangeAspect="1" noTextEdit="1"/>
          </p:cNvSpPr>
          <p:nvPr>
            <p:ph type="sldImg"/>
          </p:nvPr>
        </p:nvSpPr>
        <p:spPr bwMode="auto">
          <a:xfrm>
            <a:off x="1185863" y="700088"/>
            <a:ext cx="4651375" cy="3489325"/>
          </a:xfrm>
          <a:noFill/>
          <a:ln>
            <a:solidFill>
              <a:srgbClr val="000000"/>
            </a:solidFill>
            <a:miter lim="800000"/>
            <a:headEnd/>
            <a:tailEnd/>
          </a:ln>
        </p:spPr>
      </p:sp>
      <p:sp>
        <p:nvSpPr>
          <p:cNvPr id="34819" name="Notes Placeholder 2">
            <a:extLst>
              <a:ext uri="{FF2B5EF4-FFF2-40B4-BE49-F238E27FC236}">
                <a16:creationId xmlns:a16="http://schemas.microsoft.com/office/drawing/2014/main" id="{0A75EFF9-7252-D51D-B361-53FEA9D806A4}"/>
              </a:ext>
            </a:extLst>
          </p:cNvPr>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
        <p:nvSpPr>
          <p:cNvPr id="34820" name="Slide Number Placeholder 3">
            <a:extLst>
              <a:ext uri="{FF2B5EF4-FFF2-40B4-BE49-F238E27FC236}">
                <a16:creationId xmlns:a16="http://schemas.microsoft.com/office/drawing/2014/main" id="{322BAE88-5BE5-4DA1-75C8-F03A5F51DD57}"/>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A59CDC5-60F9-4A9A-8562-B87F87FB259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793687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3314CD-4CC0-3F05-3AFE-65B18377FAFE}"/>
            </a:ext>
          </a:extLst>
        </p:cNvPr>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C45356A0-58C0-1741-C7F3-0BE2F3C68B3F}"/>
              </a:ext>
            </a:extLst>
          </p:cNvPr>
          <p:cNvSpPr>
            <a:spLocks noGrp="1" noRot="1" noChangeAspect="1" noTextEdit="1"/>
          </p:cNvSpPr>
          <p:nvPr>
            <p:ph type="sldImg"/>
          </p:nvPr>
        </p:nvSpPr>
        <p:spPr bwMode="auto">
          <a:xfrm>
            <a:off x="1185863" y="700088"/>
            <a:ext cx="4651375" cy="3489325"/>
          </a:xfrm>
          <a:noFill/>
          <a:ln>
            <a:solidFill>
              <a:srgbClr val="000000"/>
            </a:solidFill>
            <a:miter lim="800000"/>
            <a:headEnd/>
            <a:tailEnd/>
          </a:ln>
        </p:spPr>
      </p:sp>
      <p:sp>
        <p:nvSpPr>
          <p:cNvPr id="34819" name="Notes Placeholder 2">
            <a:extLst>
              <a:ext uri="{FF2B5EF4-FFF2-40B4-BE49-F238E27FC236}">
                <a16:creationId xmlns:a16="http://schemas.microsoft.com/office/drawing/2014/main" id="{89DAA29C-53CF-1559-4BD1-8F1D4E31BF8B}"/>
              </a:ext>
            </a:extLst>
          </p:cNvPr>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
        <p:nvSpPr>
          <p:cNvPr id="34820" name="Slide Number Placeholder 3">
            <a:extLst>
              <a:ext uri="{FF2B5EF4-FFF2-40B4-BE49-F238E27FC236}">
                <a16:creationId xmlns:a16="http://schemas.microsoft.com/office/drawing/2014/main" id="{A54244C1-6312-FAB8-1723-1A78BCD8ADEB}"/>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A59CDC5-60F9-4A9A-8562-B87F87FB259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626324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902B7C-5819-BCE5-D7BD-99F997B72DA4}"/>
            </a:ext>
          </a:extLst>
        </p:cNvPr>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10A2E922-C6F9-F478-14CB-71AA78ADEC2D}"/>
              </a:ext>
            </a:extLst>
          </p:cNvPr>
          <p:cNvSpPr>
            <a:spLocks noGrp="1" noRot="1" noChangeAspect="1" noTextEdit="1"/>
          </p:cNvSpPr>
          <p:nvPr>
            <p:ph type="sldImg"/>
          </p:nvPr>
        </p:nvSpPr>
        <p:spPr bwMode="auto">
          <a:xfrm>
            <a:off x="1185863" y="700088"/>
            <a:ext cx="4651375" cy="3489325"/>
          </a:xfrm>
          <a:noFill/>
          <a:ln>
            <a:solidFill>
              <a:srgbClr val="000000"/>
            </a:solidFill>
            <a:miter lim="800000"/>
            <a:headEnd/>
            <a:tailEnd/>
          </a:ln>
        </p:spPr>
      </p:sp>
      <p:sp>
        <p:nvSpPr>
          <p:cNvPr id="34819" name="Notes Placeholder 2">
            <a:extLst>
              <a:ext uri="{FF2B5EF4-FFF2-40B4-BE49-F238E27FC236}">
                <a16:creationId xmlns:a16="http://schemas.microsoft.com/office/drawing/2014/main" id="{CD0D160B-7525-BD84-F752-1B765F7CED05}"/>
              </a:ext>
            </a:extLst>
          </p:cNvPr>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
        <p:nvSpPr>
          <p:cNvPr id="34820" name="Slide Number Placeholder 3">
            <a:extLst>
              <a:ext uri="{FF2B5EF4-FFF2-40B4-BE49-F238E27FC236}">
                <a16:creationId xmlns:a16="http://schemas.microsoft.com/office/drawing/2014/main" id="{64EE2E59-26EA-4261-DBA5-A2B1F3BB8684}"/>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A59CDC5-60F9-4A9A-8562-B87F87FB259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199605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4A8A1A-10F6-35FB-FC4A-C7674D2A9818}"/>
            </a:ext>
          </a:extLst>
        </p:cNvPr>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9AAA4F63-5432-6B78-2BE2-7D57E9FB16D7}"/>
              </a:ext>
            </a:extLst>
          </p:cNvPr>
          <p:cNvSpPr>
            <a:spLocks noGrp="1" noRot="1" noChangeAspect="1" noTextEdit="1"/>
          </p:cNvSpPr>
          <p:nvPr>
            <p:ph type="sldImg"/>
          </p:nvPr>
        </p:nvSpPr>
        <p:spPr bwMode="auto">
          <a:xfrm>
            <a:off x="1185863" y="700088"/>
            <a:ext cx="4651375" cy="3489325"/>
          </a:xfrm>
          <a:noFill/>
          <a:ln>
            <a:solidFill>
              <a:srgbClr val="000000"/>
            </a:solidFill>
            <a:miter lim="800000"/>
            <a:headEnd/>
            <a:tailEnd/>
          </a:ln>
        </p:spPr>
      </p:sp>
      <p:sp>
        <p:nvSpPr>
          <p:cNvPr id="34819" name="Notes Placeholder 2">
            <a:extLst>
              <a:ext uri="{FF2B5EF4-FFF2-40B4-BE49-F238E27FC236}">
                <a16:creationId xmlns:a16="http://schemas.microsoft.com/office/drawing/2014/main" id="{C0EFE0DC-6E92-AF0E-F0FD-8332AA671094}"/>
              </a:ext>
            </a:extLst>
          </p:cNvPr>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
        <p:nvSpPr>
          <p:cNvPr id="34820" name="Slide Number Placeholder 3">
            <a:extLst>
              <a:ext uri="{FF2B5EF4-FFF2-40B4-BE49-F238E27FC236}">
                <a16:creationId xmlns:a16="http://schemas.microsoft.com/office/drawing/2014/main" id="{BFF15365-387E-455D-F473-59BEC1287672}"/>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A59CDC5-60F9-4A9A-8562-B87F87FB259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247177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B69F71-FA0A-929E-A7AA-3FD52F00A966}"/>
            </a:ext>
          </a:extLst>
        </p:cNvPr>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3A0892F9-CDE9-2133-790F-F63D0D7A556C}"/>
              </a:ext>
            </a:extLst>
          </p:cNvPr>
          <p:cNvSpPr>
            <a:spLocks noGrp="1" noRot="1" noChangeAspect="1" noTextEdit="1"/>
          </p:cNvSpPr>
          <p:nvPr>
            <p:ph type="sldImg"/>
          </p:nvPr>
        </p:nvSpPr>
        <p:spPr bwMode="auto">
          <a:xfrm>
            <a:off x="1185863" y="700088"/>
            <a:ext cx="4651375" cy="3489325"/>
          </a:xfrm>
          <a:noFill/>
          <a:ln>
            <a:solidFill>
              <a:srgbClr val="000000"/>
            </a:solidFill>
            <a:miter lim="800000"/>
            <a:headEnd/>
            <a:tailEnd/>
          </a:ln>
        </p:spPr>
      </p:sp>
      <p:sp>
        <p:nvSpPr>
          <p:cNvPr id="34819" name="Notes Placeholder 2">
            <a:extLst>
              <a:ext uri="{FF2B5EF4-FFF2-40B4-BE49-F238E27FC236}">
                <a16:creationId xmlns:a16="http://schemas.microsoft.com/office/drawing/2014/main" id="{4C89274B-F0B0-99B5-4207-82BE86BA02B0}"/>
              </a:ext>
            </a:extLst>
          </p:cNvPr>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
        <p:nvSpPr>
          <p:cNvPr id="34820" name="Slide Number Placeholder 3">
            <a:extLst>
              <a:ext uri="{FF2B5EF4-FFF2-40B4-BE49-F238E27FC236}">
                <a16:creationId xmlns:a16="http://schemas.microsoft.com/office/drawing/2014/main" id="{57E5B268-D99D-CDFD-2E98-F0E3F6A336B0}"/>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A59CDC5-60F9-4A9A-8562-B87F87FB259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370002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245C2A-E069-1F72-A264-48A54751602E}"/>
            </a:ext>
          </a:extLst>
        </p:cNvPr>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29D28518-D2DE-4FC4-F0F3-A4A7A9422F4B}"/>
              </a:ext>
            </a:extLst>
          </p:cNvPr>
          <p:cNvSpPr>
            <a:spLocks noGrp="1" noRot="1" noChangeAspect="1" noTextEdit="1"/>
          </p:cNvSpPr>
          <p:nvPr>
            <p:ph type="sldImg"/>
          </p:nvPr>
        </p:nvSpPr>
        <p:spPr bwMode="auto">
          <a:xfrm>
            <a:off x="1185863" y="700088"/>
            <a:ext cx="4651375" cy="3489325"/>
          </a:xfrm>
          <a:noFill/>
          <a:ln>
            <a:solidFill>
              <a:srgbClr val="000000"/>
            </a:solidFill>
            <a:miter lim="800000"/>
            <a:headEnd/>
            <a:tailEnd/>
          </a:ln>
        </p:spPr>
      </p:sp>
      <p:sp>
        <p:nvSpPr>
          <p:cNvPr id="34819" name="Notes Placeholder 2">
            <a:extLst>
              <a:ext uri="{FF2B5EF4-FFF2-40B4-BE49-F238E27FC236}">
                <a16:creationId xmlns:a16="http://schemas.microsoft.com/office/drawing/2014/main" id="{A92EF5CA-5615-D577-5D88-A0ABACC12779}"/>
              </a:ext>
            </a:extLst>
          </p:cNvPr>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
        <p:nvSpPr>
          <p:cNvPr id="34820" name="Slide Number Placeholder 3">
            <a:extLst>
              <a:ext uri="{FF2B5EF4-FFF2-40B4-BE49-F238E27FC236}">
                <a16:creationId xmlns:a16="http://schemas.microsoft.com/office/drawing/2014/main" id="{746A6C16-AD86-9489-88FB-9EF2EB0A6D3D}"/>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A59CDC5-60F9-4A9A-8562-B87F87FB259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206495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D64639-2C4A-FE06-2DBC-E294F6B35E6D}"/>
            </a:ext>
          </a:extLst>
        </p:cNvPr>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9B939E6C-76F3-276F-749A-A39F23F89577}"/>
              </a:ext>
            </a:extLst>
          </p:cNvPr>
          <p:cNvSpPr>
            <a:spLocks noGrp="1" noRot="1" noChangeAspect="1" noTextEdit="1"/>
          </p:cNvSpPr>
          <p:nvPr>
            <p:ph type="sldImg"/>
          </p:nvPr>
        </p:nvSpPr>
        <p:spPr bwMode="auto">
          <a:xfrm>
            <a:off x="1185863" y="700088"/>
            <a:ext cx="4651375" cy="3489325"/>
          </a:xfrm>
          <a:noFill/>
          <a:ln>
            <a:solidFill>
              <a:srgbClr val="000000"/>
            </a:solidFill>
            <a:miter lim="800000"/>
            <a:headEnd/>
            <a:tailEnd/>
          </a:ln>
        </p:spPr>
      </p:sp>
      <p:sp>
        <p:nvSpPr>
          <p:cNvPr id="34819" name="Notes Placeholder 2">
            <a:extLst>
              <a:ext uri="{FF2B5EF4-FFF2-40B4-BE49-F238E27FC236}">
                <a16:creationId xmlns:a16="http://schemas.microsoft.com/office/drawing/2014/main" id="{AEDEBB34-32E8-36DC-4793-43CBB7302A4C}"/>
              </a:ext>
            </a:extLst>
          </p:cNvPr>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
        <p:nvSpPr>
          <p:cNvPr id="34820" name="Slide Number Placeholder 3">
            <a:extLst>
              <a:ext uri="{FF2B5EF4-FFF2-40B4-BE49-F238E27FC236}">
                <a16:creationId xmlns:a16="http://schemas.microsoft.com/office/drawing/2014/main" id="{4D1086E1-CEEC-774B-9265-0F6E56DDA434}"/>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A59CDC5-60F9-4A9A-8562-B87F87FB259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580868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E12BCD-25E5-9F2C-6749-78650D6FB247}"/>
            </a:ext>
          </a:extLst>
        </p:cNvPr>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95D0AE8A-5C51-D6DF-2B56-4982CCD26910}"/>
              </a:ext>
            </a:extLst>
          </p:cNvPr>
          <p:cNvSpPr>
            <a:spLocks noGrp="1" noRot="1" noChangeAspect="1" noTextEdit="1"/>
          </p:cNvSpPr>
          <p:nvPr>
            <p:ph type="sldImg"/>
          </p:nvPr>
        </p:nvSpPr>
        <p:spPr bwMode="auto">
          <a:xfrm>
            <a:off x="1185863" y="700088"/>
            <a:ext cx="4651375" cy="3489325"/>
          </a:xfrm>
          <a:noFill/>
          <a:ln>
            <a:solidFill>
              <a:srgbClr val="000000"/>
            </a:solidFill>
            <a:miter lim="800000"/>
            <a:headEnd/>
            <a:tailEnd/>
          </a:ln>
        </p:spPr>
      </p:sp>
      <p:sp>
        <p:nvSpPr>
          <p:cNvPr id="34819" name="Notes Placeholder 2">
            <a:extLst>
              <a:ext uri="{FF2B5EF4-FFF2-40B4-BE49-F238E27FC236}">
                <a16:creationId xmlns:a16="http://schemas.microsoft.com/office/drawing/2014/main" id="{21E4C9DB-5159-BD5D-C8D0-60351135E2F4}"/>
              </a:ext>
            </a:extLst>
          </p:cNvPr>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
        <p:nvSpPr>
          <p:cNvPr id="34820" name="Slide Number Placeholder 3">
            <a:extLst>
              <a:ext uri="{FF2B5EF4-FFF2-40B4-BE49-F238E27FC236}">
                <a16:creationId xmlns:a16="http://schemas.microsoft.com/office/drawing/2014/main" id="{E5BC5C88-E63D-4083-76FC-172965045025}"/>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A59CDC5-60F9-4A9A-8562-B87F87FB259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7355949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lide Instructions">
    <p:spTree>
      <p:nvGrpSpPr>
        <p:cNvPr id="1" name=""/>
        <p:cNvGrpSpPr/>
        <p:nvPr/>
      </p:nvGrpSpPr>
      <p:grpSpPr>
        <a:xfrm>
          <a:off x="0" y="0"/>
          <a:ext cx="0" cy="0"/>
          <a:chOff x="0" y="0"/>
          <a:chExt cx="0" cy="0"/>
        </a:xfrm>
      </p:grpSpPr>
      <p:sp>
        <p:nvSpPr>
          <p:cNvPr id="3" name="TextBox 2"/>
          <p:cNvSpPr txBox="1"/>
          <p:nvPr userDrawn="1"/>
        </p:nvSpPr>
        <p:spPr>
          <a:xfrm>
            <a:off x="685800" y="83265"/>
            <a:ext cx="7772400" cy="954107"/>
          </a:xfrm>
          <a:prstGeom prst="rect">
            <a:avLst/>
          </a:prstGeom>
          <a:noFill/>
        </p:spPr>
        <p:txBody>
          <a:bodyPr>
            <a:spAutoFit/>
          </a:bodyPr>
          <a:lstStyle/>
          <a:p>
            <a:pPr algn="ctr" fontAlgn="auto">
              <a:spcBef>
                <a:spcPts val="0"/>
              </a:spcBef>
              <a:spcAft>
                <a:spcPts val="0"/>
              </a:spcAft>
              <a:defRPr/>
            </a:pPr>
            <a:r>
              <a:rPr lang="en-US" sz="2800" b="1">
                <a:solidFill>
                  <a:prstClr val="black"/>
                </a:solidFill>
                <a:latin typeface="Arial" pitchFamily="34" charset="0"/>
                <a:cs typeface="Arial" pitchFamily="34" charset="0"/>
              </a:rPr>
              <a:t>Welcome to the Cadet Command </a:t>
            </a:r>
          </a:p>
          <a:p>
            <a:pPr algn="ctr" fontAlgn="auto">
              <a:spcBef>
                <a:spcPts val="0"/>
              </a:spcBef>
              <a:spcAft>
                <a:spcPts val="0"/>
              </a:spcAft>
              <a:defRPr/>
            </a:pPr>
            <a:r>
              <a:rPr lang="en-US" sz="2800" b="1">
                <a:solidFill>
                  <a:prstClr val="black"/>
                </a:solidFill>
                <a:latin typeface="Arial" pitchFamily="34" charset="0"/>
                <a:cs typeface="Arial" pitchFamily="34" charset="0"/>
              </a:rPr>
              <a:t>Slide Template</a:t>
            </a:r>
          </a:p>
        </p:txBody>
      </p:sp>
      <p:sp>
        <p:nvSpPr>
          <p:cNvPr id="4" name="TextBox 3"/>
          <p:cNvSpPr txBox="1"/>
          <p:nvPr userDrawn="1"/>
        </p:nvSpPr>
        <p:spPr>
          <a:xfrm>
            <a:off x="4572000" y="1571686"/>
            <a:ext cx="4267200" cy="3021340"/>
          </a:xfrm>
          <a:prstGeom prst="rect">
            <a:avLst/>
          </a:prstGeom>
          <a:solidFill>
            <a:schemeClr val="bg2"/>
          </a:solidFill>
          <a:ln w="12700">
            <a:solidFill>
              <a:schemeClr val="tx1">
                <a:lumMod val="50000"/>
                <a:lumOff val="50000"/>
              </a:schemeClr>
            </a:solidFill>
          </a:ln>
        </p:spPr>
        <p:txBody>
          <a:bodyPr wrap="square">
            <a:spAutoFit/>
          </a:bodyPr>
          <a:lstStyle/>
          <a:p>
            <a:pPr fontAlgn="auto">
              <a:spcBef>
                <a:spcPts val="900"/>
              </a:spcBef>
              <a:spcAft>
                <a:spcPts val="0"/>
              </a:spcAft>
              <a:buFont typeface="Arial" pitchFamily="34" charset="0"/>
              <a:buNone/>
              <a:defRPr/>
            </a:pPr>
            <a:r>
              <a:rPr lang="en-US" sz="1050">
                <a:solidFill>
                  <a:prstClr val="black"/>
                </a:solidFill>
                <a:latin typeface="Arial" pitchFamily="34" charset="0"/>
                <a:cs typeface="Arial" pitchFamily="34" charset="0"/>
              </a:rPr>
              <a:t>To begin making your slide presentation, follow the arrow and:</a:t>
            </a:r>
          </a:p>
          <a:p>
            <a:pPr fontAlgn="auto">
              <a:spcBef>
                <a:spcPts val="900"/>
              </a:spcBef>
              <a:spcAft>
                <a:spcPts val="0"/>
              </a:spcAft>
              <a:buFont typeface="Arial" pitchFamily="34" charset="0"/>
              <a:buNone/>
              <a:defRPr/>
            </a:pPr>
            <a:r>
              <a:rPr lang="en-US" sz="1050">
                <a:solidFill>
                  <a:prstClr val="black"/>
                </a:solidFill>
                <a:latin typeface="Arial" pitchFamily="34" charset="0"/>
                <a:cs typeface="Arial" pitchFamily="34" charset="0"/>
              </a:rPr>
              <a:t>Step 1.  From the “Home” tab, choose “Layout” to select and create your title slide.</a:t>
            </a:r>
          </a:p>
          <a:p>
            <a:pPr fontAlgn="auto">
              <a:spcBef>
                <a:spcPts val="900"/>
              </a:spcBef>
              <a:spcAft>
                <a:spcPts val="0"/>
              </a:spcAft>
              <a:buFont typeface="Arial" pitchFamily="34" charset="0"/>
              <a:buNone/>
              <a:defRPr/>
            </a:pPr>
            <a:r>
              <a:rPr lang="en-US" sz="1050">
                <a:solidFill>
                  <a:prstClr val="black"/>
                </a:solidFill>
                <a:latin typeface="Arial" pitchFamily="34" charset="0"/>
                <a:cs typeface="Arial" pitchFamily="34" charset="0"/>
              </a:rPr>
              <a:t>Step 2.  From the “Home” tab, choose “New Slide”, then select the template that best fits your presentation.</a:t>
            </a:r>
          </a:p>
          <a:p>
            <a:pPr fontAlgn="auto">
              <a:spcBef>
                <a:spcPts val="900"/>
              </a:spcBef>
              <a:spcAft>
                <a:spcPts val="0"/>
              </a:spcAft>
              <a:buFont typeface="Arial" pitchFamily="34" charset="0"/>
              <a:buNone/>
              <a:defRPr/>
            </a:pPr>
            <a:r>
              <a:rPr lang="en-US" sz="1050">
                <a:solidFill>
                  <a:prstClr val="black"/>
                </a:solidFill>
                <a:latin typeface="Arial" pitchFamily="34" charset="0"/>
                <a:cs typeface="Arial" pitchFamily="34" charset="0"/>
              </a:rPr>
              <a:t>Notes:</a:t>
            </a:r>
          </a:p>
          <a:p>
            <a:pPr fontAlgn="auto">
              <a:spcBef>
                <a:spcPts val="450"/>
              </a:spcBef>
              <a:spcAft>
                <a:spcPts val="0"/>
              </a:spcAft>
              <a:buFont typeface="Arial" charset="0"/>
              <a:buChar char="•"/>
              <a:defRPr/>
            </a:pPr>
            <a:r>
              <a:rPr lang="en-US" sz="1050">
                <a:solidFill>
                  <a:prstClr val="black"/>
                </a:solidFill>
                <a:latin typeface="Arial" pitchFamily="34" charset="0"/>
                <a:cs typeface="Arial" pitchFamily="34" charset="0"/>
              </a:rPr>
              <a:t>All fonts should be Arial</a:t>
            </a:r>
          </a:p>
          <a:p>
            <a:pPr fontAlgn="auto">
              <a:spcBef>
                <a:spcPts val="450"/>
              </a:spcBef>
              <a:spcAft>
                <a:spcPts val="0"/>
              </a:spcAft>
              <a:buFont typeface="Arial" charset="0"/>
              <a:buChar char="•"/>
              <a:defRPr/>
            </a:pPr>
            <a:r>
              <a:rPr lang="en-US" sz="1050">
                <a:solidFill>
                  <a:prstClr val="black"/>
                </a:solidFill>
                <a:latin typeface="Arial" pitchFamily="34" charset="0"/>
                <a:cs typeface="Arial" pitchFamily="34" charset="0"/>
              </a:rPr>
              <a:t>Templates automatically reduce overall size of text as more is added; do not go below font size 14 or fourth sub-bullet level</a:t>
            </a:r>
          </a:p>
          <a:p>
            <a:pPr fontAlgn="auto">
              <a:spcBef>
                <a:spcPts val="450"/>
              </a:spcBef>
              <a:spcAft>
                <a:spcPts val="0"/>
              </a:spcAft>
              <a:buFont typeface="Arial" charset="0"/>
              <a:buChar char="•"/>
              <a:defRPr/>
            </a:pPr>
            <a:r>
              <a:rPr lang="en-US" sz="1050">
                <a:solidFill>
                  <a:prstClr val="black"/>
                </a:solidFill>
                <a:latin typeface="Arial" pitchFamily="34" charset="0"/>
                <a:cs typeface="Arial" pitchFamily="34" charset="0"/>
              </a:rPr>
              <a:t>Do not change formatting (e.g. hanging indent, bullet types, etc.)</a:t>
            </a:r>
          </a:p>
          <a:p>
            <a:pPr fontAlgn="auto">
              <a:spcBef>
                <a:spcPts val="450"/>
              </a:spcBef>
              <a:spcAft>
                <a:spcPts val="0"/>
              </a:spcAft>
              <a:buFont typeface="Arial" charset="0"/>
              <a:buChar char="•"/>
              <a:defRPr/>
            </a:pPr>
            <a:r>
              <a:rPr lang="en-US" sz="1050">
                <a:solidFill>
                  <a:prstClr val="black"/>
                </a:solidFill>
                <a:latin typeface="Arial" pitchFamily="34" charset="0"/>
                <a:cs typeface="Arial" pitchFamily="34" charset="0"/>
              </a:rPr>
              <a:t>Brigades: use this template, but you may put the USACC patch in the top left and add your brigade logo to the top right </a:t>
            </a:r>
          </a:p>
          <a:p>
            <a:pPr fontAlgn="auto">
              <a:spcBef>
                <a:spcPts val="450"/>
              </a:spcBef>
              <a:spcAft>
                <a:spcPts val="0"/>
              </a:spcAft>
              <a:buFont typeface="Arial" charset="0"/>
              <a:buChar char="•"/>
              <a:defRPr/>
            </a:pPr>
            <a:r>
              <a:rPr lang="en-US" sz="1050">
                <a:solidFill>
                  <a:prstClr val="black"/>
                </a:solidFill>
                <a:latin typeface="Arial" pitchFamily="34" charset="0"/>
                <a:cs typeface="Arial" pitchFamily="34" charset="0"/>
              </a:rPr>
              <a:t>Print in grayscale; only print in color if there is a chart on the page that has color coding</a:t>
            </a:r>
          </a:p>
        </p:txBody>
      </p:sp>
      <p:sp>
        <p:nvSpPr>
          <p:cNvPr id="17" name="Rectangle 16">
            <a:extLst>
              <a:ext uri="{FF2B5EF4-FFF2-40B4-BE49-F238E27FC236}">
                <a16:creationId xmlns:a16="http://schemas.microsoft.com/office/drawing/2014/main" id="{7BF07D06-2B9D-06DB-E9B4-46D5C7C50A63}"/>
              </a:ext>
            </a:extLst>
          </p:cNvPr>
          <p:cNvSpPr/>
          <p:nvPr userDrawn="1"/>
        </p:nvSpPr>
        <p:spPr>
          <a:xfrm>
            <a:off x="545903" y="2642301"/>
            <a:ext cx="648502" cy="5990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descr="Graphical user interface, application&#10;&#10;Description automatically generated">
            <a:extLst>
              <a:ext uri="{FF2B5EF4-FFF2-40B4-BE49-F238E27FC236}">
                <a16:creationId xmlns:a16="http://schemas.microsoft.com/office/drawing/2014/main" id="{D133FD52-778E-F2E5-684A-4AE721786FB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0411" y="1166647"/>
            <a:ext cx="4050805" cy="4653981"/>
          </a:xfrm>
          <a:prstGeom prst="rect">
            <a:avLst/>
          </a:prstGeom>
        </p:spPr>
      </p:pic>
    </p:spTree>
    <p:extLst>
      <p:ext uri="{BB962C8B-B14F-4D97-AF65-F5344CB8AC3E}">
        <p14:creationId xmlns:p14="http://schemas.microsoft.com/office/powerpoint/2010/main" val="4120889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5122" name="Rectangle 2"/>
          <p:cNvSpPr>
            <a:spLocks noGrp="1" noChangeArrowheads="1"/>
          </p:cNvSpPr>
          <p:nvPr>
            <p:ph type="ctrTitle" hasCustomPrompt="1"/>
          </p:nvPr>
        </p:nvSpPr>
        <p:spPr>
          <a:xfrm>
            <a:off x="685800" y="2130427"/>
            <a:ext cx="7772400" cy="1470025"/>
          </a:xfrm>
        </p:spPr>
        <p:txBody>
          <a:bodyPr>
            <a:normAutofit/>
          </a:bodyPr>
          <a:lstStyle>
            <a:lvl1pPr algn="ctr">
              <a:defRPr sz="3200" baseline="0"/>
            </a:lvl1pPr>
          </a:lstStyle>
          <a:p>
            <a:r>
              <a:rPr lang="en-US"/>
              <a:t>Title Slide - click to edit</a:t>
            </a:r>
            <a:br>
              <a:rPr lang="en-US"/>
            </a:br>
            <a:r>
              <a:rPr lang="en-US"/>
              <a:t>(Arial 32 Bold)</a:t>
            </a:r>
          </a:p>
        </p:txBody>
      </p:sp>
      <p:sp>
        <p:nvSpPr>
          <p:cNvPr id="9" name="TextBox 8"/>
          <p:cNvSpPr txBox="1"/>
          <p:nvPr userDrawn="1"/>
        </p:nvSpPr>
        <p:spPr>
          <a:xfrm>
            <a:off x="-1" y="165427"/>
            <a:ext cx="9144000" cy="892552"/>
          </a:xfrm>
          <a:prstGeom prst="rect">
            <a:avLst/>
          </a:prstGeom>
          <a:noFill/>
        </p:spPr>
        <p:txBody>
          <a:bodyPr wrap="square">
            <a:spAutoFit/>
          </a:bodyPr>
          <a:lstStyle/>
          <a:p>
            <a:pPr algn="ctr" fontAlgn="auto">
              <a:spcBef>
                <a:spcPts val="0"/>
              </a:spcBef>
              <a:spcAft>
                <a:spcPts val="0"/>
              </a:spcAft>
              <a:defRPr/>
            </a:pPr>
            <a:r>
              <a:rPr lang="en-US" sz="2800" b="1">
                <a:ln w="9525">
                  <a:noFill/>
                  <a:prstDash val="solid"/>
                </a:ln>
                <a:solidFill>
                  <a:prstClr val="black"/>
                </a:solidFill>
                <a:effectLst/>
                <a:latin typeface="Arial"/>
              </a:rPr>
              <a:t>Leadership Excellence</a:t>
            </a:r>
          </a:p>
          <a:p>
            <a:pPr algn="ctr" fontAlgn="auto">
              <a:spcBef>
                <a:spcPts val="0"/>
              </a:spcBef>
              <a:spcAft>
                <a:spcPts val="0"/>
              </a:spcAft>
              <a:defRPr/>
            </a:pPr>
            <a:r>
              <a:rPr lang="en-US" sz="2400" b="1" i="1">
                <a:ln w="12700">
                  <a:noFill/>
                  <a:prstDash val="solid"/>
                </a:ln>
                <a:solidFill>
                  <a:prstClr val="black"/>
                </a:solidFill>
                <a:effectLst/>
                <a:latin typeface="Arial"/>
              </a:rPr>
              <a:t>Be All You Can Be</a:t>
            </a:r>
          </a:p>
        </p:txBody>
      </p:sp>
      <p:sp>
        <p:nvSpPr>
          <p:cNvPr id="13" name="TextBox 12"/>
          <p:cNvSpPr txBox="1"/>
          <p:nvPr userDrawn="1"/>
        </p:nvSpPr>
        <p:spPr>
          <a:xfrm>
            <a:off x="-1" y="6258580"/>
            <a:ext cx="9144000" cy="415498"/>
          </a:xfrm>
          <a:prstGeom prst="rect">
            <a:avLst/>
          </a:prstGeom>
          <a:noFill/>
        </p:spPr>
        <p:txBody>
          <a:bodyPr wrap="square">
            <a:spAutoFit/>
          </a:bodyPr>
          <a:lstStyle/>
          <a:p>
            <a:pPr algn="ctr" fontAlgn="auto">
              <a:spcBef>
                <a:spcPts val="0"/>
              </a:spcBef>
              <a:spcAft>
                <a:spcPts val="0"/>
              </a:spcAft>
              <a:defRPr/>
            </a:pPr>
            <a:r>
              <a:rPr lang="en-US" sz="2100" i="1">
                <a:ln w="9525">
                  <a:noFill/>
                  <a:prstDash val="solid"/>
                </a:ln>
                <a:solidFill>
                  <a:prstClr val="black"/>
                </a:solidFill>
                <a:effectLst>
                  <a:outerShdw blurRad="38100" dist="38100" dir="2700000" algn="tl">
                    <a:srgbClr val="000000">
                      <a:alpha val="43137"/>
                    </a:srgbClr>
                  </a:outerShdw>
                </a:effectLst>
                <a:latin typeface="Arial"/>
              </a:rPr>
              <a:t>One ROTC</a:t>
            </a:r>
            <a:endParaRPr lang="en-US" sz="1800" i="1">
              <a:ln w="9525">
                <a:noFill/>
                <a:prstDash val="solid"/>
              </a:ln>
              <a:solidFill>
                <a:prstClr val="black"/>
              </a:solidFill>
              <a:effectLst>
                <a:outerShdw blurRad="38100" dist="38100" dir="2700000" algn="tl">
                  <a:srgbClr val="000000">
                    <a:alpha val="43137"/>
                  </a:srgbClr>
                </a:outerShdw>
              </a:effectLst>
              <a:latin typeface="Arial"/>
            </a:endParaRPr>
          </a:p>
        </p:txBody>
      </p:sp>
      <p:sp>
        <p:nvSpPr>
          <p:cNvPr id="14" name="Rectangle 24"/>
          <p:cNvSpPr>
            <a:spLocks noChangeArrowheads="1"/>
          </p:cNvSpPr>
          <p:nvPr userDrawn="1"/>
        </p:nvSpPr>
        <p:spPr bwMode="auto">
          <a:xfrm>
            <a:off x="-1" y="6065838"/>
            <a:ext cx="9144000" cy="106362"/>
          </a:xfrm>
          <a:prstGeom prst="rect">
            <a:avLst/>
          </a:prstGeom>
          <a:gradFill rotWithShape="1">
            <a:gsLst>
              <a:gs pos="0">
                <a:schemeClr val="tx1"/>
              </a:gs>
              <a:gs pos="100000">
                <a:srgbClr val="FFCC00"/>
              </a:gs>
            </a:gsLst>
            <a:lin ang="0" scaled="1"/>
          </a:gradFill>
          <a:ln w="9525">
            <a:noFill/>
            <a:miter lim="800000"/>
            <a:headEnd/>
            <a:tailEnd/>
          </a:ln>
          <a:effectLst/>
        </p:spPr>
        <p:txBody>
          <a:bodyPr rot="10800000" wrap="none" anchor="ctr"/>
          <a:lstStyle/>
          <a:p>
            <a:pPr>
              <a:defRPr/>
            </a:pPr>
            <a:endParaRPr lang="en-US" sz="1500">
              <a:solidFill>
                <a:srgbClr val="FFFFFF"/>
              </a:solidFill>
              <a:latin typeface="Arial" pitchFamily="34" charset="0"/>
            </a:endParaRPr>
          </a:p>
        </p:txBody>
      </p:sp>
      <p:sp>
        <p:nvSpPr>
          <p:cNvPr id="16" name="Rectangle 24"/>
          <p:cNvSpPr>
            <a:spLocks noChangeArrowheads="1"/>
          </p:cNvSpPr>
          <p:nvPr userDrawn="1"/>
        </p:nvSpPr>
        <p:spPr bwMode="auto">
          <a:xfrm rot="10800000">
            <a:off x="0" y="1036638"/>
            <a:ext cx="9144000" cy="182562"/>
          </a:xfrm>
          <a:prstGeom prst="rect">
            <a:avLst/>
          </a:prstGeom>
          <a:gradFill rotWithShape="1">
            <a:gsLst>
              <a:gs pos="0">
                <a:schemeClr val="tx1"/>
              </a:gs>
              <a:gs pos="100000">
                <a:srgbClr val="FFCC00"/>
              </a:gs>
            </a:gsLst>
            <a:lin ang="0" scaled="1"/>
          </a:gradFill>
          <a:ln w="9525">
            <a:noFill/>
            <a:miter lim="800000"/>
            <a:headEnd/>
            <a:tailEnd/>
          </a:ln>
          <a:effectLst/>
        </p:spPr>
        <p:txBody>
          <a:bodyPr rot="10800000" wrap="none" anchor="ctr"/>
          <a:lstStyle/>
          <a:p>
            <a:pPr>
              <a:defRPr/>
            </a:pPr>
            <a:endParaRPr lang="en-US" sz="1350">
              <a:solidFill>
                <a:srgbClr val="FFFFFF"/>
              </a:solidFill>
              <a:latin typeface="Arial" pitchFamily="34" charset="0"/>
            </a:endParaRPr>
          </a:p>
        </p:txBody>
      </p:sp>
      <p:sp>
        <p:nvSpPr>
          <p:cNvPr id="18" name="Text Placeholder 17"/>
          <p:cNvSpPr>
            <a:spLocks noGrp="1"/>
          </p:cNvSpPr>
          <p:nvPr>
            <p:ph type="body" sz="quarter" idx="10" hasCustomPrompt="1"/>
          </p:nvPr>
        </p:nvSpPr>
        <p:spPr>
          <a:xfrm>
            <a:off x="1447800" y="3810000"/>
            <a:ext cx="6400800" cy="2057400"/>
          </a:xfrm>
        </p:spPr>
        <p:txBody>
          <a:bodyPr/>
          <a:lstStyle>
            <a:lvl1pPr algn="ctr">
              <a:buNone/>
              <a:defRPr sz="2400" b="1" baseline="0"/>
            </a:lvl1pPr>
          </a:lstStyle>
          <a:p>
            <a:pPr lvl="0"/>
            <a:r>
              <a:rPr lang="en-US"/>
              <a:t>Click to edit subtitle (Arial 24 Bold)</a:t>
            </a:r>
          </a:p>
        </p:txBody>
      </p:sp>
      <p:pic>
        <p:nvPicPr>
          <p:cNvPr id="19" name="Picture 2" descr="http://www.tioh.hqda.pentagon.mil/ImageProxy.ashx?n=1&amp;t=original&amp;id=5161"/>
          <p:cNvPicPr>
            <a:picLocks noChangeAspect="1" noChangeArrowheads="1"/>
          </p:cNvPicPr>
          <p:nvPr userDrawn="1"/>
        </p:nvPicPr>
        <p:blipFill>
          <a:blip r:embed="rId2" cstate="screen">
            <a:clrChange>
              <a:clrFrom>
                <a:srgbClr val="FFFFFF"/>
              </a:clrFrom>
              <a:clrTo>
                <a:srgbClr val="FFFFFF">
                  <a:alpha val="0"/>
                </a:srgbClr>
              </a:clrTo>
            </a:clrChange>
            <a:extLst>
              <a:ext uri="{28A0092B-C50C-407E-A947-70E740481C1C}">
                <a14:useLocalDpi xmlns:a14="http://schemas.microsoft.com/office/drawing/2010/main"/>
              </a:ext>
            </a:extLst>
          </a:blip>
          <a:srcRect/>
          <a:stretch>
            <a:fillRect/>
          </a:stretch>
        </p:blipFill>
        <p:spPr bwMode="auto">
          <a:xfrm>
            <a:off x="8440739" y="42863"/>
            <a:ext cx="660400" cy="914400"/>
          </a:xfrm>
          <a:prstGeom prst="rect">
            <a:avLst/>
          </a:prstGeom>
          <a:noFill/>
          <a:ln w="9525">
            <a:noFill/>
            <a:miter lim="800000"/>
            <a:headEnd/>
            <a:tailEnd/>
          </a:ln>
        </p:spPr>
      </p:pic>
      <p:pic>
        <p:nvPicPr>
          <p:cNvPr id="5" name="Picture 4" descr="Logo&#10;&#10;Description automatically generated">
            <a:extLst>
              <a:ext uri="{FF2B5EF4-FFF2-40B4-BE49-F238E27FC236}">
                <a16:creationId xmlns:a16="http://schemas.microsoft.com/office/drawing/2014/main" id="{77522337-76D1-2367-9B84-AE06913407C0}"/>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2861" y="57943"/>
            <a:ext cx="707587" cy="884240"/>
          </a:xfrm>
          <a:prstGeom prst="rect">
            <a:avLst/>
          </a:prstGeom>
        </p:spPr>
      </p:pic>
      <p:sp>
        <p:nvSpPr>
          <p:cNvPr id="10" name="TextBox 9">
            <a:extLst>
              <a:ext uri="{FF2B5EF4-FFF2-40B4-BE49-F238E27FC236}">
                <a16:creationId xmlns:a16="http://schemas.microsoft.com/office/drawing/2014/main" id="{F780BCA9-1AED-ADB9-F0EC-25641FC161C2}"/>
              </a:ext>
            </a:extLst>
          </p:cNvPr>
          <p:cNvSpPr txBox="1"/>
          <p:nvPr userDrawn="1"/>
        </p:nvSpPr>
        <p:spPr>
          <a:xfrm>
            <a:off x="3979530" y="-42111"/>
            <a:ext cx="1321196" cy="276999"/>
          </a:xfrm>
          <a:prstGeom prst="rect">
            <a:avLst/>
          </a:prstGeom>
          <a:noFill/>
        </p:spPr>
        <p:txBody>
          <a:bodyPr wrap="none" rtlCol="0">
            <a:spAutoFit/>
          </a:bodyPr>
          <a:lstStyle/>
          <a:p>
            <a:r>
              <a:rPr lang="en-US" sz="1200" b="1">
                <a:solidFill>
                  <a:srgbClr val="00B050"/>
                </a:solidFill>
              </a:rPr>
              <a:t>UNCLASSIFIED</a:t>
            </a:r>
          </a:p>
        </p:txBody>
      </p:sp>
      <p:sp>
        <p:nvSpPr>
          <p:cNvPr id="11" name="TextBox 10">
            <a:extLst>
              <a:ext uri="{FF2B5EF4-FFF2-40B4-BE49-F238E27FC236}">
                <a16:creationId xmlns:a16="http://schemas.microsoft.com/office/drawing/2014/main" id="{9F74E83F-632C-99FE-B3EA-112AAF4DA735}"/>
              </a:ext>
            </a:extLst>
          </p:cNvPr>
          <p:cNvSpPr txBox="1"/>
          <p:nvPr userDrawn="1"/>
        </p:nvSpPr>
        <p:spPr>
          <a:xfrm>
            <a:off x="3979530" y="6596808"/>
            <a:ext cx="1321196" cy="276999"/>
          </a:xfrm>
          <a:prstGeom prst="rect">
            <a:avLst/>
          </a:prstGeom>
          <a:noFill/>
        </p:spPr>
        <p:txBody>
          <a:bodyPr wrap="none" rtlCol="0">
            <a:spAutoFit/>
          </a:bodyPr>
          <a:lstStyle/>
          <a:p>
            <a:r>
              <a:rPr lang="en-US" sz="1200" b="1">
                <a:solidFill>
                  <a:srgbClr val="00B050"/>
                </a:solidFill>
              </a:rPr>
              <a:t>UNCLASSIFIED</a:t>
            </a:r>
          </a:p>
        </p:txBody>
      </p:sp>
    </p:spTree>
    <p:extLst>
      <p:ext uri="{BB962C8B-B14F-4D97-AF65-F5344CB8AC3E}">
        <p14:creationId xmlns:p14="http://schemas.microsoft.com/office/powerpoint/2010/main" val="19094501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ullet Lis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62002" y="243217"/>
            <a:ext cx="7619999" cy="523220"/>
          </a:xfrm>
        </p:spPr>
        <p:txBody>
          <a:bodyPr wrap="square">
            <a:spAutoFit/>
          </a:bodyPr>
          <a:lstStyle>
            <a:lvl1pPr>
              <a:spcBef>
                <a:spcPts val="450"/>
              </a:spcBef>
              <a:defRPr sz="2800" baseline="0"/>
            </a:lvl1pPr>
          </a:lstStyle>
          <a:p>
            <a:r>
              <a:rPr lang="en-US"/>
              <a:t>Arial 28 Bold</a:t>
            </a:r>
          </a:p>
        </p:txBody>
      </p:sp>
      <p:sp>
        <p:nvSpPr>
          <p:cNvPr id="3" name="Text Placeholder 2">
            <a:extLst>
              <a:ext uri="{FF2B5EF4-FFF2-40B4-BE49-F238E27FC236}">
                <a16:creationId xmlns:a16="http://schemas.microsoft.com/office/drawing/2014/main" id="{8F13E72A-990E-8B95-E1CE-FECD11BE8D0E}"/>
              </a:ext>
            </a:extLst>
          </p:cNvPr>
          <p:cNvSpPr>
            <a:spLocks noGrp="1"/>
          </p:cNvSpPr>
          <p:nvPr>
            <p:ph idx="1"/>
          </p:nvPr>
        </p:nvSpPr>
        <p:spPr bwMode="auto">
          <a:xfrm>
            <a:off x="136526" y="1143000"/>
            <a:ext cx="8870950" cy="5486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98566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3900" y="243217"/>
            <a:ext cx="7696200" cy="523220"/>
          </a:xfrm>
        </p:spPr>
        <p:txBody>
          <a:bodyPr>
            <a:spAutoFit/>
          </a:bodyPr>
          <a:lstStyle>
            <a:lvl1pPr>
              <a:defRPr sz="2800"/>
            </a:lvl1pPr>
          </a:lstStyle>
          <a:p>
            <a:r>
              <a:rPr lang="en-US"/>
              <a:t>Arial 28 Bold</a:t>
            </a:r>
          </a:p>
        </p:txBody>
      </p:sp>
      <p:sp>
        <p:nvSpPr>
          <p:cNvPr id="3" name="Content Placeholder 2"/>
          <p:cNvSpPr>
            <a:spLocks noGrp="1"/>
          </p:cNvSpPr>
          <p:nvPr>
            <p:ph sz="half" idx="1" hasCustomPrompt="1"/>
          </p:nvPr>
        </p:nvSpPr>
        <p:spPr>
          <a:xfrm>
            <a:off x="152400" y="1143000"/>
            <a:ext cx="4389120" cy="5364480"/>
          </a:xfrm>
        </p:spPr>
        <p:txBody>
          <a:bodyPr/>
          <a:lstStyle>
            <a:lvl1pPr marL="170260" indent="-170260">
              <a:buFont typeface="Wingdings" pitchFamily="2" charset="2"/>
              <a:buChar char="Ø"/>
              <a:defRPr sz="2000" b="0"/>
            </a:lvl1pPr>
            <a:lvl2pPr marL="300038" indent="-129779">
              <a:buFont typeface="Arial" pitchFamily="34" charset="0"/>
              <a:buChar char="•"/>
              <a:defRPr sz="1800" b="0" baseline="0"/>
            </a:lvl2pPr>
            <a:lvl3pPr marL="431006" indent="-130969">
              <a:buFont typeface="Arial" pitchFamily="34" charset="0"/>
              <a:buChar char="–"/>
              <a:defRPr sz="1600" b="0" baseline="0"/>
            </a:lvl3pPr>
            <a:lvl4pPr marL="554831" indent="-123825">
              <a:spcBef>
                <a:spcPts val="450"/>
              </a:spcBef>
              <a:buFont typeface="Wingdings" pitchFamily="2" charset="2"/>
              <a:buChar char="§"/>
              <a:defRPr sz="1200" b="0" baseline="0"/>
            </a:lvl4pPr>
            <a:lvl5pPr marL="814388" indent="-122635">
              <a:defRPr sz="1350"/>
            </a:lvl5pPr>
            <a:lvl6pPr>
              <a:defRPr sz="1350"/>
            </a:lvl6pPr>
            <a:lvl7pPr>
              <a:defRPr sz="1350"/>
            </a:lvl7pPr>
            <a:lvl8pPr>
              <a:defRPr sz="1350"/>
            </a:lvl8pPr>
            <a:lvl9pPr>
              <a:defRPr sz="1350"/>
            </a:lvl9pPr>
          </a:lstStyle>
          <a:p>
            <a:pPr lvl="0"/>
            <a:r>
              <a:rPr lang="en-US"/>
              <a:t>Arial 20</a:t>
            </a:r>
          </a:p>
          <a:p>
            <a:pPr lvl="1"/>
            <a:r>
              <a:rPr lang="en-US"/>
              <a:t>Arial 18</a:t>
            </a:r>
          </a:p>
          <a:p>
            <a:pPr lvl="2"/>
            <a:r>
              <a:rPr lang="en-US"/>
              <a:t>Arial 16</a:t>
            </a:r>
          </a:p>
          <a:p>
            <a:pPr lvl="3"/>
            <a:r>
              <a:rPr lang="en-US"/>
              <a:t>Arial 14</a:t>
            </a:r>
          </a:p>
        </p:txBody>
      </p:sp>
      <p:sp>
        <p:nvSpPr>
          <p:cNvPr id="6" name="Content Placeholder 2"/>
          <p:cNvSpPr>
            <a:spLocks noGrp="1"/>
          </p:cNvSpPr>
          <p:nvPr>
            <p:ph sz="half" idx="10"/>
          </p:nvPr>
        </p:nvSpPr>
        <p:spPr>
          <a:xfrm>
            <a:off x="4631108" y="1143000"/>
            <a:ext cx="4389120" cy="5364480"/>
          </a:xfrm>
          <a:noFill/>
          <a:ln w="9525">
            <a:noFill/>
            <a:miter lim="800000"/>
            <a:headEnd/>
            <a:tailEnd/>
          </a:ln>
        </p:spPr>
        <p:txBody>
          <a:bodyPr vert="horz" wrap="square" lIns="91440" tIns="45720" rIns="91440" bIns="45720" numCol="1" anchor="t" anchorCtr="0" compatLnSpc="1">
            <a:prstTxWarp prst="textNoShape">
              <a:avLst/>
            </a:prstTxWarp>
          </a:bodyPr>
          <a:lstStyle>
            <a:lvl1pPr>
              <a:defRPr lang="en-US" b="0"/>
            </a:lvl1pPr>
            <a:lvl2pPr>
              <a:defRPr lang="en-US" b="0" baseline="0"/>
            </a:lvl2pPr>
            <a:lvl3pPr>
              <a:defRPr lang="en-US" b="0" baseline="0"/>
            </a:lvl3pPr>
            <a:lvl4pPr>
              <a:defRPr lang="en-US" sz="1200" b="0" baseline="0"/>
            </a:lvl4pPr>
          </a:lstStyle>
          <a:p>
            <a:pPr marL="170260" lvl="0" indent="-170260"/>
            <a:r>
              <a:rPr lang="en-US"/>
              <a:t>Click to edit Master text styles</a:t>
            </a:r>
          </a:p>
          <a:p>
            <a:pPr marL="170260" lvl="1" indent="-170260"/>
            <a:r>
              <a:rPr lang="en-US"/>
              <a:t>Second level</a:t>
            </a:r>
          </a:p>
          <a:p>
            <a:pPr marL="170260" lvl="2" indent="-170260"/>
            <a:r>
              <a:rPr lang="en-US"/>
              <a:t>Third level</a:t>
            </a:r>
          </a:p>
          <a:p>
            <a:pPr marL="170260" lvl="3" indent="-170260"/>
            <a:r>
              <a:rPr lang="en-US"/>
              <a:t>Fourth level</a:t>
            </a:r>
          </a:p>
        </p:txBody>
      </p:sp>
    </p:spTree>
    <p:extLst>
      <p:ext uri="{BB962C8B-B14F-4D97-AF65-F5344CB8AC3E}">
        <p14:creationId xmlns:p14="http://schemas.microsoft.com/office/powerpoint/2010/main" val="158642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Quad Chart">
    <p:spTree>
      <p:nvGrpSpPr>
        <p:cNvPr id="1" name=""/>
        <p:cNvGrpSpPr/>
        <p:nvPr/>
      </p:nvGrpSpPr>
      <p:grpSpPr>
        <a:xfrm>
          <a:off x="0" y="0"/>
          <a:ext cx="0" cy="0"/>
          <a:chOff x="0" y="0"/>
          <a:chExt cx="0" cy="0"/>
        </a:xfrm>
      </p:grpSpPr>
      <p:cxnSp>
        <p:nvCxnSpPr>
          <p:cNvPr id="11" name="Straight Connector 10"/>
          <p:cNvCxnSpPr/>
          <p:nvPr userDrawn="1"/>
        </p:nvCxnSpPr>
        <p:spPr bwMode="auto">
          <a:xfrm rot="10800000">
            <a:off x="366713" y="3827463"/>
            <a:ext cx="8412162" cy="0"/>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userDrawn="1"/>
        </p:nvCxnSpPr>
        <p:spPr>
          <a:xfrm rot="5400000">
            <a:off x="2065338" y="3843338"/>
            <a:ext cx="5029200" cy="0"/>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hasCustomPrompt="1"/>
          </p:nvPr>
        </p:nvSpPr>
        <p:spPr>
          <a:xfrm>
            <a:off x="152399" y="981163"/>
            <a:ext cx="4344988" cy="451027"/>
          </a:xfrm>
        </p:spPr>
        <p:txBody>
          <a:bodyPr anchor="b">
            <a:normAutofit/>
          </a:bodyPr>
          <a:lstStyle>
            <a:lvl1pPr marL="0" indent="0" algn="ctr">
              <a:buNone/>
              <a:defRPr sz="2000" b="1" u="sng" baseline="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Arial 20 Bold Underlined</a:t>
            </a:r>
          </a:p>
        </p:txBody>
      </p:sp>
      <p:sp>
        <p:nvSpPr>
          <p:cNvPr id="4" name="Content Placeholder 3"/>
          <p:cNvSpPr>
            <a:spLocks noGrp="1"/>
          </p:cNvSpPr>
          <p:nvPr>
            <p:ph sz="half" idx="2" hasCustomPrompt="1"/>
          </p:nvPr>
        </p:nvSpPr>
        <p:spPr>
          <a:xfrm>
            <a:off x="152400" y="1497100"/>
            <a:ext cx="4344988" cy="2265453"/>
          </a:xfrm>
        </p:spPr>
        <p:txBody>
          <a:bodyPr>
            <a:normAutofit/>
          </a:bodyPr>
          <a:lstStyle>
            <a:lvl1pPr marL="130969" indent="-130969">
              <a:defRPr sz="2000" baseline="0"/>
            </a:lvl1pPr>
            <a:lvl2pPr marL="215504" indent="-84535">
              <a:buFont typeface="Arial" pitchFamily="34" charset="0"/>
              <a:buChar char="•"/>
              <a:defRPr sz="1800"/>
            </a:lvl2pPr>
            <a:lvl3pPr marL="300038" indent="-84535">
              <a:buFont typeface="Arial" pitchFamily="34" charset="0"/>
              <a:buChar char="­"/>
              <a:defRPr sz="1600" baseline="0"/>
            </a:lvl3pPr>
            <a:lvl4pPr marL="385763" indent="-85725">
              <a:spcBef>
                <a:spcPts val="450"/>
              </a:spcBef>
              <a:buFont typeface="Wingdings" pitchFamily="2" charset="2"/>
              <a:buChar char="§"/>
              <a:defRPr sz="1400" baseline="0"/>
            </a:lvl4pPr>
            <a:lvl5pPr>
              <a:defRPr sz="1200"/>
            </a:lvl5pPr>
            <a:lvl6pPr>
              <a:defRPr sz="1200"/>
            </a:lvl6pPr>
            <a:lvl7pPr>
              <a:defRPr sz="1200"/>
            </a:lvl7pPr>
            <a:lvl8pPr>
              <a:defRPr sz="1200"/>
            </a:lvl8pPr>
            <a:lvl9pPr>
              <a:defRPr sz="1200"/>
            </a:lvl9pPr>
          </a:lstStyle>
          <a:p>
            <a:pPr lvl="0"/>
            <a:r>
              <a:rPr lang="en-US"/>
              <a:t> Arial 20</a:t>
            </a:r>
          </a:p>
          <a:p>
            <a:pPr lvl="1"/>
            <a:r>
              <a:rPr lang="en-US"/>
              <a:t> Arial 18</a:t>
            </a:r>
          </a:p>
          <a:p>
            <a:pPr lvl="2"/>
            <a:r>
              <a:rPr lang="en-US"/>
              <a:t> Arial 16</a:t>
            </a:r>
          </a:p>
          <a:p>
            <a:pPr lvl="3"/>
            <a:r>
              <a:rPr lang="en-US"/>
              <a:t> Arial 14</a:t>
            </a:r>
          </a:p>
        </p:txBody>
      </p:sp>
      <p:sp>
        <p:nvSpPr>
          <p:cNvPr id="5" name="Text Placeholder 4"/>
          <p:cNvSpPr>
            <a:spLocks noGrp="1"/>
          </p:cNvSpPr>
          <p:nvPr>
            <p:ph type="body" sz="quarter" idx="3"/>
          </p:nvPr>
        </p:nvSpPr>
        <p:spPr>
          <a:xfrm>
            <a:off x="4645025" y="985132"/>
            <a:ext cx="4346575" cy="451027"/>
          </a:xfrm>
        </p:spPr>
        <p:txBody>
          <a:bodyPr anchor="b">
            <a:normAutofit/>
          </a:bodyPr>
          <a:lstStyle>
            <a:lvl1pPr marL="0" indent="0" algn="ctr">
              <a:buNone/>
              <a:defRPr sz="2000" b="1" u="sng"/>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1497100"/>
            <a:ext cx="4346575" cy="2265453"/>
          </a:xfrm>
          <a:noFill/>
          <a:ln w="9525">
            <a:noFill/>
            <a:miter lim="800000"/>
            <a:headEnd/>
            <a:tailEnd/>
          </a:ln>
        </p:spPr>
        <p:txBody>
          <a:bodyPr vert="horz" wrap="square" lIns="91440" tIns="45720" rIns="91440" bIns="45720" numCol="1" anchor="t" anchorCtr="0" compatLnSpc="1">
            <a:prstTxWarp prst="textNoShape">
              <a:avLst/>
            </a:prstTxWarp>
            <a:normAutofit/>
          </a:bodyPr>
          <a:lstStyle>
            <a:lvl1pPr>
              <a:defRPr lang="en-US" baseline="0"/>
            </a:lvl1pPr>
            <a:lvl2pPr>
              <a:defRPr lang="en-US"/>
            </a:lvl2pPr>
            <a:lvl3pPr>
              <a:defRPr lang="en-US" baseline="0"/>
            </a:lvl3pPr>
            <a:lvl4pPr>
              <a:defRPr lang="en-US" baseline="0"/>
            </a:lvl4pPr>
          </a:lstStyle>
          <a:p>
            <a:pPr marL="130969" lvl="0" indent="-130969"/>
            <a:r>
              <a:rPr lang="en-US"/>
              <a:t>Click to edit Master text styles</a:t>
            </a:r>
          </a:p>
          <a:p>
            <a:pPr marL="130969" lvl="1" indent="-130969"/>
            <a:r>
              <a:rPr lang="en-US"/>
              <a:t>Second level</a:t>
            </a:r>
          </a:p>
          <a:p>
            <a:pPr marL="130969" lvl="2" indent="-130969"/>
            <a:r>
              <a:rPr lang="en-US"/>
              <a:t>Third level</a:t>
            </a:r>
          </a:p>
          <a:p>
            <a:pPr marL="130969" lvl="3" indent="-130969"/>
            <a:r>
              <a:rPr lang="en-US"/>
              <a:t>Fourth level</a:t>
            </a:r>
          </a:p>
        </p:txBody>
      </p:sp>
      <p:sp>
        <p:nvSpPr>
          <p:cNvPr id="14" name="Text Placeholder 2"/>
          <p:cNvSpPr>
            <a:spLocks noGrp="1"/>
          </p:cNvSpPr>
          <p:nvPr>
            <p:ph type="body" idx="13"/>
          </p:nvPr>
        </p:nvSpPr>
        <p:spPr>
          <a:xfrm>
            <a:off x="152399" y="3762553"/>
            <a:ext cx="4344988" cy="451027"/>
          </a:xfrm>
        </p:spPr>
        <p:txBody>
          <a:bodyPr anchor="b">
            <a:normAutofit/>
          </a:bodyPr>
          <a:lstStyle>
            <a:lvl1pPr marL="0" indent="0" algn="ctr">
              <a:buNone/>
              <a:defRPr sz="2000" b="1" u="sng"/>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5" name="Content Placeholder 3"/>
          <p:cNvSpPr>
            <a:spLocks noGrp="1"/>
          </p:cNvSpPr>
          <p:nvPr>
            <p:ph sz="half" idx="14"/>
          </p:nvPr>
        </p:nvSpPr>
        <p:spPr>
          <a:xfrm>
            <a:off x="152400" y="4278490"/>
            <a:ext cx="4344988" cy="2111199"/>
          </a:xfrm>
          <a:noFill/>
          <a:ln w="9525">
            <a:noFill/>
            <a:miter lim="800000"/>
            <a:headEnd/>
            <a:tailEnd/>
          </a:ln>
        </p:spPr>
        <p:txBody>
          <a:bodyPr vert="horz" wrap="square" lIns="91440" tIns="45720" rIns="91440" bIns="45720" numCol="1" anchor="t" anchorCtr="0" compatLnSpc="1">
            <a:prstTxWarp prst="textNoShape">
              <a:avLst/>
            </a:prstTxWarp>
            <a:normAutofit/>
          </a:bodyPr>
          <a:lstStyle>
            <a:lvl1pPr>
              <a:defRPr lang="en-US" baseline="0" dirty="0"/>
            </a:lvl1pPr>
            <a:lvl2pPr>
              <a:defRPr lang="en-US" dirty="0"/>
            </a:lvl2pPr>
            <a:lvl3pPr>
              <a:defRPr lang="en-US" baseline="0" dirty="0"/>
            </a:lvl3pPr>
            <a:lvl4pPr>
              <a:defRPr lang="en-US" baseline="0" dirty="0"/>
            </a:lvl4pPr>
          </a:lstStyle>
          <a:p>
            <a:pPr marL="130969" lvl="0" indent="-130969"/>
            <a:r>
              <a:rPr lang="en-US"/>
              <a:t>Click to edit Master text styles</a:t>
            </a:r>
          </a:p>
          <a:p>
            <a:pPr marL="130969" lvl="1" indent="-130969"/>
            <a:r>
              <a:rPr lang="en-US"/>
              <a:t>Second level</a:t>
            </a:r>
          </a:p>
          <a:p>
            <a:pPr marL="130969" lvl="2" indent="-130969"/>
            <a:r>
              <a:rPr lang="en-US"/>
              <a:t>Third level</a:t>
            </a:r>
          </a:p>
          <a:p>
            <a:pPr marL="130969" lvl="3" indent="-130969"/>
            <a:r>
              <a:rPr lang="en-US"/>
              <a:t>Fourth level</a:t>
            </a:r>
          </a:p>
        </p:txBody>
      </p:sp>
      <p:sp>
        <p:nvSpPr>
          <p:cNvPr id="16" name="Text Placeholder 4"/>
          <p:cNvSpPr>
            <a:spLocks noGrp="1"/>
          </p:cNvSpPr>
          <p:nvPr>
            <p:ph type="body" sz="quarter" idx="15"/>
          </p:nvPr>
        </p:nvSpPr>
        <p:spPr>
          <a:xfrm>
            <a:off x="4643974" y="3762553"/>
            <a:ext cx="4346575" cy="451027"/>
          </a:xfrm>
        </p:spPr>
        <p:txBody>
          <a:bodyPr anchor="b">
            <a:normAutofit/>
          </a:bodyPr>
          <a:lstStyle>
            <a:lvl1pPr marL="0" indent="0" algn="ctr">
              <a:buNone/>
              <a:defRPr sz="2000" b="1" u="sng"/>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7" name="Content Placeholder 5"/>
          <p:cNvSpPr>
            <a:spLocks noGrp="1"/>
          </p:cNvSpPr>
          <p:nvPr>
            <p:ph sz="quarter" idx="16"/>
          </p:nvPr>
        </p:nvSpPr>
        <p:spPr>
          <a:xfrm>
            <a:off x="4645026" y="4278490"/>
            <a:ext cx="4346575" cy="2111199"/>
          </a:xfrm>
          <a:noFill/>
          <a:ln w="9525">
            <a:noFill/>
            <a:miter lim="800000"/>
            <a:headEnd/>
            <a:tailEnd/>
          </a:ln>
        </p:spPr>
        <p:txBody>
          <a:bodyPr vert="horz" wrap="square" lIns="91440" tIns="45720" rIns="91440" bIns="45720" numCol="1" anchor="t" anchorCtr="0" compatLnSpc="1">
            <a:prstTxWarp prst="textNoShape">
              <a:avLst/>
            </a:prstTxWarp>
            <a:normAutofit/>
          </a:bodyPr>
          <a:lstStyle>
            <a:lvl1pPr>
              <a:defRPr lang="en-US" baseline="0" dirty="0"/>
            </a:lvl1pPr>
            <a:lvl2pPr>
              <a:defRPr lang="en-US" dirty="0"/>
            </a:lvl2pPr>
            <a:lvl3pPr>
              <a:defRPr lang="en-US" baseline="0" dirty="0"/>
            </a:lvl3pPr>
            <a:lvl4pPr>
              <a:defRPr lang="en-US" baseline="0" dirty="0"/>
            </a:lvl4pPr>
          </a:lstStyle>
          <a:p>
            <a:pPr marL="130969" lvl="0" indent="-130969"/>
            <a:r>
              <a:rPr lang="en-US"/>
              <a:t>Click to edit Master text styles</a:t>
            </a:r>
          </a:p>
          <a:p>
            <a:pPr marL="130969" lvl="1" indent="-130969"/>
            <a:r>
              <a:rPr lang="en-US"/>
              <a:t>Second level</a:t>
            </a:r>
          </a:p>
          <a:p>
            <a:pPr marL="130969" lvl="2" indent="-130969"/>
            <a:r>
              <a:rPr lang="en-US"/>
              <a:t>Third level</a:t>
            </a:r>
          </a:p>
          <a:p>
            <a:pPr marL="130969" lvl="3" indent="-130969"/>
            <a:r>
              <a:rPr lang="en-US"/>
              <a:t>Fourth level</a:t>
            </a:r>
          </a:p>
        </p:txBody>
      </p:sp>
      <p:sp>
        <p:nvSpPr>
          <p:cNvPr id="13" name="Title 1"/>
          <p:cNvSpPr>
            <a:spLocks noGrp="1"/>
          </p:cNvSpPr>
          <p:nvPr>
            <p:ph type="title" hasCustomPrompt="1"/>
          </p:nvPr>
        </p:nvSpPr>
        <p:spPr>
          <a:xfrm>
            <a:off x="714375" y="179756"/>
            <a:ext cx="7715250" cy="646331"/>
          </a:xfrm>
        </p:spPr>
        <p:txBody>
          <a:bodyPr>
            <a:normAutofit/>
          </a:bodyPr>
          <a:lstStyle>
            <a:lvl1pPr>
              <a:defRPr sz="2800" baseline="0"/>
            </a:lvl1pPr>
          </a:lstStyle>
          <a:p>
            <a:r>
              <a:rPr lang="en-US"/>
              <a:t>Arial 28 Bold</a:t>
            </a:r>
          </a:p>
        </p:txBody>
      </p:sp>
    </p:spTree>
    <p:extLst>
      <p:ext uri="{BB962C8B-B14F-4D97-AF65-F5344CB8AC3E}">
        <p14:creationId xmlns:p14="http://schemas.microsoft.com/office/powerpoint/2010/main" val="40827657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harts and Graphs ">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714375" y="179756"/>
            <a:ext cx="7715250" cy="646331"/>
          </a:xfrm>
        </p:spPr>
        <p:txBody>
          <a:bodyPr>
            <a:normAutofit/>
          </a:bodyPr>
          <a:lstStyle>
            <a:lvl1pPr>
              <a:defRPr sz="2800" baseline="0"/>
            </a:lvl1pPr>
          </a:lstStyle>
          <a:p>
            <a:r>
              <a:rPr lang="en-US"/>
              <a:t>Arial 28 Bold</a:t>
            </a:r>
          </a:p>
        </p:txBody>
      </p:sp>
    </p:spTree>
    <p:extLst>
      <p:ext uri="{BB962C8B-B14F-4D97-AF65-F5344CB8AC3E}">
        <p14:creationId xmlns:p14="http://schemas.microsoft.com/office/powerpoint/2010/main" val="3428150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Final Slide">
    <p:spTree>
      <p:nvGrpSpPr>
        <p:cNvPr id="1" name=""/>
        <p:cNvGrpSpPr/>
        <p:nvPr/>
      </p:nvGrpSpPr>
      <p:grpSpPr>
        <a:xfrm>
          <a:off x="0" y="0"/>
          <a:ext cx="0" cy="0"/>
          <a:chOff x="0" y="0"/>
          <a:chExt cx="0" cy="0"/>
        </a:xfrm>
      </p:grpSpPr>
      <p:sp>
        <p:nvSpPr>
          <p:cNvPr id="15" name="Rectangle 14"/>
          <p:cNvSpPr/>
          <p:nvPr userDrawn="1"/>
        </p:nvSpPr>
        <p:spPr>
          <a:xfrm>
            <a:off x="381000" y="381000"/>
            <a:ext cx="8382000" cy="6172200"/>
          </a:xfrm>
          <a:prstGeom prst="rect">
            <a:avLst/>
          </a:prstGeom>
          <a:solidFill>
            <a:schemeClr val="tx1"/>
          </a:solidFill>
          <a:ln w="28575">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0">
              <a:solidFill>
                <a:prstClr val="white"/>
              </a:solidFill>
            </a:endParaRPr>
          </a:p>
        </p:txBody>
      </p:sp>
      <p:sp>
        <p:nvSpPr>
          <p:cNvPr id="16" name="Rectangle 15"/>
          <p:cNvSpPr/>
          <p:nvPr userDrawn="1"/>
        </p:nvSpPr>
        <p:spPr>
          <a:xfrm>
            <a:off x="533400" y="533400"/>
            <a:ext cx="8077200" cy="5867400"/>
          </a:xfrm>
          <a:prstGeom prst="rect">
            <a:avLst/>
          </a:prstGeom>
          <a:solidFill>
            <a:schemeClr val="bg1"/>
          </a:solidFill>
          <a:ln w="28575">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0">
              <a:solidFill>
                <a:prstClr val="white"/>
              </a:solidFill>
            </a:endParaRPr>
          </a:p>
        </p:txBody>
      </p:sp>
      <p:pic>
        <p:nvPicPr>
          <p:cNvPr id="8" name="Picture 2" descr="http://www.tioh.hqda.pentagon.mil/ImageProxy.ashx?n=1&amp;t=original&amp;id=5161"/>
          <p:cNvPicPr>
            <a:picLocks noChangeAspect="1" noChangeArrowheads="1"/>
          </p:cNvPicPr>
          <p:nvPr userDrawn="1"/>
        </p:nvPicPr>
        <p:blipFill>
          <a:blip r:embed="rId2" cstate="print">
            <a:clrChange>
              <a:clrFrom>
                <a:srgbClr val="FFFFFF"/>
              </a:clrFrom>
              <a:clrTo>
                <a:srgbClr val="FFFFFF">
                  <a:alpha val="0"/>
                </a:srgbClr>
              </a:clrTo>
            </a:clrChange>
          </a:blip>
          <a:srcRect/>
          <a:stretch>
            <a:fillRect/>
          </a:stretch>
        </p:blipFill>
        <p:spPr bwMode="auto">
          <a:xfrm>
            <a:off x="3687764" y="2057402"/>
            <a:ext cx="1965325" cy="2720975"/>
          </a:xfrm>
          <a:prstGeom prst="rect">
            <a:avLst/>
          </a:prstGeom>
          <a:noFill/>
          <a:ln w="9525">
            <a:noFill/>
            <a:miter lim="800000"/>
            <a:headEnd/>
            <a:tailEnd/>
          </a:ln>
        </p:spPr>
      </p:pic>
      <p:sp>
        <p:nvSpPr>
          <p:cNvPr id="9" name="TextBox 8"/>
          <p:cNvSpPr txBox="1"/>
          <p:nvPr userDrawn="1"/>
        </p:nvSpPr>
        <p:spPr>
          <a:xfrm>
            <a:off x="914400" y="751583"/>
            <a:ext cx="7315200" cy="830997"/>
          </a:xfrm>
          <a:prstGeom prst="rect">
            <a:avLst/>
          </a:prstGeom>
          <a:noFill/>
        </p:spPr>
        <p:txBody>
          <a:bodyPr>
            <a:spAutoFit/>
          </a:bodyPr>
          <a:lstStyle/>
          <a:p>
            <a:pPr algn="ctr" fontAlgn="auto">
              <a:spcBef>
                <a:spcPts val="0"/>
              </a:spcBef>
              <a:spcAft>
                <a:spcPts val="0"/>
              </a:spcAft>
              <a:defRPr/>
            </a:pPr>
            <a:r>
              <a:rPr lang="en-US" sz="2400" b="1">
                <a:solidFill>
                  <a:prstClr val="black"/>
                </a:solidFill>
                <a:latin typeface="Arial"/>
              </a:rPr>
              <a:t>US Army Cadet Command</a:t>
            </a:r>
          </a:p>
          <a:p>
            <a:pPr algn="ctr" fontAlgn="auto">
              <a:spcBef>
                <a:spcPts val="0"/>
              </a:spcBef>
              <a:spcAft>
                <a:spcPts val="0"/>
              </a:spcAft>
              <a:defRPr/>
            </a:pPr>
            <a:r>
              <a:rPr lang="en-US" sz="2400" b="1" i="1">
                <a:solidFill>
                  <a:prstClr val="black"/>
                </a:solidFill>
                <a:latin typeface="Arial"/>
              </a:rPr>
              <a:t>Be All You Can Be</a:t>
            </a:r>
          </a:p>
        </p:txBody>
      </p:sp>
      <p:sp>
        <p:nvSpPr>
          <p:cNvPr id="13" name="TextBox 12"/>
          <p:cNvSpPr txBox="1"/>
          <p:nvPr userDrawn="1"/>
        </p:nvSpPr>
        <p:spPr>
          <a:xfrm>
            <a:off x="1066800" y="5105401"/>
            <a:ext cx="7315200" cy="830997"/>
          </a:xfrm>
          <a:prstGeom prst="rect">
            <a:avLst/>
          </a:prstGeom>
          <a:noFill/>
        </p:spPr>
        <p:txBody>
          <a:bodyPr>
            <a:spAutoFit/>
          </a:bodyPr>
          <a:lstStyle/>
          <a:p>
            <a:pPr algn="ctr" fontAlgn="auto">
              <a:spcBef>
                <a:spcPts val="0"/>
              </a:spcBef>
              <a:spcAft>
                <a:spcPts val="0"/>
              </a:spcAft>
              <a:defRPr/>
            </a:pPr>
            <a:r>
              <a:rPr lang="en-US" sz="2400" b="1">
                <a:solidFill>
                  <a:prstClr val="black"/>
                </a:solidFill>
                <a:latin typeface="Arial"/>
              </a:rPr>
              <a:t>Leadership Excellence</a:t>
            </a:r>
          </a:p>
          <a:p>
            <a:pPr algn="ctr" fontAlgn="auto">
              <a:spcBef>
                <a:spcPts val="0"/>
              </a:spcBef>
              <a:spcAft>
                <a:spcPts val="0"/>
              </a:spcAft>
              <a:defRPr/>
            </a:pPr>
            <a:r>
              <a:rPr lang="en-US" sz="2400" b="1" i="1">
                <a:solidFill>
                  <a:prstClr val="black"/>
                </a:solidFill>
                <a:latin typeface="Arial"/>
              </a:rPr>
              <a:t>One ROTC</a:t>
            </a:r>
          </a:p>
        </p:txBody>
      </p:sp>
    </p:spTree>
    <p:extLst>
      <p:ext uri="{BB962C8B-B14F-4D97-AF65-F5344CB8AC3E}">
        <p14:creationId xmlns:p14="http://schemas.microsoft.com/office/powerpoint/2010/main" val="564137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ullet Lis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62001" y="181660"/>
            <a:ext cx="7619999" cy="646331"/>
          </a:xfrm>
        </p:spPr>
        <p:txBody>
          <a:bodyPr wrap="square">
            <a:spAutoFit/>
          </a:bodyPr>
          <a:lstStyle>
            <a:lvl1pPr>
              <a:spcBef>
                <a:spcPts val="600"/>
              </a:spcBef>
              <a:defRPr sz="3600" baseline="0"/>
            </a:lvl1pPr>
          </a:lstStyle>
          <a:p>
            <a:r>
              <a:rPr lang="en-US"/>
              <a:t>Arial 36 Bold</a:t>
            </a:r>
          </a:p>
        </p:txBody>
      </p:sp>
      <p:sp>
        <p:nvSpPr>
          <p:cNvPr id="5" name="Text Placeholder 4"/>
          <p:cNvSpPr>
            <a:spLocks noGrp="1"/>
          </p:cNvSpPr>
          <p:nvPr>
            <p:ph type="body" sz="quarter" idx="10" hasCustomPrompt="1"/>
          </p:nvPr>
        </p:nvSpPr>
        <p:spPr>
          <a:xfrm>
            <a:off x="228600" y="1219200"/>
            <a:ext cx="8686800" cy="5334000"/>
          </a:xfrm>
        </p:spPr>
        <p:txBody>
          <a:bodyPr/>
          <a:lstStyle/>
          <a:p>
            <a:pPr lvl="0"/>
            <a:r>
              <a:rPr lang="en-US"/>
              <a:t>First level (Arial 26)</a:t>
            </a:r>
          </a:p>
          <a:p>
            <a:pPr lvl="1"/>
            <a:r>
              <a:rPr lang="en-US"/>
              <a:t>Second level (Arial 24)</a:t>
            </a:r>
          </a:p>
          <a:p>
            <a:pPr lvl="2"/>
            <a:r>
              <a:rPr lang="en-US"/>
              <a:t>Third level (Arial 20)</a:t>
            </a:r>
          </a:p>
          <a:p>
            <a:pPr lvl="3"/>
            <a:r>
              <a:rPr lang="en-US"/>
              <a:t>Fourth level (Arial 18)</a:t>
            </a:r>
          </a:p>
          <a:p>
            <a:r>
              <a:rPr lang="en-US"/>
              <a:t>Formatting</a:t>
            </a:r>
          </a:p>
          <a:p>
            <a:pPr lvl="1"/>
            <a:r>
              <a:rPr lang="en-US"/>
              <a:t>Do not go below fourth level bullet</a:t>
            </a:r>
          </a:p>
          <a:p>
            <a:pPr lvl="1"/>
            <a:r>
              <a:rPr lang="en-US"/>
              <a:t>Paragraph spacing is set at “before 6pt”</a:t>
            </a:r>
          </a:p>
          <a:p>
            <a:pPr lvl="1"/>
            <a:r>
              <a:rPr lang="en-US"/>
              <a:t>Use the designated bullet style for each level</a:t>
            </a:r>
          </a:p>
          <a:p>
            <a:pPr lvl="1"/>
            <a:r>
              <a:rPr lang="en-US"/>
              <a:t>Paragraphs are formatted with hanging indents</a:t>
            </a:r>
          </a:p>
        </p:txBody>
      </p:sp>
    </p:spTree>
    <p:extLst>
      <p:ext uri="{BB962C8B-B14F-4D97-AF65-F5344CB8AC3E}">
        <p14:creationId xmlns:p14="http://schemas.microsoft.com/office/powerpoint/2010/main" val="3199039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42326105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723900" y="181661"/>
            <a:ext cx="7696200" cy="646331"/>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rmAutofit/>
          </a:bodyPr>
          <a:lstStyle/>
          <a:p>
            <a:pPr lvl="0"/>
            <a:r>
              <a:rPr lang="en-US"/>
              <a:t>Arial 28 Bold</a:t>
            </a:r>
          </a:p>
        </p:txBody>
      </p:sp>
      <p:sp>
        <p:nvSpPr>
          <p:cNvPr id="1027" name="Text Placeholder 2"/>
          <p:cNvSpPr>
            <a:spLocks noGrp="1"/>
          </p:cNvSpPr>
          <p:nvPr>
            <p:ph type="body" idx="1"/>
          </p:nvPr>
        </p:nvSpPr>
        <p:spPr bwMode="auto">
          <a:xfrm>
            <a:off x="136526" y="1143000"/>
            <a:ext cx="8870950" cy="5486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First level (Arial 20)</a:t>
            </a:r>
          </a:p>
          <a:p>
            <a:pPr lvl="1"/>
            <a:r>
              <a:rPr lang="en-US"/>
              <a:t>Second level (Arial 18)</a:t>
            </a:r>
          </a:p>
          <a:p>
            <a:pPr lvl="2"/>
            <a:r>
              <a:rPr lang="en-US"/>
              <a:t>Third level (Arial 16)</a:t>
            </a:r>
          </a:p>
          <a:p>
            <a:pPr lvl="3"/>
            <a:r>
              <a:rPr lang="en-US"/>
              <a:t>Fourth level (Arial 14)</a:t>
            </a:r>
          </a:p>
          <a:p>
            <a:r>
              <a:rPr lang="en-US"/>
              <a:t>Formatting</a:t>
            </a:r>
          </a:p>
          <a:p>
            <a:pPr lvl="1"/>
            <a:r>
              <a:rPr lang="en-US"/>
              <a:t>Do not go below fourth level bullet</a:t>
            </a:r>
          </a:p>
          <a:p>
            <a:pPr lvl="1"/>
            <a:r>
              <a:rPr lang="en-US"/>
              <a:t>Paragraph spacing is set at “before 6pt”</a:t>
            </a:r>
          </a:p>
          <a:p>
            <a:pPr lvl="1"/>
            <a:r>
              <a:rPr lang="en-US"/>
              <a:t>Use the designated bullet style for each level</a:t>
            </a:r>
          </a:p>
          <a:p>
            <a:pPr lvl="1"/>
            <a:r>
              <a:rPr lang="en-US"/>
              <a:t>Paragraphs are formatted with hanging indents</a:t>
            </a:r>
          </a:p>
          <a:p>
            <a:pPr lvl="0"/>
            <a:endParaRPr lang="en-US"/>
          </a:p>
          <a:p>
            <a:pPr lvl="3"/>
            <a:endParaRPr lang="en-US"/>
          </a:p>
          <a:p>
            <a:pPr lvl="4"/>
            <a:endParaRPr lang="en-US"/>
          </a:p>
        </p:txBody>
      </p:sp>
      <p:sp>
        <p:nvSpPr>
          <p:cNvPr id="9" name="Rectangle 8"/>
          <p:cNvSpPr/>
          <p:nvPr/>
        </p:nvSpPr>
        <p:spPr>
          <a:xfrm>
            <a:off x="8367933" y="6581002"/>
            <a:ext cx="742511" cy="230832"/>
          </a:xfrm>
          <a:prstGeom prst="rect">
            <a:avLst/>
          </a:prstGeom>
        </p:spPr>
        <p:txBody>
          <a:bodyPr wrap="none">
            <a:spAutoFit/>
          </a:bodyPr>
          <a:lstStyle/>
          <a:p>
            <a:pPr algn="r" fontAlgn="auto">
              <a:spcBef>
                <a:spcPts val="0"/>
              </a:spcBef>
              <a:spcAft>
                <a:spcPts val="0"/>
              </a:spcAft>
              <a:defRPr/>
            </a:pPr>
            <a:r>
              <a:rPr lang="en-US" sz="900" i="1">
                <a:ln w="0">
                  <a:solidFill>
                    <a:srgbClr val="FFC000"/>
                  </a:solidFill>
                </a:ln>
                <a:solidFill>
                  <a:prstClr val="black"/>
                </a:solidFill>
                <a:latin typeface="G.I. 400" pitchFamily="2" charset="0"/>
              </a:rPr>
              <a:t>One ROTC</a:t>
            </a:r>
          </a:p>
        </p:txBody>
      </p:sp>
      <p:pic>
        <p:nvPicPr>
          <p:cNvPr id="10" name="Picture 2" descr="http://www.tioh.hqda.pentagon.mil/ImageProxy.ashx?n=1&amp;t=original&amp;id=5161"/>
          <p:cNvPicPr>
            <a:picLocks noChangeAspect="1" noChangeArrowheads="1"/>
          </p:cNvPicPr>
          <p:nvPr/>
        </p:nvPicPr>
        <p:blipFill>
          <a:blip r:embed="rId11" cstate="screen">
            <a:clrChange>
              <a:clrFrom>
                <a:srgbClr val="FFFFFF"/>
              </a:clrFrom>
              <a:clrTo>
                <a:srgbClr val="FFFFFF">
                  <a:alpha val="0"/>
                </a:srgbClr>
              </a:clrTo>
            </a:clrChange>
            <a:extLst>
              <a:ext uri="{28A0092B-C50C-407E-A947-70E740481C1C}">
                <a14:useLocalDpi xmlns:a14="http://schemas.microsoft.com/office/drawing/2010/main"/>
              </a:ext>
            </a:extLst>
          </a:blip>
          <a:srcRect/>
          <a:stretch>
            <a:fillRect/>
          </a:stretch>
        </p:blipFill>
        <p:spPr bwMode="auto">
          <a:xfrm>
            <a:off x="8440739" y="42863"/>
            <a:ext cx="660400" cy="914400"/>
          </a:xfrm>
          <a:prstGeom prst="rect">
            <a:avLst/>
          </a:prstGeom>
          <a:noFill/>
          <a:ln w="9525">
            <a:noFill/>
            <a:miter lim="800000"/>
            <a:headEnd/>
            <a:tailEnd/>
          </a:ln>
        </p:spPr>
      </p:pic>
      <p:sp>
        <p:nvSpPr>
          <p:cNvPr id="12" name="Rectangle 32"/>
          <p:cNvSpPr>
            <a:spLocks noChangeArrowheads="1"/>
          </p:cNvSpPr>
          <p:nvPr/>
        </p:nvSpPr>
        <p:spPr bwMode="auto">
          <a:xfrm rot="10800000">
            <a:off x="0" y="998539"/>
            <a:ext cx="9144000" cy="73025"/>
          </a:xfrm>
          <a:prstGeom prst="rect">
            <a:avLst/>
          </a:prstGeom>
          <a:gradFill rotWithShape="1">
            <a:gsLst>
              <a:gs pos="0">
                <a:schemeClr val="tx1"/>
              </a:gs>
              <a:gs pos="100000">
                <a:srgbClr val="FFCC00"/>
              </a:gs>
            </a:gsLst>
            <a:lin ang="0" scaled="1"/>
          </a:gradFill>
          <a:ln w="9525">
            <a:noFill/>
            <a:miter lim="800000"/>
            <a:headEnd/>
            <a:tailEnd/>
          </a:ln>
          <a:effectLst/>
        </p:spPr>
        <p:txBody>
          <a:bodyPr rot="10800000" wrap="none" anchor="ctr"/>
          <a:lstStyle/>
          <a:p>
            <a:pPr>
              <a:defRPr/>
            </a:pPr>
            <a:endParaRPr lang="en-US" sz="1350">
              <a:solidFill>
                <a:srgbClr val="FFFFFF"/>
              </a:solidFill>
              <a:latin typeface="Arial" pitchFamily="34" charset="0"/>
            </a:endParaRPr>
          </a:p>
        </p:txBody>
      </p:sp>
      <p:sp>
        <p:nvSpPr>
          <p:cNvPr id="11" name="Rectangle 10"/>
          <p:cNvSpPr/>
          <p:nvPr/>
        </p:nvSpPr>
        <p:spPr>
          <a:xfrm>
            <a:off x="8019340" y="1018402"/>
            <a:ext cx="1109598" cy="230832"/>
          </a:xfrm>
          <a:prstGeom prst="rect">
            <a:avLst/>
          </a:prstGeom>
        </p:spPr>
        <p:txBody>
          <a:bodyPr wrap="none">
            <a:spAutoFit/>
          </a:bodyPr>
          <a:lstStyle/>
          <a:p>
            <a:pPr algn="r" fontAlgn="auto">
              <a:spcBef>
                <a:spcPts val="0"/>
              </a:spcBef>
              <a:spcAft>
                <a:spcPts val="0"/>
              </a:spcAft>
              <a:defRPr/>
            </a:pPr>
            <a:r>
              <a:rPr lang="en-US" sz="900" i="1">
                <a:ln w="3175">
                  <a:solidFill>
                    <a:srgbClr val="FFCC00"/>
                  </a:solidFill>
                </a:ln>
                <a:solidFill>
                  <a:prstClr val="black"/>
                </a:solidFill>
                <a:latin typeface="G.I. 400" pitchFamily="2" charset="0"/>
              </a:rPr>
              <a:t>Be All You Can Be</a:t>
            </a:r>
          </a:p>
        </p:txBody>
      </p:sp>
      <p:sp>
        <p:nvSpPr>
          <p:cNvPr id="3" name="Slide Number Placeholder 4">
            <a:extLst>
              <a:ext uri="{FF2B5EF4-FFF2-40B4-BE49-F238E27FC236}">
                <a16:creationId xmlns:a16="http://schemas.microsoft.com/office/drawing/2014/main" id="{92210DDA-AA1B-83B1-EC2E-1CE60485CB01}"/>
              </a:ext>
            </a:extLst>
          </p:cNvPr>
          <p:cNvSpPr txBox="1">
            <a:spLocks/>
          </p:cNvSpPr>
          <p:nvPr userDrawn="1"/>
        </p:nvSpPr>
        <p:spPr>
          <a:xfrm>
            <a:off x="0" y="6562725"/>
            <a:ext cx="838200" cy="304800"/>
          </a:xfrm>
          <a:prstGeom prst="rect">
            <a:avLst/>
          </a:prstGeom>
        </p:spPr>
        <p:txBody>
          <a:bodyPr anchor="b"/>
          <a:lstStyle/>
          <a:p>
            <a:pPr fontAlgn="auto">
              <a:spcBef>
                <a:spcPts val="0"/>
              </a:spcBef>
              <a:spcAft>
                <a:spcPts val="0"/>
              </a:spcAft>
              <a:defRPr/>
            </a:pPr>
            <a:fld id="{F0330C29-7FBC-4C34-AFD2-05E669E79E63}" type="slidenum">
              <a:rPr lang="en-US" sz="1200" b="1" kern="0">
                <a:solidFill>
                  <a:sysClr val="windowText" lastClr="000000"/>
                </a:solidFill>
                <a:latin typeface="Arial" pitchFamily="34" charset="0"/>
                <a:cs typeface="Arial" pitchFamily="34" charset="0"/>
              </a:rPr>
              <a:pPr fontAlgn="auto">
                <a:spcBef>
                  <a:spcPts val="0"/>
                </a:spcBef>
                <a:spcAft>
                  <a:spcPts val="0"/>
                </a:spcAft>
                <a:defRPr/>
              </a:pPr>
              <a:t>‹#›</a:t>
            </a:fld>
            <a:endParaRPr lang="en-US" sz="1200" b="1" kern="0">
              <a:solidFill>
                <a:sysClr val="windowText" lastClr="000000"/>
              </a:solidFill>
              <a:latin typeface="Arial" pitchFamily="34" charset="0"/>
              <a:cs typeface="Arial" pitchFamily="34" charset="0"/>
            </a:endParaRPr>
          </a:p>
        </p:txBody>
      </p:sp>
      <p:pic>
        <p:nvPicPr>
          <p:cNvPr id="4" name="Picture 3" descr="Logo&#10;&#10;Description automatically generated">
            <a:extLst>
              <a:ext uri="{FF2B5EF4-FFF2-40B4-BE49-F238E27FC236}">
                <a16:creationId xmlns:a16="http://schemas.microsoft.com/office/drawing/2014/main" id="{A111D39D-E18D-AF47-DCD0-B4CA229D1B12}"/>
              </a:ext>
            </a:extLst>
          </p:cNvPr>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42861" y="57943"/>
            <a:ext cx="707587" cy="884240"/>
          </a:xfrm>
          <a:prstGeom prst="rect">
            <a:avLst/>
          </a:prstGeom>
        </p:spPr>
      </p:pic>
      <p:sp>
        <p:nvSpPr>
          <p:cNvPr id="5" name="TextBox 4">
            <a:extLst>
              <a:ext uri="{FF2B5EF4-FFF2-40B4-BE49-F238E27FC236}">
                <a16:creationId xmlns:a16="http://schemas.microsoft.com/office/drawing/2014/main" id="{A6F9CB6B-1931-8A40-1CD5-018FB25CFC7B}"/>
              </a:ext>
            </a:extLst>
          </p:cNvPr>
          <p:cNvSpPr txBox="1"/>
          <p:nvPr userDrawn="1"/>
        </p:nvSpPr>
        <p:spPr>
          <a:xfrm>
            <a:off x="3979530" y="6596808"/>
            <a:ext cx="1321196" cy="276999"/>
          </a:xfrm>
          <a:prstGeom prst="rect">
            <a:avLst/>
          </a:prstGeom>
          <a:noFill/>
        </p:spPr>
        <p:txBody>
          <a:bodyPr wrap="none" rtlCol="0">
            <a:spAutoFit/>
          </a:bodyPr>
          <a:lstStyle/>
          <a:p>
            <a:r>
              <a:rPr lang="en-US" sz="1200" b="1">
                <a:solidFill>
                  <a:srgbClr val="00B050"/>
                </a:solidFill>
              </a:rPr>
              <a:t>UNCLASSIFIED</a:t>
            </a:r>
          </a:p>
        </p:txBody>
      </p:sp>
      <p:sp>
        <p:nvSpPr>
          <p:cNvPr id="6" name="TextBox 5">
            <a:extLst>
              <a:ext uri="{FF2B5EF4-FFF2-40B4-BE49-F238E27FC236}">
                <a16:creationId xmlns:a16="http://schemas.microsoft.com/office/drawing/2014/main" id="{9D7FC36D-E9B9-9A58-99F3-E13F70B0F869}"/>
              </a:ext>
            </a:extLst>
          </p:cNvPr>
          <p:cNvSpPr txBox="1"/>
          <p:nvPr userDrawn="1"/>
        </p:nvSpPr>
        <p:spPr>
          <a:xfrm>
            <a:off x="3979530" y="-42111"/>
            <a:ext cx="1321196" cy="276999"/>
          </a:xfrm>
          <a:prstGeom prst="rect">
            <a:avLst/>
          </a:prstGeom>
          <a:noFill/>
        </p:spPr>
        <p:txBody>
          <a:bodyPr wrap="none" rtlCol="0">
            <a:spAutoFit/>
          </a:bodyPr>
          <a:lstStyle/>
          <a:p>
            <a:r>
              <a:rPr lang="en-US" sz="1200" b="1">
                <a:solidFill>
                  <a:srgbClr val="00B050"/>
                </a:solidFill>
              </a:rPr>
              <a:t>UNCLASSIFIED</a:t>
            </a:r>
          </a:p>
        </p:txBody>
      </p:sp>
    </p:spTree>
    <p:extLst>
      <p:ext uri="{BB962C8B-B14F-4D97-AF65-F5344CB8AC3E}">
        <p14:creationId xmlns:p14="http://schemas.microsoft.com/office/powerpoint/2010/main" val="2455508986"/>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11" r:id="rId9"/>
  </p:sldLayoutIdLst>
  <p:hf hdr="0" ftr="0" dt="0"/>
  <p:txStyles>
    <p:titleStyle>
      <a:lvl1pPr algn="ctr" rtl="0" eaLnBrk="1" fontAlgn="base" hangingPunct="1">
        <a:spcBef>
          <a:spcPct val="0"/>
        </a:spcBef>
        <a:spcAft>
          <a:spcPct val="0"/>
        </a:spcAft>
        <a:defRPr sz="2800" b="1" kern="1200" baseline="0">
          <a:solidFill>
            <a:schemeClr val="tx1"/>
          </a:solidFill>
          <a:latin typeface="Arial" pitchFamily="34" charset="0"/>
          <a:ea typeface="+mj-ea"/>
          <a:cs typeface="Arial" pitchFamily="34" charset="0"/>
        </a:defRPr>
      </a:lvl1pPr>
      <a:lvl2pPr algn="ctr" rtl="0" eaLnBrk="1" fontAlgn="base" hangingPunct="1">
        <a:spcBef>
          <a:spcPct val="0"/>
        </a:spcBef>
        <a:spcAft>
          <a:spcPct val="0"/>
        </a:spcAft>
        <a:defRPr sz="3000" b="1">
          <a:solidFill>
            <a:schemeClr val="tx1"/>
          </a:solidFill>
          <a:latin typeface="Arial" charset="0"/>
          <a:cs typeface="Arial" charset="0"/>
        </a:defRPr>
      </a:lvl2pPr>
      <a:lvl3pPr algn="ctr" rtl="0" eaLnBrk="1" fontAlgn="base" hangingPunct="1">
        <a:spcBef>
          <a:spcPct val="0"/>
        </a:spcBef>
        <a:spcAft>
          <a:spcPct val="0"/>
        </a:spcAft>
        <a:defRPr sz="3000" b="1">
          <a:solidFill>
            <a:schemeClr val="tx1"/>
          </a:solidFill>
          <a:latin typeface="Arial" charset="0"/>
          <a:cs typeface="Arial" charset="0"/>
        </a:defRPr>
      </a:lvl3pPr>
      <a:lvl4pPr algn="ctr" rtl="0" eaLnBrk="1" fontAlgn="base" hangingPunct="1">
        <a:spcBef>
          <a:spcPct val="0"/>
        </a:spcBef>
        <a:spcAft>
          <a:spcPct val="0"/>
        </a:spcAft>
        <a:defRPr sz="3000" b="1">
          <a:solidFill>
            <a:schemeClr val="tx1"/>
          </a:solidFill>
          <a:latin typeface="Arial" charset="0"/>
          <a:cs typeface="Arial" charset="0"/>
        </a:defRPr>
      </a:lvl4pPr>
      <a:lvl5pPr algn="ctr" rtl="0" eaLnBrk="1" fontAlgn="base" hangingPunct="1">
        <a:spcBef>
          <a:spcPct val="0"/>
        </a:spcBef>
        <a:spcAft>
          <a:spcPct val="0"/>
        </a:spcAft>
        <a:defRPr sz="3000" b="1">
          <a:solidFill>
            <a:schemeClr val="tx1"/>
          </a:solidFill>
          <a:latin typeface="Arial" charset="0"/>
          <a:cs typeface="Arial" charset="0"/>
        </a:defRPr>
      </a:lvl5pPr>
      <a:lvl6pPr marL="342900" algn="ctr" rtl="0" eaLnBrk="1" fontAlgn="base" hangingPunct="1">
        <a:spcBef>
          <a:spcPct val="0"/>
        </a:spcBef>
        <a:spcAft>
          <a:spcPct val="0"/>
        </a:spcAft>
        <a:defRPr sz="3000" b="1">
          <a:solidFill>
            <a:schemeClr val="tx1"/>
          </a:solidFill>
          <a:latin typeface="Arial" charset="0"/>
          <a:cs typeface="Arial" charset="0"/>
        </a:defRPr>
      </a:lvl6pPr>
      <a:lvl7pPr marL="685800" algn="ctr" rtl="0" eaLnBrk="1" fontAlgn="base" hangingPunct="1">
        <a:spcBef>
          <a:spcPct val="0"/>
        </a:spcBef>
        <a:spcAft>
          <a:spcPct val="0"/>
        </a:spcAft>
        <a:defRPr sz="3000" b="1">
          <a:solidFill>
            <a:schemeClr val="tx1"/>
          </a:solidFill>
          <a:latin typeface="Arial" charset="0"/>
          <a:cs typeface="Arial" charset="0"/>
        </a:defRPr>
      </a:lvl7pPr>
      <a:lvl8pPr marL="1028700" algn="ctr" rtl="0" eaLnBrk="1" fontAlgn="base" hangingPunct="1">
        <a:spcBef>
          <a:spcPct val="0"/>
        </a:spcBef>
        <a:spcAft>
          <a:spcPct val="0"/>
        </a:spcAft>
        <a:defRPr sz="3000" b="1">
          <a:solidFill>
            <a:schemeClr val="tx1"/>
          </a:solidFill>
          <a:latin typeface="Arial" charset="0"/>
          <a:cs typeface="Arial" charset="0"/>
        </a:defRPr>
      </a:lvl8pPr>
      <a:lvl9pPr marL="1371600" algn="ctr" rtl="0" eaLnBrk="1" fontAlgn="base" hangingPunct="1">
        <a:spcBef>
          <a:spcPct val="0"/>
        </a:spcBef>
        <a:spcAft>
          <a:spcPct val="0"/>
        </a:spcAft>
        <a:defRPr sz="3000" b="1">
          <a:solidFill>
            <a:schemeClr val="tx1"/>
          </a:solidFill>
          <a:latin typeface="Arial" charset="0"/>
          <a:cs typeface="Arial" charset="0"/>
        </a:defRPr>
      </a:lvl9pPr>
    </p:titleStyle>
    <p:bodyStyle>
      <a:lvl1pPr marL="215504" indent="-215504" algn="l" rtl="0" eaLnBrk="1" fontAlgn="base" hangingPunct="1">
        <a:spcBef>
          <a:spcPts val="450"/>
        </a:spcBef>
        <a:spcAft>
          <a:spcPct val="0"/>
        </a:spcAft>
        <a:buFont typeface="Wingdings" pitchFamily="2" charset="2"/>
        <a:buChar char="Ø"/>
        <a:defRPr sz="2000" kern="1200">
          <a:solidFill>
            <a:schemeClr val="tx1"/>
          </a:solidFill>
          <a:latin typeface="Arial" pitchFamily="34" charset="0"/>
          <a:ea typeface="+mn-ea"/>
          <a:cs typeface="Arial" pitchFamily="34" charset="0"/>
        </a:defRPr>
      </a:lvl1pPr>
      <a:lvl2pPr marL="342900" indent="-127397" algn="l" rtl="0" eaLnBrk="1" fontAlgn="base" hangingPunct="1">
        <a:spcBef>
          <a:spcPts val="450"/>
        </a:spcBef>
        <a:spcAft>
          <a:spcPct val="0"/>
        </a:spcAft>
        <a:buFont typeface="Arial" charset="0"/>
        <a:buChar char="•"/>
        <a:defRPr sz="1800" kern="1200">
          <a:solidFill>
            <a:schemeClr val="tx1"/>
          </a:solidFill>
          <a:latin typeface="Arial" pitchFamily="34" charset="0"/>
          <a:ea typeface="+mn-ea"/>
          <a:cs typeface="Arial" pitchFamily="34" charset="0"/>
        </a:defRPr>
      </a:lvl2pPr>
      <a:lvl3pPr marL="515541" indent="-129779" algn="l" rtl="0" eaLnBrk="1" fontAlgn="base" hangingPunct="1">
        <a:spcBef>
          <a:spcPts val="450"/>
        </a:spcBef>
        <a:spcAft>
          <a:spcPct val="0"/>
        </a:spcAft>
        <a:buFont typeface="Arial" charset="0"/>
        <a:buChar char="–"/>
        <a:defRPr sz="1600" kern="1200">
          <a:solidFill>
            <a:schemeClr val="tx1"/>
          </a:solidFill>
          <a:latin typeface="Arial" pitchFamily="34" charset="0"/>
          <a:ea typeface="+mn-ea"/>
          <a:cs typeface="Arial" pitchFamily="34" charset="0"/>
        </a:defRPr>
      </a:lvl3pPr>
      <a:lvl4pPr marL="640556" indent="-125016" algn="l" rtl="0" eaLnBrk="1" fontAlgn="base" hangingPunct="1">
        <a:spcBef>
          <a:spcPts val="450"/>
        </a:spcBef>
        <a:spcAft>
          <a:spcPct val="0"/>
        </a:spcAft>
        <a:buFont typeface="Wingdings" pitchFamily="2" charset="2"/>
        <a:buChar char="§"/>
        <a:defRPr sz="1400" kern="1200">
          <a:solidFill>
            <a:schemeClr val="tx1"/>
          </a:solidFill>
          <a:latin typeface="Arial" pitchFamily="34" charset="0"/>
          <a:ea typeface="+mn-ea"/>
          <a:cs typeface="Arial" pitchFamily="34" charset="0"/>
        </a:defRPr>
      </a:lvl4pPr>
      <a:lvl5pPr marL="770335" indent="-129779" algn="l" rtl="0" eaLnBrk="1" fontAlgn="base" hangingPunct="1">
        <a:spcBef>
          <a:spcPct val="20000"/>
        </a:spcBef>
        <a:spcAft>
          <a:spcPct val="0"/>
        </a:spcAft>
        <a:buFont typeface="Arial" charset="0"/>
        <a:buNone/>
        <a:defRPr kern="1200">
          <a:solidFill>
            <a:schemeClr val="tx1"/>
          </a:solidFill>
          <a:latin typeface="Arial" pitchFamily="34" charset="0"/>
          <a:ea typeface="+mn-ea"/>
          <a:cs typeface="Arial" pitchFamily="34" charset="0"/>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hyperlink" Target="https://www.naspschools.org/equipment-order-forms/" TargetMode="External"/><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9.xml"/><Relationship Id="rId1" Type="http://schemas.openxmlformats.org/officeDocument/2006/relationships/video" Target="https://www.youtube.com/embed/b556tsKPg1Y" TargetMode="External"/><Relationship Id="rId5" Type="http://schemas.openxmlformats.org/officeDocument/2006/relationships/image" Target="../media/image6.jpeg"/><Relationship Id="rId4" Type="http://schemas.openxmlformats.org/officeDocument/2006/relationships/hyperlink" Target="https://www.youtube.com/watch?v=b556tsKPg1Y"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Logo&#10;&#10;Description automatically generated">
            <a:extLst>
              <a:ext uri="{FF2B5EF4-FFF2-40B4-BE49-F238E27FC236}">
                <a16:creationId xmlns:a16="http://schemas.microsoft.com/office/drawing/2014/main" id="{1C997B91-23D6-DB74-A528-3F1D19533C2D}"/>
              </a:ext>
            </a:extLst>
          </p:cNvPr>
          <p:cNvPicPr>
            <a:picLocks noChangeAspect="1"/>
          </p:cNvPicPr>
          <p:nvPr/>
        </p:nvPicPr>
        <p:blipFill>
          <a:blip r:embed="rId2" cstate="screen">
            <a:alphaModFix amt="85000"/>
            <a:extLst>
              <a:ext uri="{28A0092B-C50C-407E-A947-70E740481C1C}">
                <a14:useLocalDpi xmlns:a14="http://schemas.microsoft.com/office/drawing/2010/main"/>
              </a:ext>
            </a:extLst>
          </a:blip>
          <a:srcRect/>
          <a:stretch/>
        </p:blipFill>
        <p:spPr>
          <a:xfrm>
            <a:off x="3929999" y="4499574"/>
            <a:ext cx="1284001" cy="1511927"/>
          </a:xfrm>
          <a:prstGeom prst="rect">
            <a:avLst/>
          </a:prstGeom>
        </p:spPr>
      </p:pic>
      <p:pic>
        <p:nvPicPr>
          <p:cNvPr id="6" name="Picture 5" descr="A picture containing text, clipart&#10;&#10;Description automatically generated">
            <a:extLst>
              <a:ext uri="{FF2B5EF4-FFF2-40B4-BE49-F238E27FC236}">
                <a16:creationId xmlns:a16="http://schemas.microsoft.com/office/drawing/2014/main" id="{038FE9C5-E7CF-D6A7-5FF5-3526E4628467}"/>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210901" y="1530602"/>
            <a:ext cx="6722198" cy="2968972"/>
          </a:xfrm>
          <a:prstGeom prst="rect">
            <a:avLst/>
          </a:prstGeom>
        </p:spPr>
      </p:pic>
    </p:spTree>
    <p:extLst>
      <p:ext uri="{BB962C8B-B14F-4D97-AF65-F5344CB8AC3E}">
        <p14:creationId xmlns:p14="http://schemas.microsoft.com/office/powerpoint/2010/main" val="1877294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484675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BD52A8-74C2-8761-DB67-F7AEBB6ABCEF}"/>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13B6C212-FFA7-A99D-924B-A421404F1238}"/>
              </a:ext>
            </a:extLst>
          </p:cNvPr>
          <p:cNvSpPr>
            <a:spLocks/>
          </p:cNvSpPr>
          <p:nvPr/>
        </p:nvSpPr>
        <p:spPr>
          <a:xfrm>
            <a:off x="142874" y="1258432"/>
            <a:ext cx="8858252" cy="5142367"/>
          </a:xfrm>
          <a:prstGeom prst="rect">
            <a:avLst/>
          </a:prstGeom>
          <a:pattFill prst="ltDnDiag">
            <a:fgClr>
              <a:schemeClr val="bg2"/>
            </a:fgClr>
            <a:bgClr>
              <a:schemeClr val="bg1"/>
            </a:bgClr>
          </a:pattFill>
          <a:ln w="9525"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11266" name="Title 2">
            <a:extLst>
              <a:ext uri="{FF2B5EF4-FFF2-40B4-BE49-F238E27FC236}">
                <a16:creationId xmlns:a16="http://schemas.microsoft.com/office/drawing/2014/main" id="{165F638A-FF39-8D0A-F37D-5A69AFBD41BC}"/>
              </a:ext>
            </a:extLst>
          </p:cNvPr>
          <p:cNvSpPr>
            <a:spLocks noGrp="1" noRot="1" noMove="1" noResize="1" noEditPoints="1" noAdjustHandles="1" noChangeArrowheads="1" noChangeShapeType="1"/>
          </p:cNvSpPr>
          <p:nvPr>
            <p:ph type="title" idx="4294967295"/>
          </p:nvPr>
        </p:nvSpPr>
        <p:spPr>
          <a:xfrm>
            <a:off x="506845" y="182118"/>
            <a:ext cx="8130309" cy="665018"/>
          </a:xfrm>
        </p:spPr>
        <p:txBody>
          <a:bodyP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latin typeface="Aptos" panose="020B0004020202020204" pitchFamily="34" charset="0"/>
                <a:ea typeface="Aptos" panose="020B0004020202020204" pitchFamily="34" charset="0"/>
                <a:cs typeface="Aptos" panose="020B0004020202020204" pitchFamily="34" charset="0"/>
              </a:rPr>
              <a:t>The National Archery in the Schools Program</a:t>
            </a:r>
            <a:br>
              <a:rPr lang="en-US" dirty="0"/>
            </a:br>
            <a:r>
              <a:rPr lang="en-US" sz="2000" b="0" dirty="0">
                <a:latin typeface="Aptos" panose="020B0004020202020204" pitchFamily="34" charset="0"/>
              </a:rPr>
              <a:t>(</a:t>
            </a:r>
            <a:r>
              <a:rPr lang="en-US" sz="2000" dirty="0">
                <a:effectLst/>
                <a:latin typeface="Aptos" panose="020B0004020202020204" pitchFamily="34" charset="0"/>
                <a:ea typeface="Aptos" panose="020B0004020202020204" pitchFamily="34" charset="0"/>
                <a:cs typeface="Aptos" panose="020B0004020202020204" pitchFamily="34" charset="0"/>
              </a:rPr>
              <a:t>NASP®</a:t>
            </a:r>
            <a:r>
              <a:rPr kumimoji="0" lang="en-US" altLang="en-US" sz="2000" b="0" i="0" u="none" strike="noStrike" kern="1200" cap="none" spc="0" normalizeH="0" baseline="0" noProof="0" dirty="0">
                <a:ln>
                  <a:noFill/>
                </a:ln>
                <a:solidFill>
                  <a:srgbClr val="000000"/>
                </a:solidFill>
                <a:effectLst/>
                <a:uLnTx/>
                <a:uFillTx/>
                <a:latin typeface="Aptos" panose="020B0004020202020204" pitchFamily="34" charset="0"/>
                <a:ea typeface="+mn-ea"/>
              </a:rPr>
              <a:t>)</a:t>
            </a:r>
          </a:p>
        </p:txBody>
      </p:sp>
      <p:sp>
        <p:nvSpPr>
          <p:cNvPr id="4" name="Rectangle 3">
            <a:extLst>
              <a:ext uri="{FF2B5EF4-FFF2-40B4-BE49-F238E27FC236}">
                <a16:creationId xmlns:a16="http://schemas.microsoft.com/office/drawing/2014/main" id="{120009E2-F3AD-C228-0EEF-91F5E0455B54}"/>
              </a:ext>
            </a:extLst>
          </p:cNvPr>
          <p:cNvSpPr>
            <a:spLocks/>
          </p:cNvSpPr>
          <p:nvPr/>
        </p:nvSpPr>
        <p:spPr>
          <a:xfrm>
            <a:off x="142875" y="1367072"/>
            <a:ext cx="8858251" cy="4934139"/>
          </a:xfrm>
          <a:prstGeom prst="rect">
            <a:avLst/>
          </a:prstGeom>
          <a:solidFill>
            <a:srgbClr val="FFFFFF"/>
          </a:solidFill>
          <a:ln w="19050" cap="flat" cmpd="sng" algn="ctr">
            <a:solidFill>
              <a:schemeClr val="bg2"/>
            </a:solidFill>
            <a:prstDash val="solid"/>
          </a:ln>
          <a:effectLst>
            <a:glow rad="101600">
              <a:schemeClr val="accent3">
                <a:satMod val="175000"/>
                <a:alpha val="40000"/>
              </a:schemeClr>
            </a:glow>
          </a:effectLst>
        </p:spPr>
        <p:txBody>
          <a:bodyPr lIns="180000" tIns="180000" rtlCol="0" anchor="t" anchorCtr="0"/>
          <a:lstStyle/>
          <a:p>
            <a:pPr algn="ctr"/>
            <a:r>
              <a:rPr lang="en-US" sz="1400" b="1" dirty="0">
                <a:latin typeface="+mj-lt"/>
              </a:rPr>
              <a:t>The National Archery in the Schools Program promotes instruction in international-style target archery as part of in-school curriculum, to improve educational performance and participation in the shooting sports among students in grades four through twelve.</a:t>
            </a:r>
          </a:p>
          <a:p>
            <a:endParaRPr lang="en-US" sz="1200" dirty="0"/>
          </a:p>
          <a:p>
            <a:r>
              <a:rPr lang="en-US" sz="1200" dirty="0"/>
              <a:t>The National Archery in the Schools Program (NASP®) was launched in 21 Kentucky middle schools on March 3, 2002. Since that date, 49 U.S. states, 9 Canadian provinces, New Zealand and the British Virgin Islands have adopted the program and are presenting target archery lessons to well over 1 million students in nearly 9,000 schools.</a:t>
            </a:r>
          </a:p>
          <a:p>
            <a:pPr marL="171450" indent="-171450">
              <a:buFont typeface="Wingdings" panose="05000000000000000000" pitchFamily="2" charset="2"/>
              <a:buChar char="Ø"/>
            </a:pPr>
            <a:endParaRPr lang="en-US" sz="1200" dirty="0"/>
          </a:p>
          <a:p>
            <a:pPr marL="171450" indent="-171450">
              <a:buFont typeface="Wingdings" panose="05000000000000000000" pitchFamily="2" charset="2"/>
              <a:buChar char="Ø"/>
            </a:pPr>
            <a:endParaRPr lang="en-US" sz="1200" dirty="0"/>
          </a:p>
          <a:p>
            <a:pPr algn="l"/>
            <a:r>
              <a:rPr lang="en-US" sz="1200" b="1" dirty="0">
                <a:effectLst/>
                <a:latin typeface="+mj-lt"/>
                <a:ea typeface="Aptos" panose="020B0004020202020204" pitchFamily="34" charset="0"/>
                <a:cs typeface="Aptos" panose="020B0004020202020204" pitchFamily="34" charset="0"/>
              </a:rPr>
              <a:t>NASP®  Benefits to Young </a:t>
            </a:r>
            <a:r>
              <a:rPr lang="en-US" sz="1200" b="1" dirty="0">
                <a:latin typeface="+mj-lt"/>
                <a:ea typeface="Aptos" panose="020B0004020202020204" pitchFamily="34" charset="0"/>
                <a:cs typeface="Aptos" panose="020B0004020202020204" pitchFamily="34" charset="0"/>
              </a:rPr>
              <a:t>P</a:t>
            </a:r>
            <a:r>
              <a:rPr lang="en-US" sz="1200" b="1" dirty="0">
                <a:effectLst/>
                <a:latin typeface="+mj-lt"/>
                <a:ea typeface="Aptos" panose="020B0004020202020204" pitchFamily="34" charset="0"/>
                <a:cs typeface="Aptos" panose="020B0004020202020204" pitchFamily="34" charset="0"/>
              </a:rPr>
              <a:t>eople:</a:t>
            </a:r>
          </a:p>
          <a:p>
            <a:pPr algn="l"/>
            <a:endParaRPr lang="en-US" sz="1200" b="1" dirty="0">
              <a:latin typeface="+mj-lt"/>
            </a:endParaRPr>
          </a:p>
          <a:p>
            <a:pPr marL="171450" indent="-171450" algn="l">
              <a:buFont typeface="Arial" panose="020B0604020202020204" pitchFamily="34" charset="0"/>
              <a:buChar char="•"/>
            </a:pPr>
            <a:r>
              <a:rPr lang="en-US" sz="1200" dirty="0"/>
              <a:t>A lifelong understanding of the paramount need for safety.</a:t>
            </a:r>
          </a:p>
          <a:p>
            <a:pPr marL="171450" indent="-171450" algn="l">
              <a:buFont typeface="Arial" panose="020B0604020202020204" pitchFamily="34" charset="0"/>
              <a:buChar char="•"/>
            </a:pPr>
            <a:endParaRPr lang="en-US" sz="1200" dirty="0"/>
          </a:p>
          <a:p>
            <a:pPr marL="171450" indent="-171450" algn="l">
              <a:buFont typeface="Arial" panose="020B0604020202020204" pitchFamily="34" charset="0"/>
              <a:buChar char="•"/>
            </a:pPr>
            <a:r>
              <a:rPr lang="en-US" sz="1200" dirty="0"/>
              <a:t>An understanding of the need for personal accountability and responsibility.</a:t>
            </a:r>
          </a:p>
          <a:p>
            <a:pPr marL="171450" indent="-171450" algn="l">
              <a:buFont typeface="Arial" panose="020B0604020202020204" pitchFamily="34" charset="0"/>
              <a:buChar char="•"/>
            </a:pPr>
            <a:endParaRPr lang="en-US" sz="1200" dirty="0"/>
          </a:p>
          <a:p>
            <a:pPr marL="171450" indent="-171450" algn="l">
              <a:buFont typeface="Arial" panose="020B0604020202020204" pitchFamily="34" charset="0"/>
              <a:buChar char="•"/>
            </a:pPr>
            <a:r>
              <a:rPr lang="en-US" sz="1200" dirty="0"/>
              <a:t>A foundation in the value and promotion of sportsmanship and ethics.</a:t>
            </a:r>
          </a:p>
          <a:p>
            <a:pPr marL="171450" indent="-171450" algn="l">
              <a:buFont typeface="Arial" panose="020B0604020202020204" pitchFamily="34" charset="0"/>
              <a:buChar char="•"/>
            </a:pPr>
            <a:endParaRPr lang="en-US" sz="1200" dirty="0"/>
          </a:p>
          <a:p>
            <a:pPr marL="171450" indent="-171450" algn="l">
              <a:buFont typeface="Arial" panose="020B0604020202020204" pitchFamily="34" charset="0"/>
              <a:buChar char="•"/>
            </a:pPr>
            <a:r>
              <a:rPr lang="en-US" sz="1200" dirty="0"/>
              <a:t>Persistence through the process where marksmanship skills develop.</a:t>
            </a:r>
          </a:p>
          <a:p>
            <a:pPr marL="171450" indent="-171450" algn="l">
              <a:buFont typeface="Arial" panose="020B0604020202020204" pitchFamily="34" charset="0"/>
              <a:buChar char="•"/>
            </a:pPr>
            <a:endParaRPr lang="en-US" sz="1200" dirty="0"/>
          </a:p>
          <a:p>
            <a:pPr marL="171450" indent="-171450" algn="l">
              <a:buFont typeface="Arial" panose="020B0604020202020204" pitchFamily="34" charset="0"/>
              <a:buChar char="•"/>
            </a:pPr>
            <a:r>
              <a:rPr lang="en-US" sz="1200" dirty="0"/>
              <a:t>Experience in dealing with pressure from various competitions.</a:t>
            </a:r>
          </a:p>
          <a:p>
            <a:pPr marL="171450" indent="-171450" algn="l">
              <a:buFont typeface="Arial" panose="020B0604020202020204" pitchFamily="34" charset="0"/>
              <a:buChar char="•"/>
            </a:pPr>
            <a:endParaRPr lang="en-US" sz="1200" dirty="0"/>
          </a:p>
          <a:p>
            <a:pPr marL="171450" indent="-171450" algn="l">
              <a:buFont typeface="Arial" panose="020B0604020202020204" pitchFamily="34" charset="0"/>
              <a:buChar char="•"/>
            </a:pPr>
            <a:r>
              <a:rPr lang="en-US" sz="1200" dirty="0"/>
              <a:t>The value of becoming a contributing member of a team—many for the first time.</a:t>
            </a:r>
          </a:p>
          <a:p>
            <a:pPr marL="171450" indent="-171450" algn="l">
              <a:buFont typeface="Arial" panose="020B0604020202020204" pitchFamily="34" charset="0"/>
              <a:buChar char="•"/>
            </a:pPr>
            <a:endParaRPr lang="en-US" sz="1200" dirty="0"/>
          </a:p>
          <a:p>
            <a:pPr marL="171450" indent="-171450" algn="l">
              <a:buFont typeface="Arial" panose="020B0604020202020204" pitchFamily="34" charset="0"/>
              <a:buChar char="•"/>
            </a:pPr>
            <a:r>
              <a:rPr lang="en-US" sz="1200" dirty="0"/>
              <a:t>A lifelong commitment to the value of conservation and the continuation of the outdoor lifestyle.</a:t>
            </a:r>
          </a:p>
          <a:p>
            <a:endParaRPr lang="en-US" sz="1200" dirty="0">
              <a:effectLst/>
              <a:ea typeface="Aptos" panose="020B0004020202020204" pitchFamily="34" charset="0"/>
              <a:cs typeface="Aptos" panose="020B0004020202020204" pitchFamily="34" charset="0"/>
            </a:endParaRPr>
          </a:p>
        </p:txBody>
      </p:sp>
    </p:spTree>
    <p:extLst>
      <p:ext uri="{BB962C8B-B14F-4D97-AF65-F5344CB8AC3E}">
        <p14:creationId xmlns:p14="http://schemas.microsoft.com/office/powerpoint/2010/main" val="20209351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656B46-D7BA-EFE2-3D61-E4530ADA93FB}"/>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BDA40AF2-5E2D-1BE5-47EA-9284B4BE7171}"/>
              </a:ext>
            </a:extLst>
          </p:cNvPr>
          <p:cNvSpPr>
            <a:spLocks noGrp="1" noRot="1" noMove="1" noResize="1" noEditPoints="1" noAdjustHandles="1" noChangeArrowheads="1" noChangeShapeType="1"/>
          </p:cNvSpPr>
          <p:nvPr/>
        </p:nvSpPr>
        <p:spPr>
          <a:xfrm>
            <a:off x="142874" y="1542473"/>
            <a:ext cx="8858252" cy="4562763"/>
          </a:xfrm>
          <a:prstGeom prst="rect">
            <a:avLst/>
          </a:prstGeom>
          <a:pattFill prst="ltDnDiag">
            <a:fgClr>
              <a:schemeClr val="bg2"/>
            </a:fgClr>
            <a:bgClr>
              <a:schemeClr val="bg1"/>
            </a:bgClr>
          </a:pattFill>
          <a:ln w="9525"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11266" name="Title 2">
            <a:extLst>
              <a:ext uri="{FF2B5EF4-FFF2-40B4-BE49-F238E27FC236}">
                <a16:creationId xmlns:a16="http://schemas.microsoft.com/office/drawing/2014/main" id="{63D35D69-C778-4C0E-A359-BBC19B99BEA9}"/>
              </a:ext>
            </a:extLst>
          </p:cNvPr>
          <p:cNvSpPr>
            <a:spLocks noGrp="1" noRot="1" noMove="1" noResize="1" noEditPoints="1" noAdjustHandles="1" noChangeArrowheads="1" noChangeShapeType="1"/>
          </p:cNvSpPr>
          <p:nvPr>
            <p:ph type="title" idx="4294967295"/>
          </p:nvPr>
        </p:nvSpPr>
        <p:spPr>
          <a:xfrm>
            <a:off x="506845" y="182118"/>
            <a:ext cx="8130309" cy="665018"/>
          </a:xfrm>
        </p:spPr>
        <p:txBody>
          <a:bodyP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latin typeface="Aptos" panose="020B0004020202020204" pitchFamily="34" charset="0"/>
                <a:ea typeface="Aptos" panose="020B0004020202020204" pitchFamily="34" charset="0"/>
                <a:cs typeface="Aptos" panose="020B0004020202020204" pitchFamily="34" charset="0"/>
              </a:rPr>
              <a:t>NASP® By The Numbers</a:t>
            </a:r>
            <a:endParaRPr kumimoji="0" lang="en-US" altLang="en-US" b="0" i="0" u="none" strike="noStrike" kern="1200" cap="none" spc="0" normalizeH="0" baseline="0" noProof="0" dirty="0">
              <a:ln>
                <a:noFill/>
              </a:ln>
              <a:solidFill>
                <a:srgbClr val="000000"/>
              </a:solidFill>
              <a:effectLst/>
              <a:uLnTx/>
              <a:uFillTx/>
              <a:latin typeface="Aptos" panose="020B0004020202020204" pitchFamily="34" charset="0"/>
              <a:ea typeface="+mn-ea"/>
            </a:endParaRPr>
          </a:p>
        </p:txBody>
      </p:sp>
      <p:sp>
        <p:nvSpPr>
          <p:cNvPr id="2" name="TextBox 1">
            <a:extLst>
              <a:ext uri="{FF2B5EF4-FFF2-40B4-BE49-F238E27FC236}">
                <a16:creationId xmlns:a16="http://schemas.microsoft.com/office/drawing/2014/main" id="{C065D391-EDC3-AF87-5584-D2868FFA24BF}"/>
              </a:ext>
            </a:extLst>
          </p:cNvPr>
          <p:cNvSpPr txBox="1">
            <a:spLocks noGrp="1" noRot="1" noMove="1" noResize="1" noEditPoints="1" noAdjustHandles="1" noChangeArrowheads="1" noChangeShapeType="1"/>
          </p:cNvSpPr>
          <p:nvPr/>
        </p:nvSpPr>
        <p:spPr>
          <a:xfrm>
            <a:off x="177657" y="1542473"/>
            <a:ext cx="4257960" cy="449513"/>
          </a:xfrm>
          <a:prstGeom prst="rect">
            <a:avLst/>
          </a:prstGeom>
          <a:solidFill>
            <a:schemeClr val="bg2"/>
          </a:solidFill>
          <a:ln w="19050">
            <a:noFill/>
          </a:ln>
        </p:spPr>
        <p:txBody>
          <a:bodyPr vert="horz" wrap="square" lIns="0" tIns="36000" rIns="0" bIns="0" rtlCol="0" anchor="ctr">
            <a:noAutofit/>
          </a:bodyPr>
          <a:lstStyle/>
          <a:p>
            <a:pPr marL="0" marR="0" lvl="0" indent="0" algn="ctr" defTabSz="914400" rtl="0" eaLnBrk="1" fontAlgn="auto" latinLnBrk="0" hangingPunct="1">
              <a:lnSpc>
                <a:spcPct val="85000"/>
              </a:lnSpc>
              <a:spcBef>
                <a:spcPts val="0"/>
              </a:spcBef>
              <a:spcAft>
                <a:spcPts val="0"/>
              </a:spcAft>
              <a:buClrTx/>
              <a:buSzTx/>
              <a:buFontTx/>
              <a:buNone/>
              <a:tabLst/>
              <a:defRPr/>
            </a:pPr>
            <a:r>
              <a:rPr lang="en-US" sz="1800" b="1" i="0" u="none" strike="noStrike" baseline="0" dirty="0">
                <a:latin typeface="+mj-lt"/>
              </a:rPr>
              <a:t>NASP® Participants</a:t>
            </a:r>
            <a:endParaRPr kumimoji="0" lang="en-AU" sz="1400" b="1" i="0" u="none" strike="noStrike" kern="0" cap="none" spc="0" normalizeH="0" baseline="0" noProof="0" dirty="0">
              <a:ln>
                <a:noFill/>
              </a:ln>
              <a:effectLst/>
              <a:uLnTx/>
              <a:uFillTx/>
              <a:latin typeface="+mj-lt"/>
              <a:ea typeface="+mn-ea"/>
              <a:cs typeface="Arial" panose="020B0604020202020204" pitchFamily="34" charset="0"/>
            </a:endParaRPr>
          </a:p>
        </p:txBody>
      </p:sp>
      <p:sp>
        <p:nvSpPr>
          <p:cNvPr id="3" name="TextBox 2">
            <a:extLst>
              <a:ext uri="{FF2B5EF4-FFF2-40B4-BE49-F238E27FC236}">
                <a16:creationId xmlns:a16="http://schemas.microsoft.com/office/drawing/2014/main" id="{3CAF24C5-57E5-FFA7-19BB-42017AD72201}"/>
              </a:ext>
            </a:extLst>
          </p:cNvPr>
          <p:cNvSpPr txBox="1">
            <a:spLocks noGrp="1" noRot="1" noMove="1" noResize="1" noEditPoints="1" noAdjustHandles="1" noChangeArrowheads="1" noChangeShapeType="1"/>
          </p:cNvSpPr>
          <p:nvPr/>
        </p:nvSpPr>
        <p:spPr>
          <a:xfrm>
            <a:off x="4708385" y="1542473"/>
            <a:ext cx="4257960" cy="449513"/>
          </a:xfrm>
          <a:prstGeom prst="rect">
            <a:avLst/>
          </a:prstGeom>
          <a:solidFill>
            <a:schemeClr val="bg2"/>
          </a:solidFill>
          <a:ln w="19050">
            <a:noFill/>
          </a:ln>
        </p:spPr>
        <p:txBody>
          <a:bodyPr vert="horz" wrap="square" lIns="0" tIns="36000" rIns="0" bIns="0" rtlCol="0" anchor="ctr">
            <a:noAutofit/>
          </a:bodyPr>
          <a:lstStyle>
            <a:defPPr>
              <a:defRPr lang="en-US"/>
            </a:defPPr>
            <a:lvl1pPr marR="0" lvl="0" indent="0" algn="ctr" defTabSz="914400" fontAlgn="auto">
              <a:lnSpc>
                <a:spcPct val="85000"/>
              </a:lnSpc>
              <a:spcBef>
                <a:spcPts val="0"/>
              </a:spcBef>
              <a:spcAft>
                <a:spcPts val="0"/>
              </a:spcAft>
              <a:buClrTx/>
              <a:buSzTx/>
              <a:buFontTx/>
              <a:buNone/>
              <a:tabLst/>
              <a:defRPr b="1" i="0" u="none" strike="noStrike" baseline="0">
                <a:latin typeface="Montserrat-ExtraBold"/>
              </a:defRPr>
            </a:lvl1pPr>
          </a:lstStyle>
          <a:p>
            <a:r>
              <a:rPr lang="en-US" dirty="0">
                <a:latin typeface="+mj-lt"/>
              </a:rPr>
              <a:t>Economic Impact </a:t>
            </a:r>
            <a:endParaRPr lang="en-AU" dirty="0">
              <a:latin typeface="+mj-lt"/>
            </a:endParaRPr>
          </a:p>
        </p:txBody>
      </p:sp>
      <p:sp>
        <p:nvSpPr>
          <p:cNvPr id="4" name="Rectangle 3">
            <a:extLst>
              <a:ext uri="{FF2B5EF4-FFF2-40B4-BE49-F238E27FC236}">
                <a16:creationId xmlns:a16="http://schemas.microsoft.com/office/drawing/2014/main" id="{F5704264-637F-7FF4-C52B-17349C35D37F}"/>
              </a:ext>
            </a:extLst>
          </p:cNvPr>
          <p:cNvSpPr>
            <a:spLocks noGrp="1" noRot="1" noMove="1" noResize="1" noEditPoints="1" noAdjustHandles="1" noChangeArrowheads="1" noChangeShapeType="1"/>
          </p:cNvSpPr>
          <p:nvPr/>
        </p:nvSpPr>
        <p:spPr>
          <a:xfrm>
            <a:off x="142875" y="1998165"/>
            <a:ext cx="4327525" cy="3987000"/>
          </a:xfrm>
          <a:prstGeom prst="rect">
            <a:avLst/>
          </a:prstGeom>
          <a:solidFill>
            <a:srgbClr val="FFFFFF"/>
          </a:solidFill>
          <a:ln w="19050" cap="flat" cmpd="sng" algn="ctr">
            <a:solidFill>
              <a:schemeClr val="bg2"/>
            </a:solidFill>
            <a:prstDash val="solid"/>
          </a:ln>
          <a:effectLst>
            <a:glow rad="101600">
              <a:schemeClr val="accent3">
                <a:satMod val="175000"/>
                <a:alpha val="40000"/>
              </a:schemeClr>
            </a:glow>
          </a:effectLst>
        </p:spPr>
        <p:txBody>
          <a:bodyPr lIns="180000" tIns="180000" rtlCol="0" anchor="t" anchorCtr="0"/>
          <a:lstStyle/>
          <a:p>
            <a:pPr algn="l"/>
            <a:endParaRPr lang="en-US" sz="1800" b="0" i="0" u="none" strike="noStrike" baseline="0" dirty="0"/>
          </a:p>
          <a:p>
            <a:pPr algn="l"/>
            <a:endParaRPr lang="en-US" dirty="0"/>
          </a:p>
          <a:p>
            <a:endParaRPr lang="en-US" sz="1200" dirty="0"/>
          </a:p>
          <a:p>
            <a:endParaRPr lang="en-US" sz="1200" dirty="0">
              <a:effectLst/>
              <a:ea typeface="Aptos" panose="020B0004020202020204" pitchFamily="34" charset="0"/>
              <a:cs typeface="Aptos" panose="020B0004020202020204" pitchFamily="34" charset="0"/>
            </a:endParaRPr>
          </a:p>
        </p:txBody>
      </p:sp>
      <p:sp>
        <p:nvSpPr>
          <p:cNvPr id="5" name="Rectangle 4">
            <a:extLst>
              <a:ext uri="{FF2B5EF4-FFF2-40B4-BE49-F238E27FC236}">
                <a16:creationId xmlns:a16="http://schemas.microsoft.com/office/drawing/2014/main" id="{D961DC88-F095-6DBB-7901-259CC28B8769}"/>
              </a:ext>
            </a:extLst>
          </p:cNvPr>
          <p:cNvSpPr>
            <a:spLocks noGrp="1" noRot="1" noMove="1" noResize="1" noEditPoints="1" noAdjustHandles="1" noChangeArrowheads="1" noChangeShapeType="1"/>
          </p:cNvSpPr>
          <p:nvPr/>
        </p:nvSpPr>
        <p:spPr>
          <a:xfrm>
            <a:off x="4673602" y="1991986"/>
            <a:ext cx="4327524" cy="3993178"/>
          </a:xfrm>
          <a:prstGeom prst="rect">
            <a:avLst/>
          </a:prstGeom>
          <a:solidFill>
            <a:srgbClr val="FFFFFF"/>
          </a:solidFill>
          <a:ln w="19050" cap="flat" cmpd="sng" algn="ctr">
            <a:solidFill>
              <a:schemeClr val="bg2"/>
            </a:solidFill>
            <a:prstDash val="solid"/>
          </a:ln>
          <a:effectLst>
            <a:glow rad="101600">
              <a:schemeClr val="accent3">
                <a:satMod val="175000"/>
                <a:alpha val="40000"/>
              </a:schemeClr>
            </a:glow>
          </a:effectLst>
        </p:spPr>
        <p:txBody>
          <a:bodyPr lIns="180000" tIns="180000" rtlCol="0" anchor="t" anchorCtr="0"/>
          <a:lstStyle/>
          <a:p>
            <a:pPr algn="l">
              <a:lnSpc>
                <a:spcPct val="200000"/>
              </a:lnSpc>
            </a:pPr>
            <a:endParaRPr lang="en-US" sz="1400" dirty="0">
              <a:effectLst/>
              <a:ea typeface="Aptos" panose="020B0004020202020204" pitchFamily="34" charset="0"/>
              <a:cs typeface="Aptos" panose="020B0004020202020204" pitchFamily="34" charset="0"/>
            </a:endParaRPr>
          </a:p>
        </p:txBody>
      </p:sp>
      <p:sp>
        <p:nvSpPr>
          <p:cNvPr id="8" name="TextBox 7">
            <a:extLst>
              <a:ext uri="{FF2B5EF4-FFF2-40B4-BE49-F238E27FC236}">
                <a16:creationId xmlns:a16="http://schemas.microsoft.com/office/drawing/2014/main" id="{D79E597F-96CC-FFAA-0128-AEC84357A4E5}"/>
              </a:ext>
            </a:extLst>
          </p:cNvPr>
          <p:cNvSpPr txBox="1"/>
          <p:nvPr/>
        </p:nvSpPr>
        <p:spPr>
          <a:xfrm>
            <a:off x="2309091" y="2102548"/>
            <a:ext cx="2161309" cy="584775"/>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ctr"/>
            <a:r>
              <a:rPr lang="en-US" sz="1600" b="1" i="0" u="none" strike="noStrike" baseline="0" dirty="0"/>
              <a:t>1.3 Million</a:t>
            </a:r>
          </a:p>
          <a:p>
            <a:pPr algn="ctr"/>
            <a:r>
              <a:rPr lang="en-US" sz="1600" i="0" u="none" strike="noStrike" baseline="0" dirty="0"/>
              <a:t>Participating Students</a:t>
            </a:r>
          </a:p>
        </p:txBody>
      </p:sp>
      <p:sp>
        <p:nvSpPr>
          <p:cNvPr id="10" name="TextBox 9">
            <a:extLst>
              <a:ext uri="{FF2B5EF4-FFF2-40B4-BE49-F238E27FC236}">
                <a16:creationId xmlns:a16="http://schemas.microsoft.com/office/drawing/2014/main" id="{2837D3CD-1250-EB3B-C594-C50F9D0ED888}"/>
              </a:ext>
            </a:extLst>
          </p:cNvPr>
          <p:cNvSpPr txBox="1"/>
          <p:nvPr/>
        </p:nvSpPr>
        <p:spPr>
          <a:xfrm>
            <a:off x="142873" y="2102548"/>
            <a:ext cx="2161309" cy="584775"/>
          </a:xfrm>
          <a:prstGeom prst="rect">
            <a:avLst/>
          </a:prstGeom>
          <a:ln/>
        </p:spPr>
        <p:style>
          <a:lnRef idx="1">
            <a:schemeClr val="accent2"/>
          </a:lnRef>
          <a:fillRef idx="2">
            <a:schemeClr val="accent2"/>
          </a:fillRef>
          <a:effectRef idx="1">
            <a:schemeClr val="accent2"/>
          </a:effectRef>
          <a:fontRef idx="minor">
            <a:schemeClr val="dk1"/>
          </a:fontRef>
        </p:style>
        <p:txBody>
          <a:bodyPr wrap="square">
            <a:spAutoFit/>
          </a:bodyPr>
          <a:lstStyle/>
          <a:p>
            <a:pPr algn="ctr"/>
            <a:r>
              <a:rPr lang="en-US" sz="1600" b="1" i="0" u="none" strike="noStrike" baseline="0" dirty="0"/>
              <a:t>8,967</a:t>
            </a:r>
          </a:p>
          <a:p>
            <a:pPr algn="ctr"/>
            <a:r>
              <a:rPr lang="en-US" sz="1600" b="0" i="0" u="none" strike="noStrike" baseline="0" dirty="0"/>
              <a:t>Participating Schools</a:t>
            </a:r>
            <a:endParaRPr lang="en-US" sz="1600" dirty="0"/>
          </a:p>
        </p:txBody>
      </p:sp>
      <p:graphicFrame>
        <p:nvGraphicFramePr>
          <p:cNvPr id="15" name="Table 14">
            <a:extLst>
              <a:ext uri="{FF2B5EF4-FFF2-40B4-BE49-F238E27FC236}">
                <a16:creationId xmlns:a16="http://schemas.microsoft.com/office/drawing/2014/main" id="{998F1E4E-857A-7A95-7CCB-B4EFA88E7E89}"/>
              </a:ext>
            </a:extLst>
          </p:cNvPr>
          <p:cNvGraphicFramePr>
            <a:graphicFrameLocks noGrp="1"/>
          </p:cNvGraphicFramePr>
          <p:nvPr>
            <p:extLst>
              <p:ext uri="{D42A27DB-BD31-4B8C-83A1-F6EECF244321}">
                <p14:modId xmlns:p14="http://schemas.microsoft.com/office/powerpoint/2010/main" val="2544342417"/>
              </p:ext>
            </p:extLst>
          </p:nvPr>
        </p:nvGraphicFramePr>
        <p:xfrm>
          <a:off x="909923" y="2833258"/>
          <a:ext cx="2788518" cy="3017520"/>
        </p:xfrm>
        <a:graphic>
          <a:graphicData uri="http://schemas.openxmlformats.org/drawingml/2006/table">
            <a:tbl>
              <a:tblPr firstRow="1" bandRow="1">
                <a:tableStyleId>{C083E6E3-FA7D-4D7B-A595-EF9225AFEA82}</a:tableStyleId>
              </a:tblPr>
              <a:tblGrid>
                <a:gridCol w="1394259">
                  <a:extLst>
                    <a:ext uri="{9D8B030D-6E8A-4147-A177-3AD203B41FA5}">
                      <a16:colId xmlns:a16="http://schemas.microsoft.com/office/drawing/2014/main" val="2920900664"/>
                    </a:ext>
                  </a:extLst>
                </a:gridCol>
                <a:gridCol w="1394259">
                  <a:extLst>
                    <a:ext uri="{9D8B030D-6E8A-4147-A177-3AD203B41FA5}">
                      <a16:colId xmlns:a16="http://schemas.microsoft.com/office/drawing/2014/main" val="1844298232"/>
                    </a:ext>
                  </a:extLst>
                </a:gridCol>
              </a:tblGrid>
              <a:tr h="260350">
                <a:tc gridSpan="2">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200" b="1" i="0" u="none" strike="noStrike" kern="1200" baseline="0" dirty="0">
                          <a:solidFill>
                            <a:srgbClr val="EF3224"/>
                          </a:solidFill>
                          <a:latin typeface="+mn-lt"/>
                          <a:ea typeface="+mn-ea"/>
                          <a:cs typeface="+mn-cs"/>
                        </a:rPr>
                        <a:t>TOP PARTICIPATING STATES</a:t>
                      </a:r>
                      <a:endParaRPr lang="en-US" sz="1200" dirty="0">
                        <a:latin typeface="+mn-lt"/>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dirty="0"/>
                    </a:p>
                  </a:txBody>
                  <a:tcPr/>
                </a:tc>
                <a:extLst>
                  <a:ext uri="{0D108BD9-81ED-4DB2-BD59-A6C34878D82A}">
                    <a16:rowId xmlns:a16="http://schemas.microsoft.com/office/drawing/2014/main" val="29918354"/>
                  </a:ext>
                </a:extLst>
              </a:tr>
              <a:tr h="247867">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b="0" i="0" u="none" strike="noStrike" baseline="0" dirty="0">
                          <a:solidFill>
                            <a:srgbClr val="000000"/>
                          </a:solidFill>
                          <a:latin typeface="+mn-lt"/>
                        </a:rPr>
                        <a:t>Kentucky</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200" b="0" i="0" u="none" strike="noStrike" baseline="0" dirty="0">
                          <a:solidFill>
                            <a:srgbClr val="000000"/>
                          </a:solidFill>
                          <a:latin typeface="+mn-lt"/>
                        </a:rPr>
                        <a:t>141,908</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096899924"/>
                  </a:ext>
                </a:extLst>
              </a:tr>
              <a:tr h="247867">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b="0" i="0" u="none" strike="noStrike" baseline="0" dirty="0">
                          <a:solidFill>
                            <a:srgbClr val="000000"/>
                          </a:solidFill>
                          <a:latin typeface="+mn-lt"/>
                        </a:rPr>
                        <a:t>Missouri</a:t>
                      </a:r>
                    </a:p>
                  </a:txBody>
                  <a:tcPr>
                    <a:lnR w="12700" cap="flat" cmpd="sng" algn="ctr">
                      <a:solidFill>
                        <a:schemeClr val="tx1"/>
                      </a:solidFill>
                      <a:prstDash val="solid"/>
                      <a:round/>
                      <a:headEnd type="none" w="med" len="med"/>
                      <a:tailEnd type="none" w="med" len="med"/>
                    </a:lnR>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200" b="0" i="0" u="none" strike="noStrike" baseline="0" dirty="0">
                          <a:solidFill>
                            <a:srgbClr val="000000"/>
                          </a:solidFill>
                          <a:latin typeface="+mn-lt"/>
                        </a:rPr>
                        <a:t>81,475</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667436265"/>
                  </a:ext>
                </a:extLst>
              </a:tr>
              <a:tr h="247867">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b="0" i="0" u="none" strike="noStrike" baseline="0" dirty="0">
                          <a:solidFill>
                            <a:srgbClr val="000000"/>
                          </a:solidFill>
                          <a:latin typeface="+mn-lt"/>
                        </a:rPr>
                        <a:t>Indiana</a:t>
                      </a:r>
                    </a:p>
                  </a:txBody>
                  <a:tcPr>
                    <a:lnR w="12700" cap="flat" cmpd="sng" algn="ctr">
                      <a:solidFill>
                        <a:schemeClr val="tx1"/>
                      </a:solidFill>
                      <a:prstDash val="solid"/>
                      <a:round/>
                      <a:headEnd type="none" w="med" len="med"/>
                      <a:tailEnd type="none" w="med" len="med"/>
                    </a:lnR>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200" b="0" i="0" u="none" strike="noStrike" baseline="0" dirty="0">
                          <a:solidFill>
                            <a:srgbClr val="000000"/>
                          </a:solidFill>
                          <a:latin typeface="+mn-lt"/>
                        </a:rPr>
                        <a:t>75,830</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528653134"/>
                  </a:ext>
                </a:extLst>
              </a:tr>
              <a:tr h="247867">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b="0" i="0" u="none" strike="noStrike" baseline="0" dirty="0">
                          <a:solidFill>
                            <a:srgbClr val="000000"/>
                          </a:solidFill>
                          <a:latin typeface="+mn-lt"/>
                        </a:rPr>
                        <a:t>Texas</a:t>
                      </a:r>
                    </a:p>
                  </a:txBody>
                  <a:tcPr>
                    <a:lnR w="12700" cap="flat" cmpd="sng" algn="ctr">
                      <a:solidFill>
                        <a:schemeClr val="tx1"/>
                      </a:solidFill>
                      <a:prstDash val="solid"/>
                      <a:round/>
                      <a:headEnd type="none" w="med" len="med"/>
                      <a:tailEnd type="none" w="med" len="med"/>
                    </a:lnR>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200" b="0" i="0" u="none" strike="noStrike" baseline="0" dirty="0">
                          <a:solidFill>
                            <a:srgbClr val="000000"/>
                          </a:solidFill>
                          <a:latin typeface="+mn-lt"/>
                        </a:rPr>
                        <a:t>68,050</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672526209"/>
                  </a:ext>
                </a:extLst>
              </a:tr>
              <a:tr h="247867">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b="0" i="0" u="none" strike="noStrike" baseline="0" dirty="0">
                          <a:solidFill>
                            <a:srgbClr val="000000"/>
                          </a:solidFill>
                          <a:latin typeface="+mn-lt"/>
                        </a:rPr>
                        <a:t>Wisconsin</a:t>
                      </a:r>
                    </a:p>
                  </a:txBody>
                  <a:tcPr>
                    <a:lnR w="12700" cap="flat" cmpd="sng" algn="ctr">
                      <a:solidFill>
                        <a:schemeClr val="tx1"/>
                      </a:solidFill>
                      <a:prstDash val="solid"/>
                      <a:round/>
                      <a:headEnd type="none" w="med" len="med"/>
                      <a:tailEnd type="none" w="med" len="med"/>
                    </a:lnR>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200" b="0" i="0" u="none" strike="noStrike" baseline="0" dirty="0">
                          <a:solidFill>
                            <a:srgbClr val="000000"/>
                          </a:solidFill>
                          <a:latin typeface="+mn-lt"/>
                        </a:rPr>
                        <a:t>40,427</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876022236"/>
                  </a:ext>
                </a:extLst>
              </a:tr>
              <a:tr h="247867">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b="0" i="0" u="none" strike="noStrike" baseline="0" dirty="0">
                          <a:solidFill>
                            <a:srgbClr val="000000"/>
                          </a:solidFill>
                          <a:latin typeface="+mn-lt"/>
                        </a:rPr>
                        <a:t>Iowa</a:t>
                      </a:r>
                    </a:p>
                  </a:txBody>
                  <a:tcPr>
                    <a:lnR w="12700" cap="flat" cmpd="sng" algn="ctr">
                      <a:solidFill>
                        <a:schemeClr val="tx1"/>
                      </a:solidFill>
                      <a:prstDash val="solid"/>
                      <a:round/>
                      <a:headEnd type="none" w="med" len="med"/>
                      <a:tailEnd type="none" w="med" len="med"/>
                    </a:lnR>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200" b="0" i="0" u="none" strike="noStrike" baseline="0" dirty="0">
                          <a:solidFill>
                            <a:srgbClr val="000000"/>
                          </a:solidFill>
                          <a:latin typeface="+mn-lt"/>
                        </a:rPr>
                        <a:t>48,949</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46186859"/>
                  </a:ext>
                </a:extLst>
              </a:tr>
              <a:tr h="247867">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b="0" i="0" u="none" strike="noStrike" baseline="0" dirty="0">
                          <a:solidFill>
                            <a:srgbClr val="000000"/>
                          </a:solidFill>
                          <a:latin typeface="+mn-lt"/>
                        </a:rPr>
                        <a:t>Virginia</a:t>
                      </a:r>
                    </a:p>
                  </a:txBody>
                  <a:tcPr>
                    <a:lnR w="12700" cap="flat" cmpd="sng" algn="ctr">
                      <a:solidFill>
                        <a:schemeClr val="tx1"/>
                      </a:solidFill>
                      <a:prstDash val="solid"/>
                      <a:round/>
                      <a:headEnd type="none" w="med" len="med"/>
                      <a:tailEnd type="none" w="med" len="med"/>
                    </a:lnR>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200" b="0" i="0" u="none" strike="noStrike" baseline="0" dirty="0">
                          <a:solidFill>
                            <a:srgbClr val="000000"/>
                          </a:solidFill>
                          <a:latin typeface="+mn-lt"/>
                        </a:rPr>
                        <a:t>48,401</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948784369"/>
                  </a:ext>
                </a:extLst>
              </a:tr>
              <a:tr h="247867">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b="0" i="0" u="none" strike="noStrike" baseline="0" dirty="0">
                          <a:solidFill>
                            <a:srgbClr val="000000"/>
                          </a:solidFill>
                          <a:latin typeface="+mn-lt"/>
                        </a:rPr>
                        <a:t>Ohio</a:t>
                      </a:r>
                    </a:p>
                  </a:txBody>
                  <a:tcPr>
                    <a:lnR w="12700" cap="flat" cmpd="sng" algn="ctr">
                      <a:solidFill>
                        <a:schemeClr val="tx1"/>
                      </a:solidFill>
                      <a:prstDash val="solid"/>
                      <a:round/>
                      <a:headEnd type="none" w="med" len="med"/>
                      <a:tailEnd type="none" w="med" len="med"/>
                    </a:lnR>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200" b="0" i="0" u="none" strike="noStrike" baseline="0" dirty="0">
                          <a:solidFill>
                            <a:srgbClr val="000000"/>
                          </a:solidFill>
                          <a:latin typeface="+mn-lt"/>
                        </a:rPr>
                        <a:t>45,356</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859205635"/>
                  </a:ext>
                </a:extLst>
              </a:tr>
              <a:tr h="247867">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b="0" i="0" u="none" strike="noStrike" baseline="0" dirty="0">
                          <a:solidFill>
                            <a:srgbClr val="000000"/>
                          </a:solidFill>
                          <a:latin typeface="+mn-lt"/>
                        </a:rPr>
                        <a:t>New York</a:t>
                      </a:r>
                    </a:p>
                  </a:txBody>
                  <a:tcPr>
                    <a:lnR w="12700" cap="flat" cmpd="sng" algn="ctr">
                      <a:solidFill>
                        <a:schemeClr val="tx1"/>
                      </a:solidFill>
                      <a:prstDash val="solid"/>
                      <a:round/>
                      <a:headEnd type="none" w="med" len="med"/>
                      <a:tailEnd type="none" w="med" len="med"/>
                    </a:lnR>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200" b="0" i="0" u="none" strike="noStrike" baseline="0" dirty="0">
                          <a:solidFill>
                            <a:srgbClr val="000000"/>
                          </a:solidFill>
                          <a:latin typeface="+mn-lt"/>
                        </a:rPr>
                        <a:t>41,671</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980512500"/>
                  </a:ext>
                </a:extLst>
              </a:tr>
              <a:tr h="247867">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b="0" i="0" u="none" strike="noStrike" baseline="0" dirty="0">
                          <a:solidFill>
                            <a:srgbClr val="000000"/>
                          </a:solidFill>
                          <a:latin typeface="+mn-lt"/>
                        </a:rPr>
                        <a:t>Alabama</a:t>
                      </a:r>
                      <a:endParaRPr lang="en-US" sz="1200" dirty="0">
                        <a:latin typeface="+mn-lt"/>
                      </a:endParaRPr>
                    </a:p>
                  </a:txBody>
                  <a:tcPr>
                    <a:lnR w="12700" cap="flat" cmpd="sng" algn="ctr">
                      <a:solidFill>
                        <a:schemeClr val="tx1"/>
                      </a:solidFill>
                      <a:prstDash val="solid"/>
                      <a:round/>
                      <a:headEnd type="none" w="med" len="med"/>
                      <a:tailEnd type="none" w="med" len="med"/>
                    </a:lnR>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200" b="0" i="0" u="none" strike="noStrike" baseline="0" dirty="0">
                          <a:solidFill>
                            <a:srgbClr val="000000"/>
                          </a:solidFill>
                          <a:latin typeface="+mn-lt"/>
                        </a:rPr>
                        <a:t>34,095</a:t>
                      </a:r>
                      <a:endParaRPr lang="en-US" sz="1200" dirty="0">
                        <a:latin typeface="+mn-lt"/>
                      </a:endParaRP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304514019"/>
                  </a:ext>
                </a:extLst>
              </a:tr>
            </a:tbl>
          </a:graphicData>
        </a:graphic>
      </p:graphicFrame>
      <p:sp>
        <p:nvSpPr>
          <p:cNvPr id="24" name="TextBox 23">
            <a:extLst>
              <a:ext uri="{FF2B5EF4-FFF2-40B4-BE49-F238E27FC236}">
                <a16:creationId xmlns:a16="http://schemas.microsoft.com/office/drawing/2014/main" id="{F8C4F0EA-75DA-BC7F-F994-0EB6424F9C12}"/>
              </a:ext>
            </a:extLst>
          </p:cNvPr>
          <p:cNvSpPr txBox="1"/>
          <p:nvPr/>
        </p:nvSpPr>
        <p:spPr>
          <a:xfrm>
            <a:off x="4743168" y="1991986"/>
            <a:ext cx="4188392" cy="3801041"/>
          </a:xfrm>
          <a:prstGeom prst="rect">
            <a:avLst/>
          </a:prstGeom>
          <a:noFill/>
        </p:spPr>
        <p:txBody>
          <a:bodyPr wrap="square">
            <a:spAutoFit/>
          </a:bodyPr>
          <a:lstStyle/>
          <a:p>
            <a:pPr algn="l">
              <a:lnSpc>
                <a:spcPct val="200000"/>
              </a:lnSpc>
            </a:pPr>
            <a:r>
              <a:rPr lang="en-US" sz="1400" b="1" i="0" u="none" strike="noStrike" baseline="0" dirty="0"/>
              <a:t>LOUISVILLE:</a:t>
            </a:r>
          </a:p>
          <a:p>
            <a:pPr algn="l"/>
            <a:r>
              <a:rPr lang="en-US" sz="1200" b="0" i="0" u="none" strike="noStrike" baseline="0" dirty="0"/>
              <a:t>The U.S. Eastern National Championship, the largest of the three national tournaments, generated an estimated economic</a:t>
            </a:r>
            <a:r>
              <a:rPr lang="en-US" sz="1200" dirty="0"/>
              <a:t> </a:t>
            </a:r>
            <a:r>
              <a:rPr lang="en-US" sz="1200" b="0" i="0" u="none" strike="noStrike" baseline="0" dirty="0"/>
              <a:t>impact for Louisville, Kentucky of </a:t>
            </a:r>
            <a:r>
              <a:rPr lang="en-US" sz="1200" b="1" i="0" u="none" strike="noStrike" baseline="0" dirty="0"/>
              <a:t>$8,149,490</a:t>
            </a:r>
            <a:r>
              <a:rPr lang="en-US" sz="1200" b="0" i="0" u="none" strike="noStrike" baseline="0" dirty="0"/>
              <a:t>!</a:t>
            </a:r>
            <a:endParaRPr lang="en-US" sz="1200" dirty="0"/>
          </a:p>
          <a:p>
            <a:pPr algn="l">
              <a:lnSpc>
                <a:spcPct val="200000"/>
              </a:lnSpc>
            </a:pPr>
            <a:r>
              <a:rPr lang="en-US" sz="1400" b="1" i="0" u="none" strike="noStrike" baseline="0" dirty="0"/>
              <a:t>SALT LAKE CITY:</a:t>
            </a:r>
          </a:p>
          <a:p>
            <a:pPr algn="l"/>
            <a:r>
              <a:rPr lang="en-US" sz="1200" b="0" i="0" u="none" strike="noStrike" baseline="0" dirty="0"/>
              <a:t>The U.S. Western National Tournament, held in Salt Lake City, Utah, generated an estimated economic impact to the region of </a:t>
            </a:r>
            <a:r>
              <a:rPr lang="en-US" sz="1200" b="1" i="0" u="none" strike="noStrike" baseline="0" dirty="0"/>
              <a:t>$2,624,047</a:t>
            </a:r>
            <a:r>
              <a:rPr lang="en-US" sz="1200" b="0" i="0" u="none" strike="noStrike" baseline="0" dirty="0"/>
              <a:t>!</a:t>
            </a:r>
            <a:endParaRPr lang="en-US" sz="1200" dirty="0"/>
          </a:p>
          <a:p>
            <a:pPr algn="l">
              <a:lnSpc>
                <a:spcPct val="200000"/>
              </a:lnSpc>
            </a:pPr>
            <a:r>
              <a:rPr lang="en-US" sz="1400" b="1" i="0" u="none" strike="noStrike" baseline="0" dirty="0"/>
              <a:t>MYRTLE BEACH:</a:t>
            </a:r>
          </a:p>
          <a:p>
            <a:pPr algn="l"/>
            <a:r>
              <a:rPr lang="en-US" sz="1200" b="0" i="0" u="none" strike="noStrike" baseline="0" dirty="0"/>
              <a:t>The NASP® Championship was held in Myrtle Beach, South Carolina which resulted in an estimated economic impact of </a:t>
            </a:r>
            <a:r>
              <a:rPr lang="en-US" sz="1200" b="1" i="0" u="none" strike="noStrike" baseline="0" dirty="0"/>
              <a:t>$2.2 million</a:t>
            </a:r>
            <a:r>
              <a:rPr lang="en-US" sz="1200" b="0" i="0" u="none" strike="noStrike" baseline="0" dirty="0"/>
              <a:t> to the area!</a:t>
            </a:r>
          </a:p>
          <a:p>
            <a:pPr algn="l"/>
            <a:endParaRPr lang="en-US" sz="1200" dirty="0"/>
          </a:p>
          <a:p>
            <a:pPr algn="l"/>
            <a:endParaRPr lang="en-US" sz="1200" dirty="0"/>
          </a:p>
          <a:p>
            <a:pPr algn="l"/>
            <a:r>
              <a:rPr lang="en-US" sz="1200" b="0" i="0" u="none" strike="noStrike" baseline="0" dirty="0"/>
              <a:t>Total Economic Impact from all three national events: </a:t>
            </a:r>
            <a:r>
              <a:rPr lang="en-US" sz="1300" b="1" i="0" u="none" strike="noStrike" baseline="0" dirty="0"/>
              <a:t>$12,973,537.00</a:t>
            </a:r>
            <a:endParaRPr lang="en-US" sz="1300" dirty="0">
              <a:effectLst/>
              <a:ea typeface="Aptos" panose="020B0004020202020204" pitchFamily="34" charset="0"/>
              <a:cs typeface="Aptos" panose="020B0004020202020204" pitchFamily="34" charset="0"/>
            </a:endParaRPr>
          </a:p>
        </p:txBody>
      </p:sp>
    </p:spTree>
    <p:extLst>
      <p:ext uri="{BB962C8B-B14F-4D97-AF65-F5344CB8AC3E}">
        <p14:creationId xmlns:p14="http://schemas.microsoft.com/office/powerpoint/2010/main" val="27091339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D464C4-4C95-D8ED-830C-DECB21FDF464}"/>
            </a:ext>
          </a:extLst>
        </p:cNvPr>
        <p:cNvGrpSpPr/>
        <p:nvPr/>
      </p:nvGrpSpPr>
      <p:grpSpPr>
        <a:xfrm>
          <a:off x="0" y="0"/>
          <a:ext cx="0" cy="0"/>
          <a:chOff x="0" y="0"/>
          <a:chExt cx="0" cy="0"/>
        </a:xfrm>
      </p:grpSpPr>
      <p:sp>
        <p:nvSpPr>
          <p:cNvPr id="11266" name="Title 2">
            <a:extLst>
              <a:ext uri="{FF2B5EF4-FFF2-40B4-BE49-F238E27FC236}">
                <a16:creationId xmlns:a16="http://schemas.microsoft.com/office/drawing/2014/main" id="{535689EE-C4C2-D92C-6D37-8CFD8AB53373}"/>
              </a:ext>
            </a:extLst>
          </p:cNvPr>
          <p:cNvSpPr>
            <a:spLocks noGrp="1" noRot="1" noMove="1" noResize="1" noEditPoints="1" noAdjustHandles="1" noChangeArrowheads="1" noChangeShapeType="1"/>
          </p:cNvSpPr>
          <p:nvPr>
            <p:ph type="title" idx="4294967295"/>
          </p:nvPr>
        </p:nvSpPr>
        <p:spPr>
          <a:xfrm>
            <a:off x="506845" y="182118"/>
            <a:ext cx="8130309" cy="665018"/>
          </a:xfrm>
        </p:spPr>
        <p:txBody>
          <a:bodyP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effectLst/>
                <a:latin typeface="Aptos" panose="020B0004020202020204" pitchFamily="34" charset="0"/>
                <a:ea typeface="Aptos" panose="020B0004020202020204" pitchFamily="34" charset="0"/>
                <a:cs typeface="Aptos" panose="020B0004020202020204" pitchFamily="34" charset="0"/>
              </a:rPr>
              <a:t>NASP® Instructor, Trainer and Specialist Requirements</a:t>
            </a:r>
            <a:endParaRPr kumimoji="0" lang="en-US" altLang="en-US" sz="2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graphicFrame>
        <p:nvGraphicFramePr>
          <p:cNvPr id="7" name="Table 6">
            <a:extLst>
              <a:ext uri="{FF2B5EF4-FFF2-40B4-BE49-F238E27FC236}">
                <a16:creationId xmlns:a16="http://schemas.microsoft.com/office/drawing/2014/main" id="{B3A9E465-BAD1-F1C7-846F-101C0E479B49}"/>
              </a:ext>
            </a:extLst>
          </p:cNvPr>
          <p:cNvGraphicFramePr>
            <a:graphicFrameLocks/>
          </p:cNvGraphicFramePr>
          <p:nvPr>
            <p:extLst>
              <p:ext uri="{D42A27DB-BD31-4B8C-83A1-F6EECF244321}">
                <p14:modId xmlns:p14="http://schemas.microsoft.com/office/powerpoint/2010/main" val="604473786"/>
              </p:ext>
            </p:extLst>
          </p:nvPr>
        </p:nvGraphicFramePr>
        <p:xfrm>
          <a:off x="151779" y="1734732"/>
          <a:ext cx="8840442" cy="1554480"/>
        </p:xfrm>
        <a:graphic>
          <a:graphicData uri="http://schemas.openxmlformats.org/drawingml/2006/table">
            <a:tbl>
              <a:tblPr firstRow="1" bandRow="1">
                <a:tableStyleId>{5940675A-B579-460E-94D1-54222C63F5DA}</a:tableStyleId>
              </a:tblPr>
              <a:tblGrid>
                <a:gridCol w="1426726">
                  <a:extLst>
                    <a:ext uri="{9D8B030D-6E8A-4147-A177-3AD203B41FA5}">
                      <a16:colId xmlns:a16="http://schemas.microsoft.com/office/drawing/2014/main" val="2962185505"/>
                    </a:ext>
                  </a:extLst>
                </a:gridCol>
                <a:gridCol w="7413716">
                  <a:extLst>
                    <a:ext uri="{9D8B030D-6E8A-4147-A177-3AD203B41FA5}">
                      <a16:colId xmlns:a16="http://schemas.microsoft.com/office/drawing/2014/main" val="3771762932"/>
                    </a:ext>
                  </a:extLst>
                </a:gridCol>
              </a:tblGrid>
              <a:tr h="0">
                <a:tc>
                  <a:txBody>
                    <a:bodyPr/>
                    <a:lstStyle/>
                    <a:p>
                      <a:r>
                        <a:rPr lang="en-US" sz="1400" b="1" u="none" strike="noStrike" kern="1200" baseline="0" dirty="0">
                          <a:solidFill>
                            <a:schemeClr val="tx1"/>
                          </a:solidFill>
                        </a:rPr>
                        <a:t>Requirements: </a:t>
                      </a:r>
                      <a:endParaRPr lang="en-US" sz="1400" b="0" i="0" u="none" strike="noStrike" kern="1200" baseline="0" dirty="0">
                        <a:solidFill>
                          <a:schemeClr val="tx1"/>
                        </a:solidFill>
                        <a:latin typeface="+mn-lt"/>
                        <a:ea typeface="+mn-ea"/>
                        <a:cs typeface="+mn-cs"/>
                      </a:endParaRPr>
                    </a:p>
                  </a:txBody>
                  <a:tcPr/>
                </a:tc>
                <a:tc>
                  <a:txBody>
                    <a:bodyPr/>
                    <a:lstStyle/>
                    <a:p>
                      <a:r>
                        <a:rPr lang="en-US" sz="1200" b="0" u="none" strike="noStrike" kern="1200" baseline="0" dirty="0">
                          <a:solidFill>
                            <a:schemeClr val="tx1"/>
                          </a:solidFill>
                        </a:rPr>
                        <a:t>Must: be at least 18 years old (non-high school student). (and) </a:t>
                      </a:r>
                    </a:p>
                    <a:p>
                      <a:r>
                        <a:rPr lang="en-US" sz="1200" b="0" u="none" strike="noStrike" kern="1200" baseline="0" dirty="0">
                          <a:solidFill>
                            <a:schemeClr val="tx1"/>
                          </a:solidFill>
                        </a:rPr>
                        <a:t>          attend a BAI class and pass a BAI practical exam and score at least 80% on the exam.</a:t>
                      </a:r>
                      <a:endParaRPr lang="en-US"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179081078"/>
                  </a:ext>
                </a:extLst>
              </a:tr>
              <a:tr h="0">
                <a:tc>
                  <a:txBody>
                    <a:bodyPr/>
                    <a:lstStyle/>
                    <a:p>
                      <a:r>
                        <a:rPr lang="en-US" sz="1350" b="1" i="0" u="none" strike="noStrike" kern="1200" baseline="0" dirty="0">
                          <a:solidFill>
                            <a:schemeClr val="tx1"/>
                          </a:solidFill>
                          <a:latin typeface="+mn-lt"/>
                          <a:ea typeface="+mn-ea"/>
                          <a:cs typeface="+mn-cs"/>
                        </a:rPr>
                        <a:t>Retention: </a:t>
                      </a:r>
                      <a:endParaRPr lang="en-US" sz="1350" b="0" i="0" u="none" strike="noStrike" kern="1200" baseline="0" dirty="0">
                        <a:solidFill>
                          <a:schemeClr val="tx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rial" panose="020B0604020202020204" pitchFamily="34" charset="0"/>
                          <a:cs typeface="Arial" panose="020B0604020202020204" pitchFamily="34" charset="0"/>
                        </a:rPr>
                        <a:t>Must: present/teach/coach a minimum of 10 hours of NASP® archery lessons each school year. (and)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rial" panose="020B0604020202020204" pitchFamily="34" charset="0"/>
                          <a:cs typeface="Arial" panose="020B0604020202020204" pitchFamily="34" charset="0"/>
                        </a:rPr>
                        <a:t>          submit an on-line teaching activity report (naspbai.org) each school year.</a:t>
                      </a:r>
                    </a:p>
                  </a:txBody>
                  <a:tcPr/>
                </a:tc>
                <a:extLst>
                  <a:ext uri="{0D108BD9-81ED-4DB2-BD59-A6C34878D82A}">
                    <a16:rowId xmlns:a16="http://schemas.microsoft.com/office/drawing/2014/main" val="3819349025"/>
                  </a:ext>
                </a:extLst>
              </a:tr>
              <a:tr h="0">
                <a:tc>
                  <a:txBody>
                    <a:bodyPr/>
                    <a:lstStyle/>
                    <a:p>
                      <a:r>
                        <a:rPr lang="en-US" sz="1350" b="1" i="0" u="none" strike="noStrike" kern="1200" baseline="0" dirty="0">
                          <a:solidFill>
                            <a:schemeClr val="tx1"/>
                          </a:solidFill>
                          <a:latin typeface="+mn-lt"/>
                          <a:ea typeface="+mn-ea"/>
                          <a:cs typeface="+mn-cs"/>
                        </a:rPr>
                        <a:t>Re-activation: </a:t>
                      </a:r>
                      <a:endParaRPr lang="en-US" sz="1350" b="0" i="0" u="none" strike="noStrike" kern="1200" baseline="0" dirty="0">
                        <a:solidFill>
                          <a:schemeClr val="tx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rial" panose="020B0604020202020204" pitchFamily="34" charset="0"/>
                          <a:cs typeface="Arial" panose="020B0604020202020204" pitchFamily="34" charset="0"/>
                        </a:rPr>
                        <a:t>Retake a BAI course and pass the practical exam and score at least 80% on the exam. (or)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rial" panose="020B0604020202020204" pitchFamily="34" charset="0"/>
                          <a:cs typeface="Arial" panose="020B0604020202020204" pitchFamily="34" charset="0"/>
                        </a:rPr>
                        <a:t>Complete the NASP® On-line Refresher class/exam (if suspended). (or)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rial" panose="020B0604020202020204" pitchFamily="34" charset="0"/>
                          <a:cs typeface="Arial" panose="020B0604020202020204" pitchFamily="34" charset="0"/>
                        </a:rPr>
                        <a:t>Complete the NASP® On-line Reactivation class/exam (if terminated with coordinator approval).</a:t>
                      </a:r>
                    </a:p>
                  </a:txBody>
                  <a:tcPr/>
                </a:tc>
                <a:extLst>
                  <a:ext uri="{0D108BD9-81ED-4DB2-BD59-A6C34878D82A}">
                    <a16:rowId xmlns:a16="http://schemas.microsoft.com/office/drawing/2014/main" val="2074944008"/>
                  </a:ext>
                </a:extLst>
              </a:tr>
            </a:tbl>
          </a:graphicData>
        </a:graphic>
      </p:graphicFrame>
      <p:sp>
        <p:nvSpPr>
          <p:cNvPr id="3" name="TextBox 2">
            <a:extLst>
              <a:ext uri="{FF2B5EF4-FFF2-40B4-BE49-F238E27FC236}">
                <a16:creationId xmlns:a16="http://schemas.microsoft.com/office/drawing/2014/main" id="{E9F3C95B-7F6B-2366-45F4-422D7C80957A}"/>
              </a:ext>
            </a:extLst>
          </p:cNvPr>
          <p:cNvSpPr txBox="1"/>
          <p:nvPr/>
        </p:nvSpPr>
        <p:spPr>
          <a:xfrm>
            <a:off x="57151" y="1290352"/>
            <a:ext cx="1539089" cy="338554"/>
          </a:xfrm>
          <a:prstGeom prst="rect">
            <a:avLst/>
          </a:prstGeom>
          <a:noFill/>
        </p:spPr>
        <p:txBody>
          <a:bodyPr wrap="square">
            <a:spAutoFit/>
          </a:bodyPr>
          <a:lstStyle/>
          <a:p>
            <a:r>
              <a:rPr lang="en-US" sz="1600" b="1" i="0" u="none" strike="noStrike" baseline="0" dirty="0">
                <a:solidFill>
                  <a:srgbClr val="000000"/>
                </a:solidFill>
                <a:latin typeface="Calibri" panose="020F0502020204030204" pitchFamily="34" charset="0"/>
              </a:rPr>
              <a:t>Instructor (BAI):</a:t>
            </a:r>
            <a:endParaRPr lang="en-US" sz="1600" dirty="0"/>
          </a:p>
        </p:txBody>
      </p:sp>
      <p:graphicFrame>
        <p:nvGraphicFramePr>
          <p:cNvPr id="4" name="Table 3">
            <a:extLst>
              <a:ext uri="{FF2B5EF4-FFF2-40B4-BE49-F238E27FC236}">
                <a16:creationId xmlns:a16="http://schemas.microsoft.com/office/drawing/2014/main" id="{13AC8BED-76DD-4F68-BEC0-31E427AFD2E7}"/>
              </a:ext>
            </a:extLst>
          </p:cNvPr>
          <p:cNvGraphicFramePr>
            <a:graphicFrameLocks/>
          </p:cNvGraphicFramePr>
          <p:nvPr>
            <p:extLst>
              <p:ext uri="{D42A27DB-BD31-4B8C-83A1-F6EECF244321}">
                <p14:modId xmlns:p14="http://schemas.microsoft.com/office/powerpoint/2010/main" val="3308165600"/>
              </p:ext>
            </p:extLst>
          </p:nvPr>
        </p:nvGraphicFramePr>
        <p:xfrm>
          <a:off x="151779" y="4050059"/>
          <a:ext cx="8840442" cy="2103120"/>
        </p:xfrm>
        <a:graphic>
          <a:graphicData uri="http://schemas.openxmlformats.org/drawingml/2006/table">
            <a:tbl>
              <a:tblPr firstRow="1" bandRow="1">
                <a:tableStyleId>{5940675A-B579-460E-94D1-54222C63F5DA}</a:tableStyleId>
              </a:tblPr>
              <a:tblGrid>
                <a:gridCol w="1426726">
                  <a:extLst>
                    <a:ext uri="{9D8B030D-6E8A-4147-A177-3AD203B41FA5}">
                      <a16:colId xmlns:a16="http://schemas.microsoft.com/office/drawing/2014/main" val="2962185505"/>
                    </a:ext>
                  </a:extLst>
                </a:gridCol>
                <a:gridCol w="7413716">
                  <a:extLst>
                    <a:ext uri="{9D8B030D-6E8A-4147-A177-3AD203B41FA5}">
                      <a16:colId xmlns:a16="http://schemas.microsoft.com/office/drawing/2014/main" val="3771762932"/>
                    </a:ext>
                  </a:extLst>
                </a:gridCol>
              </a:tblGrid>
              <a:tr h="0">
                <a:tc>
                  <a:txBody>
                    <a:bodyPr/>
                    <a:lstStyle/>
                    <a:p>
                      <a:r>
                        <a:rPr lang="en-US" sz="1400" b="1" u="none" strike="noStrike" kern="1200" baseline="0" dirty="0">
                          <a:solidFill>
                            <a:schemeClr val="tx1"/>
                          </a:solidFill>
                        </a:rPr>
                        <a:t>Requirements: </a:t>
                      </a:r>
                      <a:endParaRPr lang="en-US" sz="1400" b="0" i="0" u="none" strike="noStrike" kern="1200" baseline="0" dirty="0">
                        <a:solidFill>
                          <a:schemeClr val="tx1"/>
                        </a:solidFill>
                        <a:latin typeface="+mn-lt"/>
                        <a:ea typeface="+mn-ea"/>
                        <a:cs typeface="+mn-cs"/>
                      </a:endParaRPr>
                    </a:p>
                  </a:txBody>
                  <a:tcPr/>
                </a:tc>
                <a:tc>
                  <a:txBody>
                    <a:bodyPr/>
                    <a:lstStyle/>
                    <a:p>
                      <a:r>
                        <a:rPr lang="en-US" sz="1200" b="0" u="none" strike="noStrike" kern="1200" baseline="0" dirty="0">
                          <a:solidFill>
                            <a:schemeClr val="tx1"/>
                          </a:solidFill>
                        </a:rPr>
                        <a:t>Must: be at least 18 years old (non-high school student). (and)</a:t>
                      </a:r>
                    </a:p>
                    <a:p>
                      <a:r>
                        <a:rPr lang="en-US" sz="1200" b="0" u="none" strike="noStrike" kern="1200" baseline="0" dirty="0">
                          <a:solidFill>
                            <a:schemeClr val="tx1"/>
                          </a:solidFill>
                        </a:rPr>
                        <a:t>          hold a current BAI certification. (and)</a:t>
                      </a:r>
                    </a:p>
                    <a:p>
                      <a:r>
                        <a:rPr lang="en-US" sz="1200" b="0" u="none" strike="noStrike" kern="1200" baseline="0" dirty="0">
                          <a:solidFill>
                            <a:schemeClr val="tx1"/>
                          </a:solidFill>
                        </a:rPr>
                        <a:t>          have the jurisdiction coordinator's approval to be certified (and)</a:t>
                      </a:r>
                    </a:p>
                    <a:p>
                      <a:r>
                        <a:rPr lang="en-US" sz="1200" b="0" u="none" strike="noStrike" kern="1200" baseline="0" dirty="0">
                          <a:solidFill>
                            <a:schemeClr val="tx1"/>
                          </a:solidFill>
                        </a:rPr>
                        <a:t>          attend a BAIT class and pass a BAIT practical exam and score at least 90% on the exam.</a:t>
                      </a:r>
                      <a:endParaRPr lang="en-US"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179081078"/>
                  </a:ext>
                </a:extLst>
              </a:tr>
              <a:tr h="0">
                <a:tc>
                  <a:txBody>
                    <a:bodyPr/>
                    <a:lstStyle/>
                    <a:p>
                      <a:r>
                        <a:rPr lang="en-US" sz="1350" b="1" i="0" u="none" strike="noStrike" kern="1200" baseline="0" dirty="0">
                          <a:solidFill>
                            <a:schemeClr val="tx1"/>
                          </a:solidFill>
                          <a:latin typeface="+mn-lt"/>
                          <a:ea typeface="+mn-ea"/>
                          <a:cs typeface="+mn-cs"/>
                        </a:rPr>
                        <a:t>Retention: </a:t>
                      </a:r>
                      <a:endParaRPr lang="en-US" sz="1350" b="0" i="0" u="none" strike="noStrike" kern="1200" baseline="0" dirty="0">
                        <a:solidFill>
                          <a:schemeClr val="tx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rial" panose="020B0604020202020204" pitchFamily="34" charset="0"/>
                          <a:cs typeface="Arial" panose="020B0604020202020204" pitchFamily="34" charset="0"/>
                        </a:rPr>
                        <a:t>Must teach at least one BAI (Instructor) class every 18 months.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rial" panose="020B0604020202020204" pitchFamily="34" charset="0"/>
                          <a:cs typeface="Arial" panose="020B0604020202020204" pitchFamily="34" charset="0"/>
                        </a:rPr>
                        <a:t>*** The class must be listed on naspbai.org and the trainer must be listed as a trainer for the class.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rial" panose="020B0604020202020204" pitchFamily="34" charset="0"/>
                          <a:cs typeface="Arial" panose="020B0604020202020204" pitchFamily="34" charset="0"/>
                        </a:rPr>
                        <a:t>*** A BAIT that fails to meet the retention requirement will be changed to a BAI level certification if able to meet the BAI retention requirement.</a:t>
                      </a:r>
                    </a:p>
                  </a:txBody>
                  <a:tcPr/>
                </a:tc>
                <a:extLst>
                  <a:ext uri="{0D108BD9-81ED-4DB2-BD59-A6C34878D82A}">
                    <a16:rowId xmlns:a16="http://schemas.microsoft.com/office/drawing/2014/main" val="3819349025"/>
                  </a:ext>
                </a:extLst>
              </a:tr>
              <a:tr h="0">
                <a:tc>
                  <a:txBody>
                    <a:bodyPr/>
                    <a:lstStyle/>
                    <a:p>
                      <a:r>
                        <a:rPr lang="en-US" sz="1350" b="1" i="0" u="none" strike="noStrike" kern="1200" baseline="0" dirty="0">
                          <a:solidFill>
                            <a:schemeClr val="tx1"/>
                          </a:solidFill>
                          <a:latin typeface="+mn-lt"/>
                          <a:ea typeface="+mn-ea"/>
                          <a:cs typeface="+mn-cs"/>
                        </a:rPr>
                        <a:t>Re-activation: </a:t>
                      </a:r>
                      <a:endParaRPr lang="en-US" sz="1350" b="0" i="0" u="none" strike="noStrike" kern="1200" baseline="0" dirty="0">
                        <a:solidFill>
                          <a:schemeClr val="tx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rial" panose="020B0604020202020204" pitchFamily="34" charset="0"/>
                          <a:cs typeface="Arial" panose="020B0604020202020204" pitchFamily="34" charset="0"/>
                        </a:rPr>
                        <a:t>Retake a BAIT course and pass the practical exam and score at least 90% on the exam. (or)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rial" panose="020B0604020202020204" pitchFamily="34" charset="0"/>
                          <a:cs typeface="Arial" panose="020B0604020202020204" pitchFamily="34" charset="0"/>
                        </a:rPr>
                        <a:t>Complete the NASP® On-line Reactivation class/exam (with coordinator approval).</a:t>
                      </a:r>
                    </a:p>
                  </a:txBody>
                  <a:tcPr/>
                </a:tc>
                <a:extLst>
                  <a:ext uri="{0D108BD9-81ED-4DB2-BD59-A6C34878D82A}">
                    <a16:rowId xmlns:a16="http://schemas.microsoft.com/office/drawing/2014/main" val="2074944008"/>
                  </a:ext>
                </a:extLst>
              </a:tr>
            </a:tbl>
          </a:graphicData>
        </a:graphic>
      </p:graphicFrame>
      <p:sp>
        <p:nvSpPr>
          <p:cNvPr id="5" name="TextBox 4">
            <a:extLst>
              <a:ext uri="{FF2B5EF4-FFF2-40B4-BE49-F238E27FC236}">
                <a16:creationId xmlns:a16="http://schemas.microsoft.com/office/drawing/2014/main" id="{15BB8F5A-4E78-59FA-7287-465626712BD8}"/>
              </a:ext>
            </a:extLst>
          </p:cNvPr>
          <p:cNvSpPr txBox="1"/>
          <p:nvPr/>
        </p:nvSpPr>
        <p:spPr>
          <a:xfrm>
            <a:off x="57151" y="3605679"/>
            <a:ext cx="1436671" cy="338554"/>
          </a:xfrm>
          <a:prstGeom prst="rect">
            <a:avLst/>
          </a:prstGeom>
          <a:noFill/>
        </p:spPr>
        <p:txBody>
          <a:bodyPr wrap="square">
            <a:spAutoFit/>
          </a:bodyPr>
          <a:lstStyle/>
          <a:p>
            <a:r>
              <a:rPr lang="en-US" sz="1600" b="1" i="0" u="none" strike="noStrike" baseline="0" dirty="0">
                <a:solidFill>
                  <a:srgbClr val="000000"/>
                </a:solidFill>
                <a:latin typeface="Calibri" panose="020F0502020204030204" pitchFamily="34" charset="0"/>
              </a:rPr>
              <a:t>Trainer (BAIT):</a:t>
            </a:r>
            <a:endParaRPr lang="en-US" sz="1600" dirty="0"/>
          </a:p>
        </p:txBody>
      </p:sp>
    </p:spTree>
    <p:extLst>
      <p:ext uri="{BB962C8B-B14F-4D97-AF65-F5344CB8AC3E}">
        <p14:creationId xmlns:p14="http://schemas.microsoft.com/office/powerpoint/2010/main" val="11744032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7B759D-A3D6-E245-ED3B-409CCF601457}"/>
            </a:ext>
          </a:extLst>
        </p:cNvPr>
        <p:cNvGrpSpPr/>
        <p:nvPr/>
      </p:nvGrpSpPr>
      <p:grpSpPr>
        <a:xfrm>
          <a:off x="0" y="0"/>
          <a:ext cx="0" cy="0"/>
          <a:chOff x="0" y="0"/>
          <a:chExt cx="0" cy="0"/>
        </a:xfrm>
      </p:grpSpPr>
      <p:sp>
        <p:nvSpPr>
          <p:cNvPr id="11266" name="Title 2">
            <a:extLst>
              <a:ext uri="{FF2B5EF4-FFF2-40B4-BE49-F238E27FC236}">
                <a16:creationId xmlns:a16="http://schemas.microsoft.com/office/drawing/2014/main" id="{C005DB0D-1945-3B79-3F89-A31075A276EA}"/>
              </a:ext>
            </a:extLst>
          </p:cNvPr>
          <p:cNvSpPr>
            <a:spLocks noGrp="1" noRot="1" noMove="1" noResize="1" noEditPoints="1" noAdjustHandles="1" noChangeArrowheads="1" noChangeShapeType="1"/>
          </p:cNvSpPr>
          <p:nvPr>
            <p:ph type="title" idx="4294967295"/>
          </p:nvPr>
        </p:nvSpPr>
        <p:spPr>
          <a:xfrm>
            <a:off x="506845" y="182118"/>
            <a:ext cx="8130309" cy="665018"/>
          </a:xfrm>
        </p:spPr>
        <p:txBody>
          <a:bodyP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effectLst/>
                <a:latin typeface="Aptos" panose="020B0004020202020204" pitchFamily="34" charset="0"/>
                <a:ea typeface="Aptos" panose="020B0004020202020204" pitchFamily="34" charset="0"/>
                <a:cs typeface="Aptos" panose="020B0004020202020204" pitchFamily="34" charset="0"/>
              </a:rPr>
              <a:t>NASP® Instructor, Trainer and Specialist Requirements</a:t>
            </a:r>
            <a:br>
              <a:rPr lang="en-US" sz="2400" dirty="0">
                <a:effectLst/>
                <a:latin typeface="Aptos" panose="020B0004020202020204" pitchFamily="34" charset="0"/>
                <a:ea typeface="Aptos" panose="020B0004020202020204" pitchFamily="34" charset="0"/>
                <a:cs typeface="Aptos" panose="020B0004020202020204" pitchFamily="34" charset="0"/>
              </a:rPr>
            </a:br>
            <a:r>
              <a:rPr lang="en-US" sz="2000" b="0" dirty="0">
                <a:effectLst/>
                <a:latin typeface="Aptos" panose="020B0004020202020204" pitchFamily="34" charset="0"/>
                <a:ea typeface="Aptos" panose="020B0004020202020204" pitchFamily="34" charset="0"/>
                <a:cs typeface="Aptos" panose="020B0004020202020204" pitchFamily="34" charset="0"/>
              </a:rPr>
              <a:t>(Continued)</a:t>
            </a:r>
            <a:endParaRPr kumimoji="0" lang="en-US" altLang="en-US" sz="20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graphicFrame>
        <p:nvGraphicFramePr>
          <p:cNvPr id="7" name="Table 6">
            <a:extLst>
              <a:ext uri="{FF2B5EF4-FFF2-40B4-BE49-F238E27FC236}">
                <a16:creationId xmlns:a16="http://schemas.microsoft.com/office/drawing/2014/main" id="{B5414E1A-AABB-5348-6680-E2E9BDB121F4}"/>
              </a:ext>
            </a:extLst>
          </p:cNvPr>
          <p:cNvGraphicFramePr>
            <a:graphicFrameLocks/>
          </p:cNvGraphicFramePr>
          <p:nvPr>
            <p:extLst>
              <p:ext uri="{D42A27DB-BD31-4B8C-83A1-F6EECF244321}">
                <p14:modId xmlns:p14="http://schemas.microsoft.com/office/powerpoint/2010/main" val="3136807351"/>
              </p:ext>
            </p:extLst>
          </p:nvPr>
        </p:nvGraphicFramePr>
        <p:xfrm>
          <a:off x="151779" y="1752838"/>
          <a:ext cx="8840442" cy="2286000"/>
        </p:xfrm>
        <a:graphic>
          <a:graphicData uri="http://schemas.openxmlformats.org/drawingml/2006/table">
            <a:tbl>
              <a:tblPr firstRow="1" bandRow="1">
                <a:tableStyleId>{5940675A-B579-460E-94D1-54222C63F5DA}</a:tableStyleId>
              </a:tblPr>
              <a:tblGrid>
                <a:gridCol w="1426726">
                  <a:extLst>
                    <a:ext uri="{9D8B030D-6E8A-4147-A177-3AD203B41FA5}">
                      <a16:colId xmlns:a16="http://schemas.microsoft.com/office/drawing/2014/main" val="2962185505"/>
                    </a:ext>
                  </a:extLst>
                </a:gridCol>
                <a:gridCol w="7413716">
                  <a:extLst>
                    <a:ext uri="{9D8B030D-6E8A-4147-A177-3AD203B41FA5}">
                      <a16:colId xmlns:a16="http://schemas.microsoft.com/office/drawing/2014/main" val="3771762932"/>
                    </a:ext>
                  </a:extLst>
                </a:gridCol>
              </a:tblGrid>
              <a:tr h="0">
                <a:tc>
                  <a:txBody>
                    <a:bodyPr/>
                    <a:lstStyle/>
                    <a:p>
                      <a:r>
                        <a:rPr lang="en-US" sz="1400" b="1" u="none" strike="noStrike" kern="1200" baseline="0" dirty="0">
                          <a:solidFill>
                            <a:schemeClr val="tx1"/>
                          </a:solidFill>
                        </a:rPr>
                        <a:t>Requirements: </a:t>
                      </a:r>
                      <a:endParaRPr lang="en-US" sz="1400" b="0" i="0" u="none" strike="noStrike" kern="1200" baseline="0" dirty="0">
                        <a:solidFill>
                          <a:schemeClr val="tx1"/>
                        </a:solidFill>
                        <a:latin typeface="+mn-lt"/>
                        <a:ea typeface="+mn-ea"/>
                        <a:cs typeface="+mn-cs"/>
                      </a:endParaRPr>
                    </a:p>
                  </a:txBody>
                  <a:tcPr/>
                </a:tc>
                <a:tc>
                  <a:txBody>
                    <a:bodyPr/>
                    <a:lstStyle/>
                    <a:p>
                      <a:r>
                        <a:rPr lang="en-US" sz="1200" b="0" u="none" strike="noStrike" kern="1200" baseline="0" dirty="0">
                          <a:solidFill>
                            <a:schemeClr val="tx1"/>
                          </a:solidFill>
                        </a:rPr>
                        <a:t>Must: be at least 18 years old (non-high school student). (and)</a:t>
                      </a:r>
                    </a:p>
                    <a:p>
                      <a:r>
                        <a:rPr lang="en-US" sz="1200" b="0" u="none" strike="noStrike" kern="1200" baseline="0" dirty="0">
                          <a:solidFill>
                            <a:schemeClr val="tx1"/>
                          </a:solidFill>
                        </a:rPr>
                        <a:t>          hold a current BAIT certification. (and)</a:t>
                      </a:r>
                    </a:p>
                    <a:p>
                      <a:r>
                        <a:rPr lang="en-US" sz="1200" b="0" u="none" strike="noStrike" kern="1200" baseline="0" dirty="0">
                          <a:solidFill>
                            <a:schemeClr val="tx1"/>
                          </a:solidFill>
                        </a:rPr>
                        <a:t>          have taught 4 BAI classes (at least 1 must be a traditional BAI class) (and)</a:t>
                      </a:r>
                    </a:p>
                    <a:p>
                      <a:r>
                        <a:rPr lang="en-US" sz="1200" b="0" u="none" strike="noStrike" kern="1200" baseline="0" dirty="0">
                          <a:solidFill>
                            <a:schemeClr val="tx1"/>
                          </a:solidFill>
                        </a:rPr>
                        <a:t>          have the jurisdiction coordinator's approval to be certified (and)</a:t>
                      </a:r>
                    </a:p>
                    <a:p>
                      <a:r>
                        <a:rPr lang="en-US" sz="1200" b="0" u="none" strike="noStrike" kern="1200" baseline="0" dirty="0">
                          <a:solidFill>
                            <a:schemeClr val="tx1"/>
                          </a:solidFill>
                        </a:rPr>
                        <a:t>          attend a BAITS class and pass a BAITS practical exam.</a:t>
                      </a:r>
                      <a:endParaRPr lang="en-US"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179081078"/>
                  </a:ext>
                </a:extLst>
              </a:tr>
              <a:tr h="0">
                <a:tc>
                  <a:txBody>
                    <a:bodyPr/>
                    <a:lstStyle/>
                    <a:p>
                      <a:r>
                        <a:rPr lang="en-US" sz="1350" b="1" i="0" u="none" strike="noStrike" kern="1200" baseline="0" dirty="0">
                          <a:solidFill>
                            <a:schemeClr val="tx1"/>
                          </a:solidFill>
                          <a:latin typeface="+mn-lt"/>
                          <a:ea typeface="+mn-ea"/>
                          <a:cs typeface="+mn-cs"/>
                        </a:rPr>
                        <a:t>Retention: </a:t>
                      </a:r>
                      <a:endParaRPr lang="en-US" sz="1350" b="0" i="0" u="none" strike="noStrike" kern="1200" baseline="0" dirty="0">
                        <a:solidFill>
                          <a:schemeClr val="tx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rial" panose="020B0604020202020204" pitchFamily="34" charset="0"/>
                          <a:cs typeface="Arial" panose="020B0604020202020204" pitchFamily="34" charset="0"/>
                        </a:rPr>
                        <a:t>Must teach at least one BAIT (Trainer) class or one BAI (Instructor) class every 18 months.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rial" panose="020B0604020202020204" pitchFamily="34" charset="0"/>
                          <a:cs typeface="Arial" panose="020B0604020202020204" pitchFamily="34" charset="0"/>
                        </a:rPr>
                        <a:t>*** The class must be listed on naspbai.org and the trainer must be listed as a trainer for the class.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rial" panose="020B0604020202020204" pitchFamily="34" charset="0"/>
                          <a:cs typeface="Arial" panose="020B0604020202020204" pitchFamily="34" charset="0"/>
                        </a:rPr>
                        <a:t>*** A BAITS that fails to meet the retention requirement will be changed to a BAI level certification if able to meet the BAI retention requirement.</a:t>
                      </a:r>
                    </a:p>
                  </a:txBody>
                  <a:tcPr/>
                </a:tc>
                <a:extLst>
                  <a:ext uri="{0D108BD9-81ED-4DB2-BD59-A6C34878D82A}">
                    <a16:rowId xmlns:a16="http://schemas.microsoft.com/office/drawing/2014/main" val="3819349025"/>
                  </a:ext>
                </a:extLst>
              </a:tr>
              <a:tr h="0">
                <a:tc>
                  <a:txBody>
                    <a:bodyPr/>
                    <a:lstStyle/>
                    <a:p>
                      <a:r>
                        <a:rPr lang="en-US" sz="1350" b="1" i="0" u="none" strike="noStrike" kern="1200" baseline="0" dirty="0">
                          <a:solidFill>
                            <a:schemeClr val="tx1"/>
                          </a:solidFill>
                          <a:latin typeface="+mn-lt"/>
                          <a:ea typeface="+mn-ea"/>
                          <a:cs typeface="+mn-cs"/>
                        </a:rPr>
                        <a:t>Re-activation: </a:t>
                      </a:r>
                      <a:endParaRPr lang="en-US" sz="1350" b="0" i="0" u="none" strike="noStrike" kern="1200" baseline="0" dirty="0">
                        <a:solidFill>
                          <a:schemeClr val="tx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rial" panose="020B0604020202020204" pitchFamily="34" charset="0"/>
                          <a:cs typeface="Arial" panose="020B0604020202020204" pitchFamily="34" charset="0"/>
                        </a:rPr>
                        <a:t>Retake a BAITS course and pass the practical exam. (or)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rial" panose="020B0604020202020204" pitchFamily="34" charset="0"/>
                          <a:cs typeface="Arial" panose="020B0604020202020204" pitchFamily="34" charset="0"/>
                        </a:rPr>
                        <a:t>Complete the NASP® On-line Reactivation class/exam (with coordinator approval).</a:t>
                      </a:r>
                    </a:p>
                  </a:txBody>
                  <a:tcPr/>
                </a:tc>
                <a:extLst>
                  <a:ext uri="{0D108BD9-81ED-4DB2-BD59-A6C34878D82A}">
                    <a16:rowId xmlns:a16="http://schemas.microsoft.com/office/drawing/2014/main" val="2074944008"/>
                  </a:ext>
                </a:extLst>
              </a:tr>
            </a:tbl>
          </a:graphicData>
        </a:graphic>
      </p:graphicFrame>
      <p:sp>
        <p:nvSpPr>
          <p:cNvPr id="3" name="TextBox 2">
            <a:extLst>
              <a:ext uri="{FF2B5EF4-FFF2-40B4-BE49-F238E27FC236}">
                <a16:creationId xmlns:a16="http://schemas.microsoft.com/office/drawing/2014/main" id="{6D664543-7CDE-E6FE-753B-3B566232DCF5}"/>
              </a:ext>
            </a:extLst>
          </p:cNvPr>
          <p:cNvSpPr txBox="1"/>
          <p:nvPr/>
        </p:nvSpPr>
        <p:spPr>
          <a:xfrm>
            <a:off x="57151" y="1308458"/>
            <a:ext cx="1699222" cy="338554"/>
          </a:xfrm>
          <a:prstGeom prst="rect">
            <a:avLst/>
          </a:prstGeom>
          <a:noFill/>
        </p:spPr>
        <p:txBody>
          <a:bodyPr wrap="square">
            <a:spAutoFit/>
          </a:bodyPr>
          <a:lstStyle/>
          <a:p>
            <a:r>
              <a:rPr lang="en-US" sz="1600" b="1" i="0" u="none" strike="noStrike" baseline="0" dirty="0">
                <a:solidFill>
                  <a:srgbClr val="000000"/>
                </a:solidFill>
                <a:latin typeface="Calibri" panose="020F0502020204030204" pitchFamily="34" charset="0"/>
              </a:rPr>
              <a:t>Specialist (BAITS):</a:t>
            </a:r>
            <a:endParaRPr lang="en-US" sz="1600" dirty="0"/>
          </a:p>
        </p:txBody>
      </p:sp>
      <p:graphicFrame>
        <p:nvGraphicFramePr>
          <p:cNvPr id="4" name="Table 3">
            <a:extLst>
              <a:ext uri="{FF2B5EF4-FFF2-40B4-BE49-F238E27FC236}">
                <a16:creationId xmlns:a16="http://schemas.microsoft.com/office/drawing/2014/main" id="{41766F33-E518-AA5B-F97F-28381C5C88A7}"/>
              </a:ext>
            </a:extLst>
          </p:cNvPr>
          <p:cNvGraphicFramePr>
            <a:graphicFrameLocks/>
          </p:cNvGraphicFramePr>
          <p:nvPr>
            <p:extLst>
              <p:ext uri="{D42A27DB-BD31-4B8C-83A1-F6EECF244321}">
                <p14:modId xmlns:p14="http://schemas.microsoft.com/office/powerpoint/2010/main" val="730669391"/>
              </p:ext>
            </p:extLst>
          </p:nvPr>
        </p:nvGraphicFramePr>
        <p:xfrm>
          <a:off x="151779" y="4643365"/>
          <a:ext cx="8840441" cy="1371600"/>
        </p:xfrm>
        <a:graphic>
          <a:graphicData uri="http://schemas.openxmlformats.org/drawingml/2006/table">
            <a:tbl>
              <a:tblPr firstRow="1" bandRow="1">
                <a:tableStyleId>{5940675A-B579-460E-94D1-54222C63F5DA}</a:tableStyleId>
              </a:tblPr>
              <a:tblGrid>
                <a:gridCol w="8840441">
                  <a:extLst>
                    <a:ext uri="{9D8B030D-6E8A-4147-A177-3AD203B41FA5}">
                      <a16:colId xmlns:a16="http://schemas.microsoft.com/office/drawing/2014/main" val="3771762932"/>
                    </a:ext>
                  </a:extLst>
                </a:gridCol>
              </a:tblGrid>
              <a:tr h="0">
                <a:tc>
                  <a:txBody>
                    <a:bodyPr/>
                    <a:lstStyle/>
                    <a:p>
                      <a:r>
                        <a:rPr lang="en-US" sz="1200" b="1" u="none" strike="noStrike" kern="1200" baseline="0" dirty="0">
                          <a:solidFill>
                            <a:schemeClr val="tx1"/>
                          </a:solidFill>
                        </a:rPr>
                        <a:t>The information above is as defined by the national NASP® office. Individual states and provinces reserve the right to implement more stringent requirements.</a:t>
                      </a:r>
                      <a:endParaRPr lang="en-US" sz="1200" b="1"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179081078"/>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latin typeface="Arial" panose="020B0604020202020204" pitchFamily="34" charset="0"/>
                          <a:cs typeface="Arial" panose="020B0604020202020204" pitchFamily="34" charset="0"/>
                        </a:rPr>
                        <a:t>Individual states and provinces reserve the right to determine who may or may not maintain a BAI/BAIT/BAITS certification in their state/province.</a:t>
                      </a:r>
                    </a:p>
                  </a:txBody>
                  <a:tcPr/>
                </a:tc>
                <a:extLst>
                  <a:ext uri="{0D108BD9-81ED-4DB2-BD59-A6C34878D82A}">
                    <a16:rowId xmlns:a16="http://schemas.microsoft.com/office/drawing/2014/main" val="3819349025"/>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latin typeface="Arial" panose="020B0604020202020204" pitchFamily="34" charset="0"/>
                          <a:cs typeface="Arial" panose="020B0604020202020204" pitchFamily="34" charset="0"/>
                        </a:rPr>
                        <a:t>The national NASP® office reserves the right to revoke the certification of any BAI/BAIT/BAITS if deemed necessary to protect NASP® and any persons associated with the program.</a:t>
                      </a:r>
                    </a:p>
                  </a:txBody>
                  <a:tcPr/>
                </a:tc>
                <a:extLst>
                  <a:ext uri="{0D108BD9-81ED-4DB2-BD59-A6C34878D82A}">
                    <a16:rowId xmlns:a16="http://schemas.microsoft.com/office/drawing/2014/main" val="2074944008"/>
                  </a:ext>
                </a:extLst>
              </a:tr>
            </a:tbl>
          </a:graphicData>
        </a:graphic>
      </p:graphicFrame>
      <p:sp>
        <p:nvSpPr>
          <p:cNvPr id="5" name="TextBox 4">
            <a:extLst>
              <a:ext uri="{FF2B5EF4-FFF2-40B4-BE49-F238E27FC236}">
                <a16:creationId xmlns:a16="http://schemas.microsoft.com/office/drawing/2014/main" id="{C0B9BF94-E4FF-0FAB-AE0C-9E7AA9879DEE}"/>
              </a:ext>
            </a:extLst>
          </p:cNvPr>
          <p:cNvSpPr txBox="1"/>
          <p:nvPr/>
        </p:nvSpPr>
        <p:spPr>
          <a:xfrm>
            <a:off x="57151" y="4304811"/>
            <a:ext cx="1436671" cy="338554"/>
          </a:xfrm>
          <a:prstGeom prst="rect">
            <a:avLst/>
          </a:prstGeom>
          <a:noFill/>
        </p:spPr>
        <p:txBody>
          <a:bodyPr wrap="square">
            <a:spAutoFit/>
          </a:bodyPr>
          <a:lstStyle/>
          <a:p>
            <a:r>
              <a:rPr lang="en-US" sz="1600" b="1" i="0" u="none" strike="noStrike" baseline="0" dirty="0">
                <a:solidFill>
                  <a:srgbClr val="000000"/>
                </a:solidFill>
                <a:latin typeface="Calibri" panose="020F0502020204030204" pitchFamily="34" charset="0"/>
              </a:rPr>
              <a:t>NOTES:</a:t>
            </a:r>
            <a:endParaRPr lang="en-US" sz="1600" dirty="0"/>
          </a:p>
        </p:txBody>
      </p:sp>
    </p:spTree>
    <p:extLst>
      <p:ext uri="{BB962C8B-B14F-4D97-AF65-F5344CB8AC3E}">
        <p14:creationId xmlns:p14="http://schemas.microsoft.com/office/powerpoint/2010/main" val="21977486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390DAB-9DE5-482A-7323-C43E382184BC}"/>
            </a:ext>
          </a:extLst>
        </p:cNvPr>
        <p:cNvGrpSpPr/>
        <p:nvPr/>
      </p:nvGrpSpPr>
      <p:grpSpPr>
        <a:xfrm>
          <a:off x="0" y="0"/>
          <a:ext cx="0" cy="0"/>
          <a:chOff x="0" y="0"/>
          <a:chExt cx="0" cy="0"/>
        </a:xfrm>
      </p:grpSpPr>
      <p:sp>
        <p:nvSpPr>
          <p:cNvPr id="11266" name="Title 2">
            <a:extLst>
              <a:ext uri="{FF2B5EF4-FFF2-40B4-BE49-F238E27FC236}">
                <a16:creationId xmlns:a16="http://schemas.microsoft.com/office/drawing/2014/main" id="{0B4A4483-D072-0BA4-CBCB-3F40493AC20B}"/>
              </a:ext>
            </a:extLst>
          </p:cNvPr>
          <p:cNvSpPr>
            <a:spLocks noGrp="1" noRot="1" noMove="1" noResize="1" noEditPoints="1" noAdjustHandles="1" noChangeArrowheads="1" noChangeShapeType="1"/>
          </p:cNvSpPr>
          <p:nvPr>
            <p:ph type="title" idx="4294967295"/>
          </p:nvPr>
        </p:nvSpPr>
        <p:spPr>
          <a:xfrm>
            <a:off x="506845" y="182118"/>
            <a:ext cx="8130309" cy="665018"/>
          </a:xfrm>
        </p:spPr>
        <p:txBody>
          <a:bodyP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dirty="0">
                <a:effectLst/>
                <a:latin typeface="Aptos" panose="020B0004020202020204" pitchFamily="34" charset="0"/>
                <a:ea typeface="Aptos" panose="020B0004020202020204" pitchFamily="34" charset="0"/>
                <a:cs typeface="Aptos" panose="020B0004020202020204" pitchFamily="34" charset="0"/>
              </a:rPr>
              <a:t>NASP® Equipment</a:t>
            </a:r>
            <a:endParaRPr kumimoji="0" lang="en-US" altLang="en-US" sz="1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3" name="TextBox 2">
            <a:extLst>
              <a:ext uri="{FF2B5EF4-FFF2-40B4-BE49-F238E27FC236}">
                <a16:creationId xmlns:a16="http://schemas.microsoft.com/office/drawing/2014/main" id="{3E1BCAEE-0858-5389-38AB-30BD994FB3AD}"/>
              </a:ext>
            </a:extLst>
          </p:cNvPr>
          <p:cNvSpPr txBox="1"/>
          <p:nvPr/>
        </p:nvSpPr>
        <p:spPr>
          <a:xfrm>
            <a:off x="175260" y="1250922"/>
            <a:ext cx="8968740" cy="4591000"/>
          </a:xfrm>
          <a:prstGeom prst="rect">
            <a:avLst/>
          </a:prstGeom>
          <a:noFill/>
        </p:spPr>
        <p:txBody>
          <a:bodyPr wrap="square">
            <a:spAutoFit/>
          </a:bodyPr>
          <a:lstStyle/>
          <a:p>
            <a:pPr fontAlgn="base">
              <a:lnSpc>
                <a:spcPts val="2400"/>
              </a:lnSpc>
              <a:spcAft>
                <a:spcPts val="750"/>
              </a:spcAft>
            </a:pPr>
            <a:r>
              <a:rPr lang="en-US" sz="1400" b="1" dirty="0">
                <a:latin typeface="+mj-lt"/>
              </a:rPr>
              <a:t>Equipment used in NASP® is standard and approved by NASP®’s board of directors. </a:t>
            </a:r>
          </a:p>
          <a:p>
            <a:pPr fontAlgn="base">
              <a:spcAft>
                <a:spcPts val="750"/>
              </a:spcAft>
            </a:pPr>
            <a:r>
              <a:rPr lang="en-US" sz="1200" dirty="0">
                <a:latin typeface="+mj-lt"/>
              </a:rPr>
              <a:t>NASP® uses equipment that is safe, universal fit, modern, affordable, durable, easy for the teacher and the student to learn to use and identical for every student. NASP® archery lessons focus on the development of proper process over results. When every student uses identical equipment, the tendency to blame or credit the archer’s “success” on equipment choices is eliminated.</a:t>
            </a:r>
          </a:p>
          <a:p>
            <a:pPr algn="l" fontAlgn="base">
              <a:spcAft>
                <a:spcPts val="750"/>
              </a:spcAft>
            </a:pPr>
            <a:r>
              <a:rPr lang="en-US" sz="1200" b="0" i="0" dirty="0">
                <a:effectLst/>
                <a:latin typeface="+mj-lt"/>
              </a:rPr>
              <a:t>NASP® sells archery equipment directly to schools, government agencies, and non-profit organizations. The equipment MUST stay property of the organization and can’t be sold to/bought for individuals with the organization. Individuals who wish to buy this equipment should go to their local archery dealer to purchase these items.</a:t>
            </a:r>
            <a:endParaRPr lang="en-US" sz="1400" b="1" i="0" dirty="0">
              <a:effectLst/>
              <a:latin typeface="+mj-lt"/>
            </a:endParaRPr>
          </a:p>
          <a:p>
            <a:pPr algn="l" fontAlgn="base">
              <a:lnSpc>
                <a:spcPct val="150000"/>
              </a:lnSpc>
              <a:spcAft>
                <a:spcPts val="750"/>
              </a:spcAft>
            </a:pPr>
            <a:r>
              <a:rPr lang="en-US" sz="1400" b="1" i="0" dirty="0">
                <a:effectLst/>
                <a:latin typeface="+mj-lt"/>
              </a:rPr>
              <a:t>Approved Equipment </a:t>
            </a:r>
          </a:p>
          <a:p>
            <a:pPr marL="285750" indent="-285750" algn="l" fontAlgn="base">
              <a:spcAft>
                <a:spcPts val="750"/>
              </a:spcAft>
              <a:buFont typeface="Arial" panose="020B0604020202020204" pitchFamily="34" charset="0"/>
              <a:buChar char="•"/>
            </a:pPr>
            <a:r>
              <a:rPr lang="en-US" sz="1300" dirty="0"/>
              <a:t>Genesis Bows.</a:t>
            </a:r>
          </a:p>
          <a:p>
            <a:pPr marL="285750" indent="-285750" algn="l" fontAlgn="base">
              <a:spcAft>
                <a:spcPts val="750"/>
              </a:spcAft>
              <a:buFont typeface="Arial" panose="020B0604020202020204" pitchFamily="34" charset="0"/>
              <a:buChar char="•"/>
            </a:pPr>
            <a:r>
              <a:rPr lang="en-US" sz="1300" dirty="0"/>
              <a:t>Bow Maintenance &amp; Accessories.</a:t>
            </a:r>
          </a:p>
          <a:p>
            <a:pPr marL="285750" indent="-285750" algn="l" fontAlgn="base">
              <a:spcAft>
                <a:spcPts val="750"/>
              </a:spcAft>
              <a:buFont typeface="Arial" panose="020B0604020202020204" pitchFamily="34" charset="0"/>
              <a:buChar char="•"/>
            </a:pPr>
            <a:r>
              <a:rPr lang="en-US" sz="1300" dirty="0"/>
              <a:t>Arrows &amp; Arrow Maintenance.</a:t>
            </a:r>
          </a:p>
          <a:p>
            <a:pPr marL="285750" indent="-285750" algn="l" fontAlgn="base">
              <a:spcAft>
                <a:spcPts val="750"/>
              </a:spcAft>
              <a:buFont typeface="Arial" panose="020B0604020202020204" pitchFamily="34" charset="0"/>
              <a:buChar char="•"/>
            </a:pPr>
            <a:r>
              <a:rPr lang="en-US" sz="1300" dirty="0"/>
              <a:t>Finger Tabs, Gloves &amp; Armguards.</a:t>
            </a:r>
          </a:p>
          <a:p>
            <a:pPr marL="285750" indent="-285750" algn="l" fontAlgn="base">
              <a:spcAft>
                <a:spcPts val="750"/>
              </a:spcAft>
              <a:buFont typeface="Arial" panose="020B0604020202020204" pitchFamily="34" charset="0"/>
              <a:buChar char="•"/>
            </a:pPr>
            <a:r>
              <a:rPr lang="en-US" sz="1300" dirty="0"/>
              <a:t>Quivers &amp; Bow Cases.</a:t>
            </a:r>
          </a:p>
          <a:p>
            <a:pPr marL="285750" indent="-285750" algn="l" fontAlgn="base">
              <a:spcAft>
                <a:spcPts val="750"/>
              </a:spcAft>
              <a:buFont typeface="Arial" panose="020B0604020202020204" pitchFamily="34" charset="0"/>
              <a:buChar char="•"/>
            </a:pPr>
            <a:r>
              <a:rPr lang="en-US" sz="1300" dirty="0"/>
              <a:t>Targets.</a:t>
            </a:r>
          </a:p>
          <a:p>
            <a:pPr algn="l" fontAlgn="base">
              <a:spcAft>
                <a:spcPts val="750"/>
              </a:spcAft>
            </a:pPr>
            <a:endParaRPr lang="en-US" sz="1400" b="1" dirty="0">
              <a:effectLst/>
              <a:latin typeface="Aptos" panose="020B0004020202020204" pitchFamily="34" charset="0"/>
              <a:ea typeface="Aptos" panose="020B0004020202020204" pitchFamily="34" charset="0"/>
              <a:cs typeface="Aptos" panose="020B0004020202020204" pitchFamily="34" charset="0"/>
            </a:endParaRPr>
          </a:p>
          <a:p>
            <a:pPr algn="ctr" fontAlgn="base">
              <a:spcAft>
                <a:spcPts val="750"/>
              </a:spcAft>
            </a:pPr>
            <a:endParaRPr lang="en-US" sz="1400" b="1" dirty="0">
              <a:effectLst/>
              <a:ea typeface="Aptos" panose="020B0004020202020204" pitchFamily="34" charset="0"/>
              <a:cs typeface="Aptos" panose="020B0004020202020204" pitchFamily="34" charset="0"/>
            </a:endParaRPr>
          </a:p>
        </p:txBody>
      </p:sp>
      <p:sp>
        <p:nvSpPr>
          <p:cNvPr id="5" name="TextBox 4">
            <a:extLst>
              <a:ext uri="{FF2B5EF4-FFF2-40B4-BE49-F238E27FC236}">
                <a16:creationId xmlns:a16="http://schemas.microsoft.com/office/drawing/2014/main" id="{A9DDBBD3-3B63-37F1-8C78-8DB7B8CE0837}"/>
              </a:ext>
            </a:extLst>
          </p:cNvPr>
          <p:cNvSpPr txBox="1"/>
          <p:nvPr/>
        </p:nvSpPr>
        <p:spPr>
          <a:xfrm>
            <a:off x="4571999" y="2946522"/>
            <a:ext cx="4184211" cy="2534027"/>
          </a:xfrm>
          <a:prstGeom prst="rect">
            <a:avLst/>
          </a:prstGeom>
          <a:noFill/>
        </p:spPr>
        <p:txBody>
          <a:bodyPr wrap="square">
            <a:spAutoFit/>
          </a:bodyPr>
          <a:lstStyle/>
          <a:p>
            <a:pPr fontAlgn="base">
              <a:lnSpc>
                <a:spcPct val="150000"/>
              </a:lnSpc>
              <a:spcAft>
                <a:spcPts val="750"/>
              </a:spcAft>
            </a:pPr>
            <a:r>
              <a:rPr lang="en-US" sz="1400" b="1" dirty="0">
                <a:latin typeface="+mj-lt"/>
              </a:rPr>
              <a:t>Suggested Starter Kit</a:t>
            </a:r>
          </a:p>
          <a:p>
            <a:pPr indent="-171450" fontAlgn="base">
              <a:spcAft>
                <a:spcPts val="750"/>
              </a:spcAft>
              <a:buFont typeface="Arial" panose="020B0604020202020204" pitchFamily="34" charset="0"/>
              <a:buChar char="•"/>
            </a:pPr>
            <a:r>
              <a:rPr lang="en-US" sz="1300" dirty="0">
                <a:latin typeface="+mj-lt"/>
              </a:rPr>
              <a:t>12 Original Genesis Bows any color (10 RH &amp; 2 LH)</a:t>
            </a:r>
          </a:p>
          <a:p>
            <a:pPr indent="-171450" fontAlgn="base">
              <a:spcAft>
                <a:spcPts val="750"/>
              </a:spcAft>
              <a:buFont typeface="Arial" panose="020B0604020202020204" pitchFamily="34" charset="0"/>
              <a:buChar char="•"/>
            </a:pPr>
            <a:r>
              <a:rPr lang="en-US" sz="1300" dirty="0">
                <a:latin typeface="+mj-lt"/>
              </a:rPr>
              <a:t>10 dozen Easton 1820 Genesis Arrows (2 boxes)</a:t>
            </a:r>
          </a:p>
          <a:p>
            <a:pPr indent="-171450" fontAlgn="base">
              <a:spcAft>
                <a:spcPts val="750"/>
              </a:spcAft>
              <a:buFont typeface="Arial" panose="020B0604020202020204" pitchFamily="34" charset="0"/>
              <a:buChar char="•"/>
            </a:pPr>
            <a:r>
              <a:rPr lang="en-US" sz="1300" b="0" i="0" u="none" strike="noStrike" baseline="0" dirty="0"/>
              <a:t>Targets 80cm Face: Pick 5 of the brand you want</a:t>
            </a:r>
            <a:endParaRPr lang="en-US" sz="1300" dirty="0">
              <a:latin typeface="+mj-lt"/>
            </a:endParaRPr>
          </a:p>
          <a:p>
            <a:pPr indent="-171450" fontAlgn="base">
              <a:spcAft>
                <a:spcPts val="750"/>
              </a:spcAft>
              <a:buFont typeface="Arial" panose="020B0604020202020204" pitchFamily="34" charset="0"/>
              <a:buChar char="•"/>
            </a:pPr>
            <a:r>
              <a:rPr lang="en-US" sz="1300" dirty="0">
                <a:latin typeface="+mj-lt"/>
              </a:rPr>
              <a:t>Arrow Curtain: Pick either a 30-foot or 50-foot net.</a:t>
            </a:r>
          </a:p>
          <a:p>
            <a:pPr indent="-171450" fontAlgn="base">
              <a:spcAft>
                <a:spcPts val="750"/>
              </a:spcAft>
              <a:buFont typeface="Arial" panose="020B0604020202020204" pitchFamily="34" charset="0"/>
              <a:buChar char="•"/>
            </a:pPr>
            <a:r>
              <a:rPr lang="en-US" sz="1300" dirty="0">
                <a:latin typeface="+mj-lt"/>
              </a:rPr>
              <a:t>1 Bow Rack</a:t>
            </a:r>
          </a:p>
          <a:p>
            <a:pPr indent="-171450" fontAlgn="base">
              <a:spcAft>
                <a:spcPts val="750"/>
              </a:spcAft>
              <a:buFont typeface="Arial" panose="020B0604020202020204" pitchFamily="34" charset="0"/>
              <a:buChar char="•"/>
            </a:pPr>
            <a:r>
              <a:rPr lang="en-US" sz="1300" dirty="0">
                <a:latin typeface="+mj-lt"/>
              </a:rPr>
              <a:t>1 Repair Kit</a:t>
            </a:r>
          </a:p>
          <a:p>
            <a:pPr indent="-171450" fontAlgn="base">
              <a:spcAft>
                <a:spcPts val="750"/>
              </a:spcAft>
              <a:buFont typeface="Arial" panose="020B0604020202020204" pitchFamily="34" charset="0"/>
              <a:buChar char="•"/>
            </a:pPr>
            <a:r>
              <a:rPr lang="en-US" sz="1300" dirty="0">
                <a:latin typeface="+mj-lt"/>
              </a:rPr>
              <a:t>Floor Quivers: 1 pack</a:t>
            </a:r>
          </a:p>
        </p:txBody>
      </p:sp>
      <p:sp>
        <p:nvSpPr>
          <p:cNvPr id="7" name="TextBox 6">
            <a:extLst>
              <a:ext uri="{FF2B5EF4-FFF2-40B4-BE49-F238E27FC236}">
                <a16:creationId xmlns:a16="http://schemas.microsoft.com/office/drawing/2014/main" id="{5C3F2D6B-8BF6-F315-092C-E941C12CDE24}"/>
              </a:ext>
            </a:extLst>
          </p:cNvPr>
          <p:cNvSpPr txBox="1"/>
          <p:nvPr/>
        </p:nvSpPr>
        <p:spPr>
          <a:xfrm>
            <a:off x="862964" y="5968709"/>
            <a:ext cx="7418070" cy="276999"/>
          </a:xfrm>
          <a:prstGeom prst="rect">
            <a:avLst/>
          </a:prstGeom>
          <a:noFill/>
        </p:spPr>
        <p:txBody>
          <a:bodyPr wrap="square">
            <a:spAutoFit/>
          </a:bodyPr>
          <a:lstStyle/>
          <a:p>
            <a:pPr algn="ctr" fontAlgn="base">
              <a:spcAft>
                <a:spcPts val="750"/>
              </a:spcAft>
            </a:pPr>
            <a:r>
              <a:rPr lang="en-US" sz="1200" b="1" dirty="0">
                <a:effectLst/>
                <a:ea typeface="Aptos" panose="020B0004020202020204" pitchFamily="34" charset="0"/>
                <a:cs typeface="Aptos" panose="020B0004020202020204" pitchFamily="34" charset="0"/>
              </a:rPr>
              <a:t>Note: </a:t>
            </a:r>
            <a:r>
              <a:rPr lang="en-US" sz="1200" b="0" i="0" dirty="0">
                <a:effectLst/>
              </a:rPr>
              <a:t>All equipment must be ordered from NASP® at </a:t>
            </a:r>
            <a:r>
              <a:rPr lang="en-US" sz="1200" b="0" i="0" dirty="0">
                <a:effectLst/>
                <a:hlinkClick r:id="rId3"/>
              </a:rPr>
              <a:t>https://www.naspschools.org/equipment-order-forms/</a:t>
            </a:r>
            <a:r>
              <a:rPr lang="en-US" sz="1200" dirty="0"/>
              <a:t>.</a:t>
            </a:r>
            <a:endParaRPr lang="en-US" sz="1200" b="0" i="0" dirty="0">
              <a:effectLst/>
            </a:endParaRPr>
          </a:p>
        </p:txBody>
      </p:sp>
    </p:spTree>
    <p:extLst>
      <p:ext uri="{BB962C8B-B14F-4D97-AF65-F5344CB8AC3E}">
        <p14:creationId xmlns:p14="http://schemas.microsoft.com/office/powerpoint/2010/main" val="30299735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5DF17E-62F9-477C-B683-021BBFF561B2}"/>
            </a:ext>
          </a:extLst>
        </p:cNvPr>
        <p:cNvGrpSpPr/>
        <p:nvPr/>
      </p:nvGrpSpPr>
      <p:grpSpPr>
        <a:xfrm>
          <a:off x="0" y="0"/>
          <a:ext cx="0" cy="0"/>
          <a:chOff x="0" y="0"/>
          <a:chExt cx="0" cy="0"/>
        </a:xfrm>
      </p:grpSpPr>
      <p:sp>
        <p:nvSpPr>
          <p:cNvPr id="11266" name="Title 2">
            <a:extLst>
              <a:ext uri="{FF2B5EF4-FFF2-40B4-BE49-F238E27FC236}">
                <a16:creationId xmlns:a16="http://schemas.microsoft.com/office/drawing/2014/main" id="{A5BA0353-02C4-0476-CA40-CBA03E7E1360}"/>
              </a:ext>
            </a:extLst>
          </p:cNvPr>
          <p:cNvSpPr>
            <a:spLocks noGrp="1" noRot="1" noMove="1" noResize="1" noEditPoints="1" noAdjustHandles="1" noChangeArrowheads="1" noChangeShapeType="1"/>
          </p:cNvSpPr>
          <p:nvPr>
            <p:ph type="title" idx="4294967295"/>
          </p:nvPr>
        </p:nvSpPr>
        <p:spPr>
          <a:xfrm>
            <a:off x="506845" y="182118"/>
            <a:ext cx="8130309" cy="665018"/>
          </a:xfrm>
        </p:spPr>
        <p:txBody>
          <a:bodyPr>
            <a:noAutofit/>
          </a:bodyPr>
          <a:lstStyle/>
          <a:p>
            <a:pPr fontAlgn="auto">
              <a:spcBef>
                <a:spcPts val="0"/>
              </a:spcBef>
              <a:spcAft>
                <a:spcPts val="0"/>
              </a:spcAft>
              <a:defRPr/>
            </a:pPr>
            <a:r>
              <a:rPr lang="en-US" sz="2800" dirty="0">
                <a:effectLst/>
                <a:ea typeface="Aptos" panose="020B0004020202020204" pitchFamily="34" charset="0"/>
                <a:cs typeface="Aptos" panose="020B0004020202020204" pitchFamily="34" charset="0"/>
              </a:rPr>
              <a:t>Basic Range Rules</a:t>
            </a:r>
            <a:endParaRPr kumimoji="0" lang="en-US" altLang="en-US" sz="1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 name="TextBox 1">
            <a:extLst>
              <a:ext uri="{FF2B5EF4-FFF2-40B4-BE49-F238E27FC236}">
                <a16:creationId xmlns:a16="http://schemas.microsoft.com/office/drawing/2014/main" id="{EBDBFFEC-455F-4C18-97E3-D6AC0D4B25EA}"/>
              </a:ext>
            </a:extLst>
          </p:cNvPr>
          <p:cNvSpPr txBox="1">
            <a:spLocks/>
          </p:cNvSpPr>
          <p:nvPr/>
        </p:nvSpPr>
        <p:spPr>
          <a:xfrm>
            <a:off x="105833" y="1280420"/>
            <a:ext cx="8932333" cy="2708434"/>
          </a:xfrm>
          <a:prstGeom prst="rect">
            <a:avLst/>
          </a:prstGeom>
          <a:effectLst>
            <a:outerShdw blurRad="50800" dist="38100" algn="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a:spAutoFit/>
          </a:bodyPr>
          <a:lstStyle/>
          <a:p>
            <a:endParaRPr lang="en-US" sz="1200" dirty="0">
              <a:effectLst/>
              <a:ea typeface="Aptos" panose="020B0004020202020204" pitchFamily="34" charset="0"/>
              <a:cs typeface="Aptos" panose="020B0004020202020204" pitchFamily="34" charset="0"/>
            </a:endParaRPr>
          </a:p>
          <a:p>
            <a:r>
              <a:rPr lang="en-US" sz="1600" dirty="0">
                <a:effectLst/>
                <a:ea typeface="Aptos" panose="020B0004020202020204" pitchFamily="34" charset="0"/>
                <a:cs typeface="Aptos" panose="020B0004020202020204" pitchFamily="34" charset="0"/>
              </a:rPr>
              <a:t>What are 5 safety procedures in archery?</a:t>
            </a:r>
          </a:p>
          <a:p>
            <a:endParaRPr lang="en-US" sz="1600" dirty="0">
              <a:effectLst/>
              <a:ea typeface="Aptos" panose="020B0004020202020204" pitchFamily="34" charset="0"/>
              <a:cs typeface="Aptos" panose="020B0004020202020204" pitchFamily="34" charset="0"/>
            </a:endParaRPr>
          </a:p>
          <a:p>
            <a:pPr marL="285750" indent="-285750">
              <a:buFont typeface="Wingdings" panose="05000000000000000000" pitchFamily="2" charset="2"/>
              <a:buChar char="q"/>
            </a:pPr>
            <a:r>
              <a:rPr lang="en-US" sz="1400" dirty="0">
                <a:effectLst/>
                <a:ea typeface="Aptos" panose="020B0004020202020204" pitchFamily="34" charset="0"/>
                <a:cs typeface="Aptos" panose="020B0004020202020204" pitchFamily="34" charset="0"/>
              </a:rPr>
              <a:t>Only point the bow and arrow in a safe direction.</a:t>
            </a:r>
            <a:r>
              <a:rPr lang="en-US" sz="1400" dirty="0"/>
              <a:t> </a:t>
            </a:r>
          </a:p>
          <a:p>
            <a:endParaRPr lang="en-US" sz="1400" dirty="0"/>
          </a:p>
          <a:p>
            <a:pPr marL="285750" indent="-285750">
              <a:buFont typeface="Wingdings" panose="05000000000000000000" pitchFamily="2" charset="2"/>
              <a:buChar char="q"/>
            </a:pPr>
            <a:r>
              <a:rPr lang="en-US" sz="1400" dirty="0"/>
              <a:t>Only nock an arrow when it's safe to shoot.</a:t>
            </a:r>
          </a:p>
          <a:p>
            <a:endParaRPr lang="en-US" sz="1400" dirty="0"/>
          </a:p>
          <a:p>
            <a:pPr marL="285750" indent="-285750">
              <a:buFont typeface="Wingdings" panose="05000000000000000000" pitchFamily="2" charset="2"/>
              <a:buChar char="q"/>
            </a:pPr>
            <a:r>
              <a:rPr lang="en-US" sz="1400" dirty="0">
                <a:effectLst/>
                <a:ea typeface="Aptos" panose="020B0004020202020204" pitchFamily="34" charset="0"/>
                <a:cs typeface="Aptos" panose="020B0004020202020204" pitchFamily="34" charset="0"/>
              </a:rPr>
              <a:t>Be sure of your target and what is in front of it, immediately behind it, and beyond it.</a:t>
            </a:r>
          </a:p>
          <a:p>
            <a:pPr marL="285750" indent="-285750">
              <a:buFont typeface="Wingdings" panose="05000000000000000000" pitchFamily="2" charset="2"/>
              <a:buChar char="q"/>
            </a:pPr>
            <a:endParaRPr lang="en-US" sz="1400" dirty="0">
              <a:ea typeface="Aptos" panose="020B0004020202020204" pitchFamily="34" charset="0"/>
              <a:cs typeface="Aptos" panose="020B0004020202020204" pitchFamily="34" charset="0"/>
            </a:endParaRPr>
          </a:p>
          <a:p>
            <a:pPr marL="285750" indent="-285750">
              <a:buFont typeface="Wingdings" panose="05000000000000000000" pitchFamily="2" charset="2"/>
              <a:buChar char="q"/>
            </a:pPr>
            <a:r>
              <a:rPr lang="en-US" sz="1400" dirty="0">
                <a:effectLst/>
                <a:ea typeface="Aptos" panose="020B0004020202020204" pitchFamily="34" charset="0"/>
                <a:cs typeface="Aptos" panose="020B0004020202020204" pitchFamily="34" charset="0"/>
              </a:rPr>
              <a:t>Never shoot over a ridge.</a:t>
            </a:r>
          </a:p>
          <a:p>
            <a:pPr marL="285750" indent="-285750">
              <a:buFont typeface="Wingdings" panose="05000000000000000000" pitchFamily="2" charset="2"/>
              <a:buChar char="q"/>
            </a:pPr>
            <a:endParaRPr lang="en-US" sz="1400" dirty="0">
              <a:ea typeface="Aptos" panose="020B0004020202020204" pitchFamily="34" charset="0"/>
              <a:cs typeface="Aptos" panose="020B0004020202020204" pitchFamily="34" charset="0"/>
            </a:endParaRPr>
          </a:p>
          <a:p>
            <a:pPr marL="285750" indent="-285750">
              <a:buFont typeface="Wingdings" panose="05000000000000000000" pitchFamily="2" charset="2"/>
              <a:buChar char="q"/>
            </a:pPr>
            <a:r>
              <a:rPr lang="en-US" sz="1400" dirty="0">
                <a:effectLst/>
                <a:ea typeface="Aptos" panose="020B0004020202020204" pitchFamily="34" charset="0"/>
                <a:cs typeface="Aptos" panose="020B0004020202020204" pitchFamily="34" charset="0"/>
              </a:rPr>
              <a:t>Only shoot when you have a safe range or shooting area, and a safe backstop or background.</a:t>
            </a:r>
          </a:p>
        </p:txBody>
      </p:sp>
      <p:sp>
        <p:nvSpPr>
          <p:cNvPr id="4" name="TextBox 3">
            <a:extLst>
              <a:ext uri="{FF2B5EF4-FFF2-40B4-BE49-F238E27FC236}">
                <a16:creationId xmlns:a16="http://schemas.microsoft.com/office/drawing/2014/main" id="{E45ACDDF-D182-0F8B-6AED-6C699CA87F50}"/>
              </a:ext>
            </a:extLst>
          </p:cNvPr>
          <p:cNvSpPr txBox="1">
            <a:spLocks/>
          </p:cNvSpPr>
          <p:nvPr/>
        </p:nvSpPr>
        <p:spPr>
          <a:xfrm>
            <a:off x="378507" y="1126531"/>
            <a:ext cx="1631362" cy="338554"/>
          </a:xfrm>
          <a:prstGeom prst="rect">
            <a:avLst/>
          </a:prstGeom>
          <a:solidFill>
            <a:schemeClr val="bg1"/>
          </a:solidFill>
        </p:spPr>
        <p:txBody>
          <a:bodyPr wrap="square">
            <a:spAutoFit/>
          </a:bodyPr>
          <a:lstStyle/>
          <a:p>
            <a:r>
              <a:rPr lang="en-US" sz="1600" b="1" dirty="0"/>
              <a:t>Archery Safety </a:t>
            </a:r>
          </a:p>
        </p:txBody>
      </p:sp>
      <p:sp>
        <p:nvSpPr>
          <p:cNvPr id="5" name="TextBox 4">
            <a:extLst>
              <a:ext uri="{FF2B5EF4-FFF2-40B4-BE49-F238E27FC236}">
                <a16:creationId xmlns:a16="http://schemas.microsoft.com/office/drawing/2014/main" id="{2D2B50FE-257A-52AA-0062-DB6EB3CCAB85}"/>
              </a:ext>
            </a:extLst>
          </p:cNvPr>
          <p:cNvSpPr txBox="1">
            <a:spLocks/>
          </p:cNvSpPr>
          <p:nvPr/>
        </p:nvSpPr>
        <p:spPr>
          <a:xfrm>
            <a:off x="105837" y="4265747"/>
            <a:ext cx="8932333" cy="2215991"/>
          </a:xfrm>
          <a:prstGeom prst="rect">
            <a:avLst/>
          </a:prstGeom>
          <a:effectLst>
            <a:outerShdw blurRad="50800" dist="38100" algn="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a:spAutoFit/>
          </a:bodyPr>
          <a:lstStyle/>
          <a:p>
            <a:pPr marL="285750" marR="0" indent="-285750">
              <a:spcBef>
                <a:spcPts val="0"/>
              </a:spcBef>
              <a:spcAft>
                <a:spcPts val="0"/>
              </a:spcAft>
              <a:buFont typeface="Wingdings" panose="05000000000000000000" pitchFamily="2" charset="2"/>
              <a:buChar char="q"/>
            </a:pPr>
            <a:endParaRPr lang="en-US" sz="1200" dirty="0"/>
          </a:p>
          <a:p>
            <a:pPr marR="0">
              <a:spcBef>
                <a:spcPts val="0"/>
              </a:spcBef>
              <a:spcAft>
                <a:spcPts val="0"/>
              </a:spcAft>
            </a:pPr>
            <a:r>
              <a:rPr lang="en-US" sz="1400" dirty="0"/>
              <a:t>What are the 4 whistle commands in archery?</a:t>
            </a:r>
          </a:p>
          <a:p>
            <a:pPr marL="285750" marR="0" indent="-285750">
              <a:spcBef>
                <a:spcPts val="0"/>
              </a:spcBef>
              <a:spcAft>
                <a:spcPts val="0"/>
              </a:spcAft>
              <a:buFont typeface="Wingdings" panose="05000000000000000000" pitchFamily="2" charset="2"/>
              <a:buChar char="q"/>
            </a:pPr>
            <a:endParaRPr lang="en-US" sz="1400" dirty="0"/>
          </a:p>
          <a:p>
            <a:pPr marL="285750" marR="0" indent="-285750">
              <a:spcBef>
                <a:spcPts val="0"/>
              </a:spcBef>
              <a:spcAft>
                <a:spcPts val="0"/>
              </a:spcAft>
              <a:buFont typeface="Wingdings" panose="05000000000000000000" pitchFamily="2" charset="2"/>
              <a:buChar char="q"/>
            </a:pPr>
            <a:r>
              <a:rPr lang="en-US" sz="1400" dirty="0"/>
              <a:t>Two Blasts – “Archers to the shooting line.”</a:t>
            </a:r>
          </a:p>
          <a:p>
            <a:pPr marL="285750" marR="0" indent="-285750">
              <a:spcBef>
                <a:spcPts val="0"/>
              </a:spcBef>
              <a:spcAft>
                <a:spcPts val="0"/>
              </a:spcAft>
              <a:buFont typeface="Wingdings" panose="05000000000000000000" pitchFamily="2" charset="2"/>
              <a:buChar char="q"/>
            </a:pPr>
            <a:endParaRPr lang="en-US" sz="1400" dirty="0"/>
          </a:p>
          <a:p>
            <a:pPr marL="285750" marR="0" indent="-285750">
              <a:spcBef>
                <a:spcPts val="0"/>
              </a:spcBef>
              <a:spcAft>
                <a:spcPts val="0"/>
              </a:spcAft>
              <a:buFont typeface="Wingdings" panose="05000000000000000000" pitchFamily="2" charset="2"/>
              <a:buChar char="q"/>
            </a:pPr>
            <a:r>
              <a:rPr lang="en-US" sz="1400" dirty="0"/>
              <a:t>One Blast – “Begin shooting.”</a:t>
            </a:r>
          </a:p>
          <a:p>
            <a:pPr marL="285750" marR="0" indent="-285750">
              <a:spcBef>
                <a:spcPts val="0"/>
              </a:spcBef>
              <a:spcAft>
                <a:spcPts val="0"/>
              </a:spcAft>
              <a:buFont typeface="Wingdings" panose="05000000000000000000" pitchFamily="2" charset="2"/>
              <a:buChar char="q"/>
            </a:pPr>
            <a:endParaRPr lang="en-US" sz="1400" dirty="0"/>
          </a:p>
          <a:p>
            <a:pPr marL="285750" marR="0" indent="-285750">
              <a:spcBef>
                <a:spcPts val="0"/>
              </a:spcBef>
              <a:spcAft>
                <a:spcPts val="0"/>
              </a:spcAft>
              <a:buFont typeface="Wingdings" panose="05000000000000000000" pitchFamily="2" charset="2"/>
              <a:buChar char="q"/>
            </a:pPr>
            <a:r>
              <a:rPr lang="en-US" sz="1400" dirty="0"/>
              <a:t>Three Blasts – “Walk forward and get your arrows.”</a:t>
            </a:r>
          </a:p>
          <a:p>
            <a:pPr marL="285750" marR="0" indent="-285750">
              <a:spcBef>
                <a:spcPts val="0"/>
              </a:spcBef>
              <a:spcAft>
                <a:spcPts val="0"/>
              </a:spcAft>
              <a:buFont typeface="Wingdings" panose="05000000000000000000" pitchFamily="2" charset="2"/>
              <a:buChar char="q"/>
            </a:pPr>
            <a:endParaRPr lang="en-US" sz="1400" dirty="0"/>
          </a:p>
          <a:p>
            <a:pPr marL="285750" marR="0" indent="-285750">
              <a:spcBef>
                <a:spcPts val="0"/>
              </a:spcBef>
              <a:spcAft>
                <a:spcPts val="0"/>
              </a:spcAft>
              <a:buFont typeface="Wingdings" panose="05000000000000000000" pitchFamily="2" charset="2"/>
              <a:buChar char="q"/>
            </a:pPr>
            <a:r>
              <a:rPr lang="en-US" sz="1400" dirty="0"/>
              <a:t>Five or More Blasts – “STOP SHOOTING immediately and put your arrows in your quiver.”</a:t>
            </a:r>
          </a:p>
        </p:txBody>
      </p:sp>
      <p:sp>
        <p:nvSpPr>
          <p:cNvPr id="8" name="TextBox 7">
            <a:extLst>
              <a:ext uri="{FF2B5EF4-FFF2-40B4-BE49-F238E27FC236}">
                <a16:creationId xmlns:a16="http://schemas.microsoft.com/office/drawing/2014/main" id="{98F23989-8706-3AB6-B905-F88F89FB4105}"/>
              </a:ext>
            </a:extLst>
          </p:cNvPr>
          <p:cNvSpPr txBox="1">
            <a:spLocks/>
          </p:cNvSpPr>
          <p:nvPr/>
        </p:nvSpPr>
        <p:spPr>
          <a:xfrm>
            <a:off x="378512" y="4111858"/>
            <a:ext cx="2093084" cy="338554"/>
          </a:xfrm>
          <a:prstGeom prst="rect">
            <a:avLst/>
          </a:prstGeom>
          <a:solidFill>
            <a:schemeClr val="bg1"/>
          </a:solidFill>
        </p:spPr>
        <p:txBody>
          <a:bodyPr wrap="square">
            <a:spAutoFit/>
          </a:bodyPr>
          <a:lstStyle/>
          <a:p>
            <a:r>
              <a:rPr lang="en-US" sz="1600" b="1" dirty="0">
                <a:effectLst/>
                <a:ea typeface="Aptos" panose="020B0004020202020204" pitchFamily="34" charset="0"/>
                <a:cs typeface="Aptos" panose="020B0004020202020204" pitchFamily="34" charset="0"/>
              </a:rPr>
              <a:t>Whistle Commands</a:t>
            </a:r>
            <a:endParaRPr lang="en-US" sz="1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69174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B1DBA8-41ED-8FFA-249F-AF94967A02A8}"/>
            </a:ext>
          </a:extLst>
        </p:cNvPr>
        <p:cNvGrpSpPr/>
        <p:nvPr/>
      </p:nvGrpSpPr>
      <p:grpSpPr>
        <a:xfrm>
          <a:off x="0" y="0"/>
          <a:ext cx="0" cy="0"/>
          <a:chOff x="0" y="0"/>
          <a:chExt cx="0" cy="0"/>
        </a:xfrm>
      </p:grpSpPr>
      <p:sp>
        <p:nvSpPr>
          <p:cNvPr id="11266" name="Title 2">
            <a:extLst>
              <a:ext uri="{FF2B5EF4-FFF2-40B4-BE49-F238E27FC236}">
                <a16:creationId xmlns:a16="http://schemas.microsoft.com/office/drawing/2014/main" id="{517A4521-5B51-59E7-B635-C81ABAC3DC42}"/>
              </a:ext>
            </a:extLst>
          </p:cNvPr>
          <p:cNvSpPr>
            <a:spLocks noGrp="1" noRot="1" noMove="1" noResize="1" noEditPoints="1" noAdjustHandles="1" noChangeArrowheads="1" noChangeShapeType="1"/>
          </p:cNvSpPr>
          <p:nvPr>
            <p:ph type="title" idx="4294967295"/>
          </p:nvPr>
        </p:nvSpPr>
        <p:spPr>
          <a:xfrm>
            <a:off x="506845" y="182118"/>
            <a:ext cx="8130309" cy="665018"/>
          </a:xfrm>
        </p:spPr>
        <p:txBody>
          <a:bodyPr>
            <a:noAutofit/>
          </a:bodyPr>
          <a:lstStyle/>
          <a:p>
            <a:pPr fontAlgn="auto">
              <a:spcBef>
                <a:spcPts val="0"/>
              </a:spcBef>
              <a:spcAft>
                <a:spcPts val="0"/>
              </a:spcAft>
              <a:defRPr/>
            </a:pPr>
            <a:r>
              <a:rPr lang="en-US" sz="2800" dirty="0">
                <a:effectLst/>
                <a:ea typeface="Aptos" panose="020B0004020202020204" pitchFamily="34" charset="0"/>
                <a:cs typeface="Aptos" panose="020B0004020202020204" pitchFamily="34" charset="0"/>
              </a:rPr>
              <a:t>Impacting Students</a:t>
            </a:r>
            <a:br>
              <a:rPr lang="en-US" sz="2800" dirty="0">
                <a:effectLst/>
                <a:ea typeface="Aptos" panose="020B0004020202020204" pitchFamily="34" charset="0"/>
                <a:cs typeface="Aptos" panose="020B0004020202020204" pitchFamily="34" charset="0"/>
              </a:rPr>
            </a:br>
            <a:r>
              <a:rPr kumimoji="0" lang="en-US" altLang="en-US" sz="1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hlinkClick r:id="rId4"/>
              </a:rPr>
              <a:t>https://www.youtube.com/watch?v=b556tsKPg1Y</a:t>
            </a:r>
            <a:endParaRPr kumimoji="0" lang="en-US" altLang="en-US" sz="1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pic>
        <p:nvPicPr>
          <p:cNvPr id="2" name="b556tsKPg1Y"/>
          <p:cNvPicPr>
            <a:picLocks noRot="1" noChangeAspect="1"/>
          </p:cNvPicPr>
          <p:nvPr>
            <a:videoFile r:link="rId1"/>
          </p:nvPr>
        </p:nvPicPr>
        <p:blipFill>
          <a:blip r:embed="rId5"/>
          <a:stretch>
            <a:fillRect/>
          </a:stretch>
        </p:blipFill>
        <p:spPr>
          <a:xfrm>
            <a:off x="0" y="1246212"/>
            <a:ext cx="9144000" cy="5143499"/>
          </a:xfrm>
          <a:prstGeom prst="rect">
            <a:avLst/>
          </a:prstGeom>
        </p:spPr>
      </p:pic>
    </p:spTree>
    <p:extLst>
      <p:ext uri="{BB962C8B-B14F-4D97-AF65-F5344CB8AC3E}">
        <p14:creationId xmlns:p14="http://schemas.microsoft.com/office/powerpoint/2010/main" val="419761192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2"/>
                                        </p:tgtEl>
                                      </p:cBhvr>
                                    </p:cmd>
                                  </p:childTnLst>
                                </p:cTn>
                              </p:par>
                            </p:childTnLst>
                          </p:cTn>
                        </p:par>
                      </p:childTnLst>
                    </p:cTn>
                  </p:par>
                </p:childTnLst>
              </p:cTn>
              <p:nextCondLst>
                <p:cond evt="onClick" delay="0">
                  <p:tgtEl>
                    <p:spTgt spid="2"/>
                  </p:tgtEl>
                </p:cond>
              </p:nextCondLst>
            </p:seq>
            <p:video>
              <p:cMediaNode>
                <p:cTn id="7" fill="hold" display="0">
                  <p:stCondLst>
                    <p:cond delay="indefinite"/>
                  </p:stCondLst>
                </p:cTn>
                <p:tgtEl>
                  <p:spTgt spid="2"/>
                </p:tgtEl>
              </p:cMediaNode>
            </p:video>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2E8276-94FF-DA52-4838-03C6B2890725}"/>
            </a:ext>
          </a:extLst>
        </p:cNvPr>
        <p:cNvGrpSpPr/>
        <p:nvPr/>
      </p:nvGrpSpPr>
      <p:grpSpPr>
        <a:xfrm>
          <a:off x="0" y="0"/>
          <a:ext cx="0" cy="0"/>
          <a:chOff x="0" y="0"/>
          <a:chExt cx="0" cy="0"/>
        </a:xfrm>
      </p:grpSpPr>
      <p:sp>
        <p:nvSpPr>
          <p:cNvPr id="11266" name="Title 2">
            <a:extLst>
              <a:ext uri="{FF2B5EF4-FFF2-40B4-BE49-F238E27FC236}">
                <a16:creationId xmlns:a16="http://schemas.microsoft.com/office/drawing/2014/main" id="{996E4A3C-EF60-9F3B-6E8C-DAA0CFD6A3E5}"/>
              </a:ext>
            </a:extLst>
          </p:cNvPr>
          <p:cNvSpPr>
            <a:spLocks noGrp="1" noRot="1" noMove="1" noResize="1" noEditPoints="1" noAdjustHandles="1" noChangeArrowheads="1" noChangeShapeType="1"/>
          </p:cNvSpPr>
          <p:nvPr>
            <p:ph type="title" idx="4294967295"/>
          </p:nvPr>
        </p:nvSpPr>
        <p:spPr>
          <a:xfrm>
            <a:off x="506845" y="182118"/>
            <a:ext cx="8130309" cy="665018"/>
          </a:xfrm>
        </p:spPr>
        <p:txBody>
          <a:bodyPr>
            <a:noAutofit/>
          </a:bodyPr>
          <a:lstStyle/>
          <a:p>
            <a:pPr fontAlgn="auto">
              <a:spcBef>
                <a:spcPts val="0"/>
              </a:spcBef>
              <a:spcAft>
                <a:spcPts val="0"/>
              </a:spcAft>
              <a:defRPr/>
            </a:pPr>
            <a:r>
              <a:rPr lang="en-US" sz="2800" dirty="0">
                <a:effectLst/>
                <a:ea typeface="Aptos" panose="020B0004020202020204" pitchFamily="34" charset="0"/>
                <a:cs typeface="Aptos" panose="020B0004020202020204" pitchFamily="34" charset="0"/>
              </a:rPr>
              <a:t>Scholarships Opportunities</a:t>
            </a:r>
            <a:endParaRPr kumimoji="0" lang="en-US" altLang="en-US" sz="1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3" name="TextBox 2">
            <a:extLst>
              <a:ext uri="{FF2B5EF4-FFF2-40B4-BE49-F238E27FC236}">
                <a16:creationId xmlns:a16="http://schemas.microsoft.com/office/drawing/2014/main" id="{31AAB01A-0177-B9E2-3805-445E915251AD}"/>
              </a:ext>
            </a:extLst>
          </p:cNvPr>
          <p:cNvSpPr txBox="1"/>
          <p:nvPr/>
        </p:nvSpPr>
        <p:spPr>
          <a:xfrm>
            <a:off x="0" y="1084059"/>
            <a:ext cx="9144000" cy="5493812"/>
          </a:xfrm>
          <a:prstGeom prst="rect">
            <a:avLst/>
          </a:prstGeom>
          <a:noFill/>
        </p:spPr>
        <p:txBody>
          <a:bodyPr wrap="square">
            <a:spAutoFit/>
          </a:bodyPr>
          <a:lstStyle/>
          <a:p>
            <a:pPr>
              <a:lnSpc>
                <a:spcPct val="150000"/>
              </a:lnSpc>
            </a:pPr>
            <a:r>
              <a:rPr lang="en-US" sz="1400" b="1" i="0" u="none" strike="noStrike" baseline="0" dirty="0">
                <a:solidFill>
                  <a:srgbClr val="000000"/>
                </a:solidFill>
              </a:rPr>
              <a:t>Individual Shoot-off Scholarships: </a:t>
            </a:r>
            <a:endParaRPr lang="en-US" sz="1400" b="0" i="0" u="none" strike="noStrike" baseline="0" dirty="0">
              <a:solidFill>
                <a:srgbClr val="000000"/>
              </a:solidFill>
            </a:endParaRPr>
          </a:p>
          <a:p>
            <a:r>
              <a:rPr lang="en-US" sz="1200" b="0" i="0" u="none" strike="noStrike" baseline="0" dirty="0">
                <a:solidFill>
                  <a:srgbClr val="000000"/>
                </a:solidFill>
              </a:rPr>
              <a:t>Scores will be combined from the Western and Eastern national tournaments and the top 5 male and top 5 female archers (including ties) will qualify. In addition, the top over-all female, and top over-all male archers from both events (if not already qualified) will also qualify to participate. </a:t>
            </a:r>
          </a:p>
          <a:p>
            <a:endParaRPr lang="en-US" sz="1200" b="0" i="0" u="none" strike="noStrike" baseline="0" dirty="0">
              <a:solidFill>
                <a:srgbClr val="000000"/>
              </a:solidFill>
            </a:endParaRPr>
          </a:p>
          <a:p>
            <a:r>
              <a:rPr lang="en-US" sz="1200" b="0" i="0" u="none" strike="noStrike" baseline="0" dirty="0">
                <a:solidFill>
                  <a:srgbClr val="000000"/>
                </a:solidFill>
              </a:rPr>
              <a:t>Award levels will be:</a:t>
            </a:r>
          </a:p>
          <a:p>
            <a:pPr marL="171450" indent="-171450">
              <a:buFont typeface="Arial" panose="020B0604020202020204" pitchFamily="34" charset="0"/>
              <a:buChar char="•"/>
            </a:pPr>
            <a:r>
              <a:rPr lang="en-US" sz="1200" b="0" i="0" u="none" strike="noStrike" baseline="0" dirty="0">
                <a:solidFill>
                  <a:srgbClr val="000000"/>
                </a:solidFill>
              </a:rPr>
              <a:t>$5,000.00 each for 1st place female and male</a:t>
            </a:r>
          </a:p>
          <a:p>
            <a:pPr marL="171450" indent="-171450">
              <a:buFont typeface="Arial" panose="020B0604020202020204" pitchFamily="34" charset="0"/>
              <a:buChar char="•"/>
            </a:pPr>
            <a:r>
              <a:rPr lang="en-US" sz="1200" b="0" i="0" u="none" strike="noStrike" baseline="0" dirty="0">
                <a:solidFill>
                  <a:srgbClr val="000000"/>
                </a:solidFill>
              </a:rPr>
              <a:t>$4,000.00 each for 2nd place female and male</a:t>
            </a:r>
          </a:p>
          <a:p>
            <a:pPr marL="171450" indent="-171450">
              <a:buFont typeface="Arial" panose="020B0604020202020204" pitchFamily="34" charset="0"/>
              <a:buChar char="•"/>
            </a:pPr>
            <a:r>
              <a:rPr lang="en-US" sz="1200" b="0" i="0" u="none" strike="noStrike" baseline="0" dirty="0">
                <a:solidFill>
                  <a:srgbClr val="000000"/>
                </a:solidFill>
              </a:rPr>
              <a:t>$3,000.00 each for 3rd place female and male</a:t>
            </a:r>
          </a:p>
          <a:p>
            <a:pPr marL="171450" indent="-171450">
              <a:buFont typeface="Arial" panose="020B0604020202020204" pitchFamily="34" charset="0"/>
              <a:buChar char="•"/>
            </a:pPr>
            <a:r>
              <a:rPr lang="en-US" sz="1200" b="0" i="0" u="none" strike="noStrike" baseline="0" dirty="0">
                <a:solidFill>
                  <a:srgbClr val="000000"/>
                </a:solidFill>
              </a:rPr>
              <a:t>$2,000.00 each for 4th place female and male</a:t>
            </a:r>
          </a:p>
          <a:p>
            <a:pPr marL="171450" indent="-171450">
              <a:buFont typeface="Arial" panose="020B0604020202020204" pitchFamily="34" charset="0"/>
              <a:buChar char="•"/>
            </a:pPr>
            <a:r>
              <a:rPr lang="en-US" sz="1200" b="0" i="0" u="none" strike="noStrike" baseline="0" dirty="0">
                <a:solidFill>
                  <a:srgbClr val="000000"/>
                </a:solidFill>
              </a:rPr>
              <a:t>$1,000.00 each for 5th place female and male</a:t>
            </a:r>
          </a:p>
          <a:p>
            <a:pPr marL="171450" indent="-171450">
              <a:buFont typeface="Arial" panose="020B0604020202020204" pitchFamily="34" charset="0"/>
              <a:buChar char="•"/>
            </a:pPr>
            <a:r>
              <a:rPr lang="en-US" sz="1200" b="0" i="0" u="none" strike="noStrike" baseline="0" dirty="0">
                <a:solidFill>
                  <a:srgbClr val="000000"/>
                </a:solidFill>
              </a:rPr>
              <a:t>$1,000.00 each to others if there are more than 5 archers due to ties.</a:t>
            </a:r>
          </a:p>
          <a:p>
            <a:endParaRPr lang="en-US" sz="1200" b="0" i="0" u="none" strike="noStrike" baseline="0" dirty="0">
              <a:solidFill>
                <a:srgbClr val="000000"/>
              </a:solidFill>
            </a:endParaRPr>
          </a:p>
          <a:p>
            <a:pPr>
              <a:lnSpc>
                <a:spcPct val="150000"/>
              </a:lnSpc>
            </a:pPr>
            <a:r>
              <a:rPr lang="en-US" sz="1400" b="1" i="0" u="none" strike="noStrike" baseline="0" dirty="0">
                <a:solidFill>
                  <a:srgbClr val="000000"/>
                </a:solidFill>
              </a:rPr>
              <a:t>Random Scholarship Awards: </a:t>
            </a:r>
            <a:endParaRPr lang="en-US" sz="1400" b="0" i="0" u="none" strike="noStrike" baseline="0" dirty="0">
              <a:solidFill>
                <a:srgbClr val="000000"/>
              </a:solidFill>
            </a:endParaRPr>
          </a:p>
          <a:p>
            <a:r>
              <a:rPr lang="en-US" sz="1200" b="0" i="0" u="none" strike="noStrike" baseline="0" dirty="0">
                <a:solidFill>
                  <a:srgbClr val="000000"/>
                </a:solidFill>
              </a:rPr>
              <a:t>120 $500.00 bullseye scholarships will be awarded randomly to student archers simply for their participation. 100 random scholarship awards will be drawn from the names of all archers participating in the Western and Eastern national tournaments and announced after the NASP® Eastern National tournament. 20 random scholarships will be awarded during the NASP® Championship tournament. One random scholarship will be awarded after each flight of this tournament. </a:t>
            </a:r>
          </a:p>
          <a:p>
            <a:endParaRPr lang="en-US" sz="1200" b="0" i="0" u="none" strike="noStrike" baseline="0" dirty="0">
              <a:solidFill>
                <a:srgbClr val="000000"/>
              </a:solidFill>
            </a:endParaRPr>
          </a:p>
          <a:p>
            <a:pPr>
              <a:lnSpc>
                <a:spcPct val="150000"/>
              </a:lnSpc>
            </a:pPr>
            <a:r>
              <a:rPr lang="en-US" sz="1400" b="1" i="0" u="none" strike="noStrike" baseline="0" dirty="0">
                <a:solidFill>
                  <a:srgbClr val="000000"/>
                </a:solidFill>
              </a:rPr>
              <a:t>Team Scholarship Awards: </a:t>
            </a:r>
            <a:endParaRPr lang="en-US" sz="1400" b="0" i="0" u="none" strike="noStrike" baseline="0" dirty="0">
              <a:solidFill>
                <a:srgbClr val="000000"/>
              </a:solidFill>
            </a:endParaRPr>
          </a:p>
          <a:p>
            <a:r>
              <a:rPr lang="en-US" sz="1200" b="0" i="0" u="none" strike="noStrike" baseline="0" dirty="0">
                <a:solidFill>
                  <a:srgbClr val="000000"/>
                </a:solidFill>
              </a:rPr>
              <a:t>Team scholarships will be awarded to the overall top three finishing High School teams from the combined scores of the Western and Eastern national tournaments. </a:t>
            </a:r>
          </a:p>
          <a:p>
            <a:endParaRPr lang="en-US" sz="1200" b="0" i="0" u="none" strike="noStrike" baseline="0" dirty="0">
              <a:solidFill>
                <a:srgbClr val="000000"/>
              </a:solidFill>
            </a:endParaRPr>
          </a:p>
          <a:p>
            <a:r>
              <a:rPr lang="en-US" sz="1200" b="0" i="0" u="none" strike="noStrike" baseline="0" dirty="0">
                <a:solidFill>
                  <a:srgbClr val="000000"/>
                </a:solidFill>
              </a:rPr>
              <a:t>Team scholarship award: </a:t>
            </a:r>
          </a:p>
          <a:p>
            <a:pPr marL="171450" indent="-171450">
              <a:buFont typeface="Arial" panose="020B0604020202020204" pitchFamily="34" charset="0"/>
              <a:buChar char="•"/>
            </a:pPr>
            <a:r>
              <a:rPr lang="en-US" sz="1200" b="0" i="0" u="none" strike="noStrike" baseline="0" dirty="0">
                <a:solidFill>
                  <a:srgbClr val="000000"/>
                </a:solidFill>
              </a:rPr>
              <a:t>Up to 24 1st place High School team members will receive a $1,000.00 scholarship. </a:t>
            </a:r>
          </a:p>
          <a:p>
            <a:pPr marL="171450" indent="-171450">
              <a:buFont typeface="Arial" panose="020B0604020202020204" pitchFamily="34" charset="0"/>
              <a:buChar char="•"/>
            </a:pPr>
            <a:r>
              <a:rPr lang="en-US" sz="1200" b="0" i="0" u="none" strike="noStrike" baseline="0" dirty="0">
                <a:solidFill>
                  <a:srgbClr val="000000"/>
                </a:solidFill>
              </a:rPr>
              <a:t>Up to 24 2nd place High School team members will receive a $750.00 scholarship. </a:t>
            </a:r>
          </a:p>
          <a:p>
            <a:pPr marL="171450" indent="-171450">
              <a:buFont typeface="Arial" panose="020B0604020202020204" pitchFamily="34" charset="0"/>
              <a:buChar char="•"/>
            </a:pPr>
            <a:r>
              <a:rPr lang="en-US" sz="1200" b="0" i="0" u="none" strike="noStrike" baseline="0" dirty="0">
                <a:solidFill>
                  <a:srgbClr val="000000"/>
                </a:solidFill>
              </a:rPr>
              <a:t>Up to 24 3rd place High School team members will receive a $500.00 scholarship. </a:t>
            </a:r>
          </a:p>
        </p:txBody>
      </p:sp>
    </p:spTree>
    <p:extLst>
      <p:ext uri="{BB962C8B-B14F-4D97-AF65-F5344CB8AC3E}">
        <p14:creationId xmlns:p14="http://schemas.microsoft.com/office/powerpoint/2010/main" val="4268655824"/>
      </p:ext>
    </p:extLst>
  </p:cSld>
  <p:clrMapOvr>
    <a:masterClrMapping/>
  </p:clrMapOvr>
</p:sld>
</file>

<file path=ppt/theme/theme1.xml><?xml version="1.0" encoding="utf-8"?>
<a:theme xmlns:a="http://schemas.openxmlformats.org/drawingml/2006/main" name="2_Be All You Can Be ">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USACC Slide Master 2023 (14 MAR 23) GI Font" id="{81FD0884-F66D-4F47-A2A3-842C91EDA91E}" vid="{8E625143-363B-47CE-AE3B-D338733A005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activity xmlns="2430a1e9-a903-4026-95cf-fa34afca7b1d" xsi:nil="true"/>
    <_ip_UnifiedCompliancePolicyProperties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EC9583FF62797479EAF6460B8A2AADA" ma:contentTypeVersion="16" ma:contentTypeDescription="Create a new document." ma:contentTypeScope="" ma:versionID="9e2422454cc04802f4540f0d83fff9c6">
  <xsd:schema xmlns:xsd="http://www.w3.org/2001/XMLSchema" xmlns:xs="http://www.w3.org/2001/XMLSchema" xmlns:p="http://schemas.microsoft.com/office/2006/metadata/properties" xmlns:ns1="http://schemas.microsoft.com/sharepoint/v3" xmlns:ns3="2430a1e9-a903-4026-95cf-fa34afca7b1d" xmlns:ns4="7cf45bdc-478c-40ae-a02b-0c87bd17f162" targetNamespace="http://schemas.microsoft.com/office/2006/metadata/properties" ma:root="true" ma:fieldsID="d76e7849be32480f5f3a994775c1ae5c" ns1:_="" ns3:_="" ns4:_="">
    <xsd:import namespace="http://schemas.microsoft.com/sharepoint/v3"/>
    <xsd:import namespace="2430a1e9-a903-4026-95cf-fa34afca7b1d"/>
    <xsd:import namespace="7cf45bdc-478c-40ae-a02b-0c87bd17f162"/>
    <xsd:element name="properties">
      <xsd:complexType>
        <xsd:sequence>
          <xsd:element name="documentManagement">
            <xsd:complexType>
              <xsd:all>
                <xsd:element ref="ns3:MediaServiceDateTaken" minOccurs="0"/>
                <xsd:element ref="ns3:_activity" minOccurs="0"/>
                <xsd:element ref="ns4:SharedWithUsers" minOccurs="0"/>
                <xsd:element ref="ns4:SharedWithDetails" minOccurs="0"/>
                <xsd:element ref="ns4:SharingHintHash" minOccurs="0"/>
                <xsd:element ref="ns3:MediaServiceMetadata" minOccurs="0"/>
                <xsd:element ref="ns3:MediaServiceFastMetadata" minOccurs="0"/>
                <xsd:element ref="ns3:MediaServiceSearchProperties" minOccurs="0"/>
                <xsd:element ref="ns3:MediaServiceObjectDetectorVersions" minOccurs="0"/>
                <xsd:element ref="ns3:MediaServiceSystemTags" minOccurs="0"/>
                <xsd:element ref="ns3:MediaServiceGenerationTime" minOccurs="0"/>
                <xsd:element ref="ns3:MediaServiceEventHashCode" minOccurs="0"/>
                <xsd:element ref="ns3:MediaServiceOCR" minOccurs="0"/>
                <xsd:element ref="ns1:_ip_UnifiedCompliancePolicyProperties" minOccurs="0"/>
                <xsd:element ref="ns1:_ip_UnifiedCompliancePolicyUIAction"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1" nillable="true" ma:displayName="Unified Compliance Policy Properties" ma:hidden="true" ma:internalName="_ip_UnifiedCompliancePolicyProperties">
      <xsd:simpleType>
        <xsd:restriction base="dms:Note"/>
      </xsd:simpleType>
    </xsd:element>
    <xsd:element name="_ip_UnifiedCompliancePolicyUIAction" ma:index="22"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430a1e9-a903-4026-95cf-fa34afca7b1d"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_activity" ma:index="9" nillable="true" ma:displayName="_activity" ma:hidden="true" ma:internalName="_activity">
      <xsd:simpleType>
        <xsd:restriction base="dms:Note"/>
      </xsd:simpleType>
    </xsd:element>
    <xsd:element name="MediaServiceMetadata" ma:index="13" nillable="true" ma:displayName="MediaServiceMetadata" ma:hidden="true" ma:internalName="MediaServiceMetadata" ma:readOnly="true">
      <xsd:simpleType>
        <xsd:restriction base="dms:Note"/>
      </xsd:simpleType>
    </xsd:element>
    <xsd:element name="MediaServiceFastMetadata" ma:index="14" nillable="true" ma:displayName="MediaServiceFastMetadata" ma:hidden="true" ma:internalName="MediaServiceFastMetadata" ma:readOnly="true">
      <xsd:simpleType>
        <xsd:restriction base="dms:Note"/>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SystemTags" ma:index="17" nillable="true" ma:displayName="MediaServiceSystemTags" ma:hidden="true" ma:internalName="MediaServiceSystemTags" ma:readOnly="true">
      <xsd:simpleType>
        <xsd:restriction base="dms:Note"/>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3"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cf45bdc-478c-40ae-a02b-0c87bd17f162"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C82EF73-8C6A-4468-A9A2-08B4AD6E55B1}">
  <ds:schemaRefs>
    <ds:schemaRef ds:uri="http://schemas.microsoft.com/sharepoint/v3/contenttype/forms"/>
  </ds:schemaRefs>
</ds:datastoreItem>
</file>

<file path=customXml/itemProps2.xml><?xml version="1.0" encoding="utf-8"?>
<ds:datastoreItem xmlns:ds="http://schemas.openxmlformats.org/officeDocument/2006/customXml" ds:itemID="{74D61C65-C7F5-459B-9DFC-8B4FAAA69BCE}">
  <ds:schemaRefs>
    <ds:schemaRef ds:uri="http://purl.org/dc/terms/"/>
    <ds:schemaRef ds:uri="http://www.w3.org/XML/1998/namespace"/>
    <ds:schemaRef ds:uri="7cf45bdc-478c-40ae-a02b-0c87bd17f162"/>
    <ds:schemaRef ds:uri="2430a1e9-a903-4026-95cf-fa34afca7b1d"/>
    <ds:schemaRef ds:uri="http://purl.org/dc/elements/1.1/"/>
    <ds:schemaRef ds:uri="http://schemas.microsoft.com/sharepoint/v3"/>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dcmitype/"/>
  </ds:schemaRefs>
</ds:datastoreItem>
</file>

<file path=customXml/itemProps3.xml><?xml version="1.0" encoding="utf-8"?>
<ds:datastoreItem xmlns:ds="http://schemas.openxmlformats.org/officeDocument/2006/customXml" ds:itemID="{05F17A5E-5DC6-4001-ACB9-D50566B3462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2430a1e9-a903-4026-95cf-fa34afca7b1d"/>
    <ds:schemaRef ds:uri="7cf45bdc-478c-40ae-a02b-0c87bd17f16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fae6d70f-954b-4811-92b6-0530d6f84c43}" enabled="0" method="" siteId="{fae6d70f-954b-4811-92b6-0530d6f84c43}" removed="1"/>
</clbl:labelList>
</file>

<file path=docProps/app.xml><?xml version="1.0" encoding="utf-8"?>
<Properties xmlns="http://schemas.openxmlformats.org/officeDocument/2006/extended-properties" xmlns:vt="http://schemas.openxmlformats.org/officeDocument/2006/docPropsVTypes">
  <Template>Office Theme</Template>
  <TotalTime>36916</TotalTime>
  <Words>1655</Words>
  <Application>Microsoft Office PowerPoint</Application>
  <PresentationFormat>On-screen Show (4:3)</PresentationFormat>
  <Paragraphs>180</Paragraphs>
  <Slides>10</Slides>
  <Notes>8</Notes>
  <HiddenSlides>0</HiddenSlides>
  <MMClips>1</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Aptos</vt:lpstr>
      <vt:lpstr>Arial</vt:lpstr>
      <vt:lpstr>Calibri</vt:lpstr>
      <vt:lpstr>G.I. 400</vt:lpstr>
      <vt:lpstr>Wingdings</vt:lpstr>
      <vt:lpstr>2_Be All You Can Be </vt:lpstr>
      <vt:lpstr>PowerPoint Presentation</vt:lpstr>
      <vt:lpstr>The National Archery in the Schools Program (NASP®)</vt:lpstr>
      <vt:lpstr>NASP® By The Numbers</vt:lpstr>
      <vt:lpstr>NASP® Instructor, Trainer and Specialist Requirements</vt:lpstr>
      <vt:lpstr>NASP® Instructor, Trainer and Specialist Requirements (Continued)</vt:lpstr>
      <vt:lpstr>NASP® Equipment</vt:lpstr>
      <vt:lpstr>Basic Range Rules</vt:lpstr>
      <vt:lpstr>Impacting Students https://www.youtube.com/watch?v=b556tsKPg1Y</vt:lpstr>
      <vt:lpstr>Scholarships Opportunities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Logsdon, Joshua D CIV USARMY USACC (USA)</dc:creator>
  <cp:lastModifiedBy>Logsdon, Joshua D CIV USARMY USACC (USA)</cp:lastModifiedBy>
  <cp:revision>111</cp:revision>
  <dcterms:created xsi:type="dcterms:W3CDTF">2024-07-31T18:49:24Z</dcterms:created>
  <dcterms:modified xsi:type="dcterms:W3CDTF">2024-12-11T16:50:26Z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0x010100AEC9583FF62797479EAF6460B8A2AADA</vt:lpwstr>
  </property>
</Properties>
</file>