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625" r:id="rId5"/>
    <p:sldId id="729" r:id="rId6"/>
    <p:sldId id="718" r:id="rId7"/>
    <p:sldId id="1347" r:id="rId8"/>
    <p:sldId id="719" r:id="rId9"/>
    <p:sldId id="720" r:id="rId10"/>
    <p:sldId id="721" r:id="rId11"/>
    <p:sldId id="1348" r:id="rId12"/>
    <p:sldId id="723" r:id="rId13"/>
    <p:sldId id="713" r:id="rId14"/>
    <p:sldId id="631" r:id="rId15"/>
    <p:sldId id="583" r:id="rId16"/>
    <p:sldId id="1349" r:id="rId17"/>
    <p:sldId id="697" r:id="rId18"/>
    <p:sldId id="726" r:id="rId19"/>
  </p:sldIdLst>
  <p:sldSz cx="9144000" cy="6858000" type="screen4x3"/>
  <p:notesSz cx="7023100" cy="9309100"/>
  <p:custDataLst>
    <p:tags r:id="rId2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E1FF"/>
    <a:srgbClr val="666633"/>
    <a:srgbClr val="808000"/>
    <a:srgbClr val="0033CC"/>
    <a:srgbClr val="336600"/>
    <a:srgbClr val="008000"/>
    <a:srgbClr val="66FF33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6E657-3741-4395-B1E7-81A808663687}" v="2" dt="2023-08-15T14:22:17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0557" autoAdjust="0"/>
  </p:normalViewPr>
  <p:slideViewPr>
    <p:cSldViewPr>
      <p:cViewPr varScale="1">
        <p:scale>
          <a:sx n="98" d="100"/>
          <a:sy n="98" d="100"/>
        </p:scale>
        <p:origin x="1420" y="56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108" y="-90"/>
      </p:cViewPr>
      <p:guideLst>
        <p:guide orient="horz" pos="2931"/>
        <p:guide pos="2212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gerdingTB\Documents\Redesign%20Incentives%20Division%20Briefings\National%20OML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A9C1D9"/>
              </a:solidFill>
            </c:spPr>
            <c:extLst>
              <c:ext xmlns:c16="http://schemas.microsoft.com/office/drawing/2014/chart" uri="{C3380CC4-5D6E-409C-BE32-E72D297353CC}">
                <c16:uniqueId val="{00000001-9A73-4195-8608-B54244C70F82}"/>
              </c:ext>
            </c:extLst>
          </c:dPt>
          <c:dPt>
            <c:idx val="1"/>
            <c:bubble3D val="0"/>
            <c:spPr>
              <a:solidFill>
                <a:srgbClr val="607890"/>
              </a:solidFill>
            </c:spPr>
            <c:extLst>
              <c:ext xmlns:c16="http://schemas.microsoft.com/office/drawing/2014/chart" uri="{C3380CC4-5D6E-409C-BE32-E72D297353CC}">
                <c16:uniqueId val="{00000003-9A73-4195-8608-B54244C70F82}"/>
              </c:ext>
            </c:extLst>
          </c:dPt>
          <c:dPt>
            <c:idx val="2"/>
            <c:bubble3D val="0"/>
            <c:spPr>
              <a:solidFill>
                <a:srgbClr val="AE8690"/>
              </a:solidFill>
            </c:spPr>
            <c:extLst>
              <c:ext xmlns:c16="http://schemas.microsoft.com/office/drawing/2014/chart" uri="{C3380CC4-5D6E-409C-BE32-E72D297353CC}">
                <c16:uniqueId val="{00000005-9A73-4195-8608-B54244C70F82}"/>
              </c:ext>
            </c:extLst>
          </c:dPt>
          <c:dPt>
            <c:idx val="3"/>
            <c:bubble3D val="0"/>
            <c:spPr>
              <a:solidFill>
                <a:srgbClr val="8E9E82"/>
              </a:solidFill>
            </c:spPr>
            <c:extLst>
              <c:ext xmlns:c16="http://schemas.microsoft.com/office/drawing/2014/chart" uri="{C3380CC4-5D6E-409C-BE32-E72D297353CC}">
                <c16:uniqueId val="{00000007-9A73-4195-8608-B54244C70F82}"/>
              </c:ext>
            </c:extLst>
          </c:dPt>
          <c:dPt>
            <c:idx val="4"/>
            <c:bubble3D val="0"/>
            <c:spPr>
              <a:solidFill>
                <a:srgbClr val="CACCB6"/>
              </a:solidFill>
            </c:spPr>
            <c:extLst>
              <c:ext xmlns:c16="http://schemas.microsoft.com/office/drawing/2014/chart" uri="{C3380CC4-5D6E-409C-BE32-E72D297353CC}">
                <c16:uniqueId val="{00000009-9A73-4195-8608-B54244C70F82}"/>
              </c:ext>
            </c:extLst>
          </c:dPt>
          <c:dPt>
            <c:idx val="5"/>
            <c:bubble3D val="0"/>
            <c:spPr>
              <a:solidFill>
                <a:srgbClr val="F2F0DF"/>
              </a:solidFill>
            </c:spPr>
            <c:extLst>
              <c:ext xmlns:c16="http://schemas.microsoft.com/office/drawing/2014/chart" uri="{C3380CC4-5D6E-409C-BE32-E72D297353CC}">
                <c16:uniqueId val="{0000000B-9A73-4195-8608-B54244C70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Sheet1!$G$3:$G$8</c:f>
              <c:strCache>
                <c:ptCount val="6"/>
                <c:pt idx="0">
                  <c:v>SAT/ACT</c:v>
                </c:pt>
                <c:pt idx="1">
                  <c:v>SAL</c:v>
                </c:pt>
                <c:pt idx="2">
                  <c:v>Interview</c:v>
                </c:pt>
                <c:pt idx="3">
                  <c:v>Board</c:v>
                </c:pt>
                <c:pt idx="4">
                  <c:v>CBEF</c:v>
                </c:pt>
                <c:pt idx="5">
                  <c:v>PFA</c:v>
                </c:pt>
              </c:strCache>
            </c:strRef>
          </c:cat>
          <c:val>
            <c:numRef>
              <c:f>Sheet1!$H$3:$H$8</c:f>
              <c:numCache>
                <c:formatCode>General</c:formatCode>
                <c:ptCount val="6"/>
                <c:pt idx="0">
                  <c:v>249</c:v>
                </c:pt>
                <c:pt idx="1">
                  <c:v>201</c:v>
                </c:pt>
                <c:pt idx="2">
                  <c:v>200</c:v>
                </c:pt>
                <c:pt idx="3">
                  <c:v>350</c:v>
                </c:pt>
                <c:pt idx="4">
                  <c:v>250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73-4195-8608-B54244C70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23162" y="8869151"/>
            <a:ext cx="778383" cy="258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5240" rIns="90479" bIns="45240">
            <a:spAutoFit/>
          </a:bodyPr>
          <a:lstStyle>
            <a:lvl1pPr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E31FAF79-1A57-4CAA-A1A3-F8E00D44F76F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33703" y="6377"/>
            <a:ext cx="7042360" cy="39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5" tIns="45240" rIns="92095" bIns="45240">
            <a:spAutoFit/>
          </a:bodyPr>
          <a:lstStyle>
            <a:lvl1pPr defTabSz="9239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000"/>
              <a:t>JROTC Scholarship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4261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23162" y="8869151"/>
            <a:ext cx="778383" cy="258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5240" rIns="90479" bIns="45240">
            <a:spAutoFit/>
          </a:bodyPr>
          <a:lstStyle>
            <a:lvl1pPr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63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8E93F6C1-2773-4458-A758-2AD5F68D842E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271" y="4421823"/>
            <a:ext cx="5148561" cy="4154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711" tIns="45240" rIns="93711" bIns="45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48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1225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038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4850"/>
            <a:ext cx="4637087" cy="3478213"/>
          </a:xfrm>
          <a:ln cap="flat"/>
        </p:spPr>
      </p:sp>
    </p:spTree>
    <p:extLst>
      <p:ext uri="{BB962C8B-B14F-4D97-AF65-F5344CB8AC3E}">
        <p14:creationId xmlns:p14="http://schemas.microsoft.com/office/powerpoint/2010/main" val="151520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7000"/>
              </a:lnSpc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6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4850"/>
            <a:ext cx="4637087" cy="3478213"/>
          </a:xfrm>
          <a:ln cap="flat"/>
        </p:spPr>
      </p:sp>
    </p:spTree>
    <p:extLst>
      <p:ext uri="{BB962C8B-B14F-4D97-AF65-F5344CB8AC3E}">
        <p14:creationId xmlns:p14="http://schemas.microsoft.com/office/powerpoint/2010/main" val="61484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2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6975" y="8842051"/>
            <a:ext cx="3044521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4" tIns="45787" rIns="91574" bIns="4578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151" indent="-287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001" indent="-2302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401" indent="-2302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802" indent="-2302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202" indent="-230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603" indent="-230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003" indent="-230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403" indent="-230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E18B4EAD-D921-4237-93C1-001536B0E4EE}" type="slidenum">
              <a:rPr lang="en-US" altLang="en-US" sz="1800"/>
              <a:pPr algn="ct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6781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C9576-E7F8-4D0A-AA55-4388916613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2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4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0">
              <a:srgbClr val="66663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52"/>
          <p:cNvGrpSpPr>
            <a:grpSpLocks/>
          </p:cNvGrpSpPr>
          <p:nvPr userDrawn="1"/>
        </p:nvGrpSpPr>
        <p:grpSpPr bwMode="auto">
          <a:xfrm>
            <a:off x="193868" y="6424564"/>
            <a:ext cx="8610603" cy="307975"/>
            <a:chOff x="132" y="4078"/>
            <a:chExt cx="5424" cy="194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132" y="4092"/>
              <a:ext cx="5424" cy="161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132" y="4078"/>
              <a:ext cx="54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DADAD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Spartan Brigade, U.S.  Army Cadet Command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57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6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3200"/>
            <a:ext cx="2057400" cy="604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3200"/>
            <a:ext cx="6019800" cy="604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7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12875"/>
            <a:ext cx="8001000" cy="48355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4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3200"/>
            <a:ext cx="8229600" cy="604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8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12875"/>
            <a:ext cx="39243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412875"/>
            <a:ext cx="3924300" cy="234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06838"/>
            <a:ext cx="3924300" cy="234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6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12875"/>
            <a:ext cx="8001000" cy="234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906838"/>
            <a:ext cx="8001000" cy="234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8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1412875"/>
            <a:ext cx="8001000" cy="48355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33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181660"/>
            <a:ext cx="7696200" cy="6463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Arial 36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1143000"/>
            <a:ext cx="4389120" cy="5364480"/>
          </a:xfr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000"/>
            </a:lvl1pPr>
            <a:lvl2pPr marL="400050" indent="-173038">
              <a:buFont typeface="Arial" pitchFamily="34" charset="0"/>
              <a:buChar char="•"/>
              <a:defRPr sz="1800" baseline="0"/>
            </a:lvl2pPr>
            <a:lvl3pPr marL="574675" indent="-174625">
              <a:buFont typeface="Arial" pitchFamily="34" charset="0"/>
              <a:buChar char="–"/>
              <a:defRPr sz="1600" baseline="0"/>
            </a:lvl3pPr>
            <a:lvl4pPr marL="739775" indent="-165100">
              <a:spcBef>
                <a:spcPts val="600"/>
              </a:spcBef>
              <a:buFont typeface="Wingdings" pitchFamily="2" charset="2"/>
              <a:buChar char="§"/>
              <a:defRPr sz="1400" baseline="0"/>
            </a:lvl4pPr>
            <a:lvl5pPr marL="1085850" indent="-1635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Arial 20</a:t>
            </a:r>
          </a:p>
          <a:p>
            <a:pPr lvl="1"/>
            <a:r>
              <a:rPr lang="en-US" dirty="0"/>
              <a:t>Arial 18</a:t>
            </a:r>
          </a:p>
          <a:p>
            <a:pPr lvl="2"/>
            <a:r>
              <a:rPr lang="en-US" dirty="0"/>
              <a:t>Arial 16</a:t>
            </a:r>
          </a:p>
          <a:p>
            <a:pPr lvl="3"/>
            <a:r>
              <a:rPr lang="en-US" dirty="0"/>
              <a:t>Arial 14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31108" y="1143000"/>
            <a:ext cx="4389120" cy="5364480"/>
          </a:xfrm>
        </p:spPr>
        <p:txBody>
          <a:bodyPr/>
          <a:lstStyle>
            <a:lvl1pPr marL="227013" indent="-227013">
              <a:buFont typeface="Wingdings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1638" indent="-173736"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072" indent="-171450"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39775" indent="-165100">
              <a:spcBef>
                <a:spcPts val="600"/>
              </a:spcBef>
              <a:buFont typeface="Wingdings" pitchFamily="2" charset="2"/>
              <a:buChar char="§"/>
              <a:defRPr sz="1400"/>
            </a:lvl4pPr>
            <a:lvl5pPr marL="1085850" indent="-1635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98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3008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3" y="1412755"/>
            <a:ext cx="8001000" cy="4835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0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0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12875"/>
            <a:ext cx="39243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12875"/>
            <a:ext cx="39243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9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5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1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8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6633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2088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12875"/>
            <a:ext cx="8001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5128" b="23792"/>
          <a:stretch/>
        </p:blipFill>
        <p:spPr>
          <a:xfrm>
            <a:off x="7970813" y="65641"/>
            <a:ext cx="1175845" cy="1231900"/>
          </a:xfrm>
          <a:prstGeom prst="rect">
            <a:avLst/>
          </a:prstGeom>
        </p:spPr>
      </p:pic>
      <p:grpSp>
        <p:nvGrpSpPr>
          <p:cNvPr id="12" name="Group 52"/>
          <p:cNvGrpSpPr>
            <a:grpSpLocks/>
          </p:cNvGrpSpPr>
          <p:nvPr userDrawn="1"/>
        </p:nvGrpSpPr>
        <p:grpSpPr bwMode="auto">
          <a:xfrm>
            <a:off x="209550" y="6430963"/>
            <a:ext cx="8610603" cy="307975"/>
            <a:chOff x="132" y="4078"/>
            <a:chExt cx="5424" cy="194"/>
          </a:xfrm>
        </p:grpSpPr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>
              <a:off x="132" y="4092"/>
              <a:ext cx="5424" cy="16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32" y="4078"/>
              <a:ext cx="54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i="1" dirty="0">
                  <a:solidFill>
                    <a:schemeClr val="bg1"/>
                  </a:solidFill>
                </a:rPr>
                <a:t>Spartan Brigade, U.S.  Army Cadet Command</a:t>
              </a:r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4725122-C6BD-3E93-96A4-390B7A6C61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7" y="111959"/>
            <a:ext cx="888856" cy="1177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25000"/>
        <a:buFont typeface="Wingdings" pitchFamily="2" charset="2"/>
        <a:buChar char="ü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25000"/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2pPr>
      <a:lvl3pPr marL="16002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25000"/>
        <a:buChar char="–"/>
        <a:defRPr b="1">
          <a:solidFill>
            <a:schemeClr val="tx1"/>
          </a:solidFill>
          <a:latin typeface="+mn-lt"/>
        </a:defRPr>
      </a:lvl3pPr>
      <a:lvl4pPr marL="1943100" indent="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857500" indent="-10287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3147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771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2291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6863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len.a.johnson6.civ@mail.m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arles.green1.civ@mail.mil" TargetMode="External"/><Relationship Id="rId4" Type="http://schemas.openxmlformats.org/officeDocument/2006/relationships/hyperlink" Target="mailto:glen.a.johnson6.civ@army.m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12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hdphoto" Target="../media/hdphoto3.wdp"/><Relationship Id="rId5" Type="http://schemas.openxmlformats.org/officeDocument/2006/relationships/image" Target="../media/image25.jpeg"/><Relationship Id="rId10" Type="http://schemas.openxmlformats.org/officeDocument/2006/relationships/image" Target="../media/image13.png"/><Relationship Id="rId4" Type="http://schemas.openxmlformats.org/officeDocument/2006/relationships/image" Target="../media/image24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B8B36E-E3B9-DF56-C7ED-F5375010C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36" y="0"/>
            <a:ext cx="5742371" cy="7431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A99FA4-1ED6-C180-3823-72156B90074E}"/>
              </a:ext>
            </a:extLst>
          </p:cNvPr>
          <p:cNvSpPr/>
          <p:nvPr/>
        </p:nvSpPr>
        <p:spPr>
          <a:xfrm>
            <a:off x="1358620" y="318222"/>
            <a:ext cx="6426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ROTC Military Colleges</a:t>
            </a:r>
          </a:p>
        </p:txBody>
      </p:sp>
    </p:spTree>
    <p:extLst>
      <p:ext uri="{BB962C8B-B14F-4D97-AF65-F5344CB8AC3E}">
        <p14:creationId xmlns:p14="http://schemas.microsoft.com/office/powerpoint/2010/main" val="2035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Minimum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589" y="1643183"/>
            <a:ext cx="846822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Minimum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eligibility requirements for a MJC Scholarship are: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Cumulative 2.5 GPA on a 4.0 scale.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Pass a MEPs Physical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 at least 17 years of age and less than 30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 a U.S. citizen of good moral character </a:t>
            </a:r>
          </a:p>
        </p:txBody>
      </p:sp>
    </p:spTree>
    <p:extLst>
      <p:ext uri="{BB962C8B-B14F-4D97-AF65-F5344CB8AC3E}">
        <p14:creationId xmlns:p14="http://schemas.microsoft.com/office/powerpoint/2010/main" val="162460556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3008"/>
            <a:ext cx="8229600" cy="914400"/>
          </a:xfrm>
        </p:spPr>
        <p:txBody>
          <a:bodyPr/>
          <a:lstStyle/>
          <a:p>
            <a:r>
              <a:rPr lang="en-US" u="sng" dirty="0"/>
              <a:t>MCINFO Tour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903" y="1457719"/>
            <a:ext cx="8237801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 60 Minute Briefing (Can be adjusted shorter or longer)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 Multiple schools in one area during each week Monday – Friday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 Briefing will cover the following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1050" dirty="0">
              <a:solidFill>
                <a:srgbClr val="FFFFFF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The ROTC Scholarship process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The different kinds of scholarships available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Senior Military Colleges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Military Junior Colleges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The Early Commissioning Program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The Education Assistance Program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Very interactive briefing</a:t>
            </a:r>
          </a:p>
          <a:p>
            <a:pPr marL="0" lvl="1"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Contact Mr. Glen Johnson to schedule your briefing, </a:t>
            </a:r>
            <a:r>
              <a:rPr lang="en-US" altLang="en-US" b="0" kern="0" dirty="0">
                <a:solidFill>
                  <a:srgbClr val="FFFFFF"/>
                </a:solidFill>
              </a:rPr>
              <a:t>(502) 624-1904, </a:t>
            </a:r>
            <a:r>
              <a:rPr lang="en-US" altLang="en-US" b="0" kern="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glen.a.johnson6.civ@army.mil</a:t>
            </a:r>
            <a:r>
              <a:rPr lang="en-US" altLang="en-US" b="0" kern="0" dirty="0">
                <a:solidFill>
                  <a:srgbClr val="FFFFFF"/>
                </a:solidFill>
              </a:rPr>
              <a:t> </a:t>
            </a:r>
          </a:p>
          <a:p>
            <a:pPr marL="233363" lvl="1" indent="-233363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650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e 14"/>
          <p:cNvSpPr/>
          <p:nvPr/>
        </p:nvSpPr>
        <p:spPr>
          <a:xfrm rot="4833213">
            <a:off x="4992909" y="1956965"/>
            <a:ext cx="3707035" cy="3749053"/>
          </a:xfrm>
          <a:prstGeom prst="pie">
            <a:avLst>
              <a:gd name="adj1" fmla="val 18297375"/>
              <a:gd name="adj2" fmla="val 521672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09360"/>
            <a:ext cx="7696200" cy="590931"/>
          </a:xfrm>
        </p:spPr>
        <p:txBody>
          <a:bodyPr/>
          <a:lstStyle/>
          <a:p>
            <a:r>
              <a:rPr lang="en-US" u="sng" dirty="0">
                <a:solidFill>
                  <a:srgbClr val="FFFFFF"/>
                </a:solidFill>
              </a:rPr>
              <a:t>Whole Person 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7798" y="1695450"/>
            <a:ext cx="4849495" cy="4019550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PMS Board – 25%</a:t>
            </a:r>
          </a:p>
          <a:p>
            <a:pPr>
              <a:buClr>
                <a:srgbClr val="FFFFFF"/>
              </a:buClr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SAT / ACT – 18%</a:t>
            </a:r>
          </a:p>
          <a:p>
            <a:pPr>
              <a:buClr>
                <a:srgbClr val="FFFFFF"/>
              </a:buClr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Cadet Background and Experience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sz="1800" dirty="0">
                <a:solidFill>
                  <a:srgbClr val="FFFFFF"/>
                </a:solidFill>
              </a:rPr>
              <a:t>      Form – 18%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PMS Interview – 14%</a:t>
            </a:r>
          </a:p>
          <a:p>
            <a:pPr>
              <a:buClr>
                <a:srgbClr val="FFFFFF"/>
              </a:buClr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Scholar, Athlete, Leader (SAL) – 14%</a:t>
            </a:r>
          </a:p>
          <a:p>
            <a:pPr>
              <a:buClr>
                <a:srgbClr val="FFFFFF"/>
              </a:buClr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800" dirty="0">
                <a:solidFill>
                  <a:srgbClr val="FFFFFF"/>
                </a:solidFill>
              </a:rPr>
              <a:t>  ROTC Physical Fitness Test – 11%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5967533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PMS Input to WPS ~40%</a:t>
            </a:r>
          </a:p>
        </p:txBody>
      </p:sp>
      <p:cxnSp>
        <p:nvCxnSpPr>
          <p:cNvPr id="18" name="Straight Connector 17"/>
          <p:cNvCxnSpPr>
            <a:stCxn id="16" idx="3"/>
          </p:cNvCxnSpPr>
          <p:nvPr/>
        </p:nvCxnSpPr>
        <p:spPr>
          <a:xfrm flipV="1">
            <a:off x="7874107" y="4638675"/>
            <a:ext cx="657912" cy="1513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 flipH="1" flipV="1">
            <a:off x="5017294" y="4238625"/>
            <a:ext cx="88106" cy="1913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sz="half" idx="10"/>
          </p:nvPr>
        </p:nvGraphicFramePr>
        <p:xfrm>
          <a:off x="4630738" y="1143000"/>
          <a:ext cx="4389437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273405"/>
      </p:ext>
    </p:extLst>
  </p:cSld>
  <p:clrMapOvr>
    <a:masterClrMapping/>
  </p:clrMapOvr>
  <p:transition spd="slow" advClick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00370" y="350838"/>
            <a:ext cx="722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ü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FFFFFF"/>
                </a:solidFill>
                <a:latin typeface="Franklin Gothic Heavy" panose="020B0903020102020204" pitchFamily="34" charset="0"/>
              </a:rPr>
              <a:t>Early Commissioning Program vs. 4-Year ROTC Program</a:t>
            </a:r>
          </a:p>
        </p:txBody>
      </p:sp>
      <p:grpSp>
        <p:nvGrpSpPr>
          <p:cNvPr id="22531" name="Group 123"/>
          <p:cNvGrpSpPr>
            <a:grpSpLocks/>
          </p:cNvGrpSpPr>
          <p:nvPr/>
        </p:nvGrpSpPr>
        <p:grpSpPr bwMode="auto">
          <a:xfrm>
            <a:off x="228600" y="1427499"/>
            <a:ext cx="8686801" cy="2416176"/>
            <a:chOff x="144" y="1297"/>
            <a:chExt cx="5472" cy="1522"/>
          </a:xfrm>
        </p:grpSpPr>
        <p:sp>
          <p:nvSpPr>
            <p:cNvPr id="22586" name="AutoShape 119"/>
            <p:cNvSpPr>
              <a:spLocks/>
            </p:cNvSpPr>
            <p:nvPr/>
          </p:nvSpPr>
          <p:spPr bwMode="auto">
            <a:xfrm rot="16200000">
              <a:off x="2064" y="1200"/>
              <a:ext cx="192" cy="2688"/>
            </a:xfrm>
            <a:prstGeom prst="leftBrace">
              <a:avLst>
                <a:gd name="adj1" fmla="val 187444"/>
                <a:gd name="adj2" fmla="val 50373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  <a:buChar char="ü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Symbol" panose="05050102010706020507" pitchFamily="18" charset="2"/>
                <a:buChar char="·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22585" name="Group 118"/>
            <p:cNvGrpSpPr>
              <a:grpSpLocks/>
            </p:cNvGrpSpPr>
            <p:nvPr/>
          </p:nvGrpSpPr>
          <p:grpSpPr bwMode="auto">
            <a:xfrm>
              <a:off x="144" y="1297"/>
              <a:ext cx="5472" cy="1522"/>
              <a:chOff x="144" y="1297"/>
              <a:chExt cx="5472" cy="1522"/>
            </a:xfrm>
          </p:grpSpPr>
          <p:sp>
            <p:nvSpPr>
              <p:cNvPr id="22588" name="Line 27"/>
              <p:cNvSpPr>
                <a:spLocks noChangeShapeType="1"/>
              </p:cNvSpPr>
              <p:nvPr/>
            </p:nvSpPr>
            <p:spPr bwMode="auto">
              <a:xfrm>
                <a:off x="5520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90" name="Text Box 30"/>
              <p:cNvSpPr txBox="1">
                <a:spLocks noChangeArrowheads="1"/>
              </p:cNvSpPr>
              <p:nvPr/>
            </p:nvSpPr>
            <p:spPr bwMode="auto">
              <a:xfrm>
                <a:off x="4075" y="2435"/>
                <a:ext cx="97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8-yr service obligation</a:t>
                </a:r>
              </a:p>
            </p:txBody>
          </p:sp>
          <p:grpSp>
            <p:nvGrpSpPr>
              <p:cNvPr id="22591" name="Group 31"/>
              <p:cNvGrpSpPr>
                <a:grpSpLocks/>
              </p:cNvGrpSpPr>
              <p:nvPr/>
            </p:nvGrpSpPr>
            <p:grpSpPr bwMode="auto">
              <a:xfrm>
                <a:off x="144" y="1968"/>
                <a:ext cx="5376" cy="528"/>
                <a:chOff x="96" y="1680"/>
                <a:chExt cx="5376" cy="528"/>
              </a:xfrm>
            </p:grpSpPr>
            <p:sp>
              <p:nvSpPr>
                <p:cNvPr id="22624" name="Line 32"/>
                <p:cNvSpPr>
                  <a:spLocks noChangeShapeType="1"/>
                </p:cNvSpPr>
                <p:nvPr/>
              </p:nvSpPr>
              <p:spPr bwMode="auto">
                <a:xfrm>
                  <a:off x="96" y="1824"/>
                  <a:ext cx="537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25" name="Line 33"/>
                <p:cNvSpPr>
                  <a:spLocks noChangeShapeType="1"/>
                </p:cNvSpPr>
                <p:nvPr/>
              </p:nvSpPr>
              <p:spPr bwMode="auto">
                <a:xfrm>
                  <a:off x="768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26" name="Line 34"/>
                <p:cNvSpPr>
                  <a:spLocks noChangeShapeType="1"/>
                </p:cNvSpPr>
                <p:nvPr/>
              </p:nvSpPr>
              <p:spPr bwMode="auto">
                <a:xfrm>
                  <a:off x="3456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27" name="Line 35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28" name="Line 36"/>
                <p:cNvSpPr>
                  <a:spLocks noChangeShapeType="1"/>
                </p:cNvSpPr>
                <p:nvPr/>
              </p:nvSpPr>
              <p:spPr bwMode="auto">
                <a:xfrm>
                  <a:off x="2112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29" name="Line 37"/>
                <p:cNvSpPr>
                  <a:spLocks noChangeShapeType="1"/>
                </p:cNvSpPr>
                <p:nvPr/>
              </p:nvSpPr>
              <p:spPr bwMode="auto">
                <a:xfrm>
                  <a:off x="2784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0" name="AutoShape 38"/>
                <p:cNvSpPr>
                  <a:spLocks/>
                </p:cNvSpPr>
                <p:nvPr/>
              </p:nvSpPr>
              <p:spPr bwMode="auto">
                <a:xfrm rot="-5349741">
                  <a:off x="359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6" y="2016"/>
                  <a:ext cx="6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 dirty="0">
                      <a:solidFill>
                        <a:srgbClr val="FFFFFF"/>
                      </a:solidFill>
                      <a:latin typeface="+mn-lt"/>
                    </a:rPr>
                    <a:t>Before freshman year starts</a:t>
                  </a:r>
                </a:p>
              </p:txBody>
            </p:sp>
            <p:sp>
              <p:nvSpPr>
                <p:cNvPr id="22632" name="AutoShape 40"/>
                <p:cNvSpPr>
                  <a:spLocks/>
                </p:cNvSpPr>
                <p:nvPr/>
              </p:nvSpPr>
              <p:spPr bwMode="auto">
                <a:xfrm rot="-5349741">
                  <a:off x="1031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8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 dirty="0">
                      <a:solidFill>
                        <a:srgbClr val="FFFFFF"/>
                      </a:solidFill>
                      <a:latin typeface="+mn-lt"/>
                    </a:rPr>
                    <a:t>Freshman Year</a:t>
                  </a:r>
                </a:p>
              </p:txBody>
            </p:sp>
            <p:sp>
              <p:nvSpPr>
                <p:cNvPr id="22634" name="AutoShape 42"/>
                <p:cNvSpPr>
                  <a:spLocks/>
                </p:cNvSpPr>
                <p:nvPr/>
              </p:nvSpPr>
              <p:spPr bwMode="auto">
                <a:xfrm rot="-5349741">
                  <a:off x="1703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442" y="2021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+mn-lt"/>
                    </a:rPr>
                    <a:t>Sophomore Year</a:t>
                  </a:r>
                </a:p>
              </p:txBody>
            </p:sp>
            <p:sp>
              <p:nvSpPr>
                <p:cNvPr id="22636" name="AutoShape 44"/>
                <p:cNvSpPr>
                  <a:spLocks/>
                </p:cNvSpPr>
                <p:nvPr/>
              </p:nvSpPr>
              <p:spPr bwMode="auto">
                <a:xfrm rot="16250259">
                  <a:off x="2359" y="1613"/>
                  <a:ext cx="167" cy="63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12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+mn-lt"/>
                    </a:rPr>
                    <a:t>Junior Year</a:t>
                  </a:r>
                </a:p>
              </p:txBody>
            </p:sp>
            <p:sp>
              <p:nvSpPr>
                <p:cNvPr id="22638" name="AutoShape 46"/>
                <p:cNvSpPr>
                  <a:spLocks/>
                </p:cNvSpPr>
                <p:nvPr/>
              </p:nvSpPr>
              <p:spPr bwMode="auto">
                <a:xfrm rot="16250259">
                  <a:off x="3048" y="1624"/>
                  <a:ext cx="161" cy="62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63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784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+mn-lt"/>
                    </a:rPr>
                    <a:t>Senior Year</a:t>
                  </a:r>
                </a:p>
              </p:txBody>
            </p:sp>
          </p:grpSp>
          <p:sp>
            <p:nvSpPr>
              <p:cNvPr id="22593" name="Line 49"/>
              <p:cNvSpPr>
                <a:spLocks noChangeShapeType="1"/>
              </p:cNvSpPr>
              <p:nvPr/>
            </p:nvSpPr>
            <p:spPr bwMode="auto">
              <a:xfrm flipV="1">
                <a:off x="2160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94" name="AutoShape 50"/>
              <p:cNvSpPr>
                <a:spLocks/>
              </p:cNvSpPr>
              <p:nvPr/>
            </p:nvSpPr>
            <p:spPr bwMode="auto">
              <a:xfrm rot="16176057">
                <a:off x="2722" y="1805"/>
                <a:ext cx="238" cy="1320"/>
              </a:xfrm>
              <a:prstGeom prst="leftBrace">
                <a:avLst>
                  <a:gd name="adj1" fmla="val 29900"/>
                  <a:gd name="adj2" fmla="val 49718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95" name="Text Box 51"/>
              <p:cNvSpPr txBox="1">
                <a:spLocks noChangeArrowheads="1"/>
              </p:cNvSpPr>
              <p:nvPr/>
            </p:nvSpPr>
            <p:spPr bwMode="auto">
              <a:xfrm>
                <a:off x="2442" y="2569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2-yr EAP service obligation</a:t>
                </a:r>
              </a:p>
            </p:txBody>
          </p:sp>
          <p:sp>
            <p:nvSpPr>
              <p:cNvPr id="22596" name="Text Box 61"/>
              <p:cNvSpPr txBox="1">
                <a:spLocks noChangeArrowheads="1"/>
              </p:cNvSpPr>
              <p:nvPr/>
            </p:nvSpPr>
            <p:spPr bwMode="auto">
              <a:xfrm>
                <a:off x="178" y="1568"/>
                <a:ext cx="670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Basic Training,</a:t>
                </a:r>
                <a:b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CST Basic Camp, or JROTC</a:t>
                </a:r>
              </a:p>
            </p:txBody>
          </p:sp>
          <p:sp>
            <p:nvSpPr>
              <p:cNvPr id="22597" name="Text Box 64"/>
              <p:cNvSpPr txBox="1">
                <a:spLocks noChangeArrowheads="1"/>
              </p:cNvSpPr>
              <p:nvPr/>
            </p:nvSpPr>
            <p:spPr bwMode="auto">
              <a:xfrm>
                <a:off x="768" y="1488"/>
                <a:ext cx="65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Contracting</a:t>
                </a:r>
                <a:b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No Later Than</a:t>
                </a:r>
              </a:p>
            </p:txBody>
          </p:sp>
          <p:sp>
            <p:nvSpPr>
              <p:cNvPr id="22598" name="Line 65"/>
              <p:cNvSpPr>
                <a:spLocks noChangeShapeType="1"/>
              </p:cNvSpPr>
              <p:nvPr/>
            </p:nvSpPr>
            <p:spPr bwMode="auto">
              <a:xfrm>
                <a:off x="1139" y="1724"/>
                <a:ext cx="303" cy="25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99" name="Text Box 66"/>
              <p:cNvSpPr txBox="1">
                <a:spLocks noChangeArrowheads="1"/>
              </p:cNvSpPr>
              <p:nvPr/>
            </p:nvSpPr>
            <p:spPr bwMode="auto">
              <a:xfrm>
                <a:off x="1092" y="1297"/>
                <a:ext cx="88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CST Advance Camp</a:t>
                </a:r>
              </a:p>
            </p:txBody>
          </p:sp>
          <p:sp>
            <p:nvSpPr>
              <p:cNvPr id="22600" name="Line 67"/>
              <p:cNvSpPr>
                <a:spLocks noChangeShapeType="1"/>
              </p:cNvSpPr>
              <p:nvPr/>
            </p:nvSpPr>
            <p:spPr bwMode="auto">
              <a:xfrm flipH="1">
                <a:off x="1493" y="1457"/>
                <a:ext cx="0" cy="46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01" name="Text Box 70"/>
              <p:cNvSpPr txBox="1">
                <a:spLocks noChangeArrowheads="1"/>
              </p:cNvSpPr>
              <p:nvPr/>
            </p:nvSpPr>
            <p:spPr bwMode="auto">
              <a:xfrm>
                <a:off x="2688" y="1632"/>
                <a:ext cx="5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Accessions</a:t>
                </a:r>
              </a:p>
            </p:txBody>
          </p:sp>
          <p:sp>
            <p:nvSpPr>
              <p:cNvPr id="22602" name="Line 71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187" cy="27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03" name="Text Box 74"/>
              <p:cNvSpPr txBox="1">
                <a:spLocks noChangeArrowheads="1"/>
              </p:cNvSpPr>
              <p:nvPr/>
            </p:nvSpPr>
            <p:spPr bwMode="auto">
              <a:xfrm>
                <a:off x="1533" y="1485"/>
                <a:ext cx="5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Graduation</a:t>
                </a:r>
              </a:p>
            </p:txBody>
          </p:sp>
          <p:sp>
            <p:nvSpPr>
              <p:cNvPr id="22604" name="Text Box 75"/>
              <p:cNvSpPr txBox="1">
                <a:spLocks noChangeArrowheads="1"/>
              </p:cNvSpPr>
              <p:nvPr/>
            </p:nvSpPr>
            <p:spPr bwMode="auto">
              <a:xfrm>
                <a:off x="2024" y="1392"/>
                <a:ext cx="83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u="sng">
                    <a:solidFill>
                      <a:srgbClr val="FFFFFF"/>
                    </a:solidFill>
                    <a:latin typeface="+mn-lt"/>
                  </a:rPr>
                  <a:t>Commissioning</a:t>
                </a:r>
                <a:br>
                  <a:rPr lang="en-US" altLang="en-US" sz="100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Second Lieutenant</a:t>
                </a:r>
              </a:p>
            </p:txBody>
          </p:sp>
          <p:sp>
            <p:nvSpPr>
              <p:cNvPr id="22605" name="Text Box 76"/>
              <p:cNvSpPr txBox="1">
                <a:spLocks noChangeArrowheads="1"/>
              </p:cNvSpPr>
              <p:nvPr/>
            </p:nvSpPr>
            <p:spPr bwMode="auto">
              <a:xfrm>
                <a:off x="1488" y="1796"/>
                <a:ext cx="6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EAP Contract</a:t>
                </a:r>
              </a:p>
            </p:txBody>
          </p:sp>
          <p:sp>
            <p:nvSpPr>
              <p:cNvPr id="22606" name="Line 77"/>
              <p:cNvSpPr>
                <a:spLocks noChangeShapeType="1"/>
              </p:cNvSpPr>
              <p:nvPr/>
            </p:nvSpPr>
            <p:spPr bwMode="auto">
              <a:xfrm flipH="1">
                <a:off x="1772" y="1912"/>
                <a:ext cx="3" cy="15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07" name="Line 78"/>
              <p:cNvSpPr>
                <a:spLocks noChangeShapeType="1"/>
              </p:cNvSpPr>
              <p:nvPr/>
            </p:nvSpPr>
            <p:spPr bwMode="auto">
              <a:xfrm>
                <a:off x="1888" y="1613"/>
                <a:ext cx="254" cy="31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08" name="Line 79"/>
              <p:cNvSpPr>
                <a:spLocks noChangeShapeType="1"/>
              </p:cNvSpPr>
              <p:nvPr/>
            </p:nvSpPr>
            <p:spPr bwMode="auto">
              <a:xfrm flipH="1">
                <a:off x="2172" y="1613"/>
                <a:ext cx="214" cy="32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09" name="Text Box 84"/>
              <p:cNvSpPr txBox="1">
                <a:spLocks noChangeArrowheads="1"/>
              </p:cNvSpPr>
              <p:nvPr/>
            </p:nvSpPr>
            <p:spPr bwMode="auto">
              <a:xfrm>
                <a:off x="3518" y="1344"/>
                <a:ext cx="7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Promotion</a:t>
                </a:r>
                <a:br>
                  <a:rPr lang="en-US" altLang="en-US" sz="100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First Lieutenant</a:t>
                </a:r>
              </a:p>
            </p:txBody>
          </p:sp>
          <p:sp>
            <p:nvSpPr>
              <p:cNvPr id="22610" name="Text Box 85"/>
              <p:cNvSpPr txBox="1">
                <a:spLocks noChangeArrowheads="1"/>
              </p:cNvSpPr>
              <p:nvPr/>
            </p:nvSpPr>
            <p:spPr bwMode="auto">
              <a:xfrm>
                <a:off x="3024" y="1440"/>
                <a:ext cx="5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Graduation</a:t>
                </a:r>
              </a:p>
            </p:txBody>
          </p:sp>
          <p:sp>
            <p:nvSpPr>
              <p:cNvPr id="22611" name="Line 87"/>
              <p:cNvSpPr>
                <a:spLocks noChangeShapeType="1"/>
              </p:cNvSpPr>
              <p:nvPr/>
            </p:nvSpPr>
            <p:spPr bwMode="auto">
              <a:xfrm>
                <a:off x="3298" y="1567"/>
                <a:ext cx="187" cy="39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2" name="Line 88"/>
              <p:cNvSpPr>
                <a:spLocks noChangeShapeType="1"/>
              </p:cNvSpPr>
              <p:nvPr/>
            </p:nvSpPr>
            <p:spPr bwMode="auto">
              <a:xfrm flipH="1">
                <a:off x="3533" y="1584"/>
                <a:ext cx="259" cy="37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3" name="Text Box 92"/>
              <p:cNvSpPr txBox="1">
                <a:spLocks noChangeArrowheads="1"/>
              </p:cNvSpPr>
              <p:nvPr/>
            </p:nvSpPr>
            <p:spPr bwMode="auto">
              <a:xfrm>
                <a:off x="4129" y="1392"/>
                <a:ext cx="70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Promotion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Captain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About this time</a:t>
                </a:r>
              </a:p>
            </p:txBody>
          </p:sp>
          <p:sp>
            <p:nvSpPr>
              <p:cNvPr id="22614" name="Text Box 94"/>
              <p:cNvSpPr txBox="1">
                <a:spLocks noChangeArrowheads="1"/>
              </p:cNvSpPr>
              <p:nvPr/>
            </p:nvSpPr>
            <p:spPr bwMode="auto">
              <a:xfrm>
                <a:off x="4912" y="1392"/>
                <a:ext cx="70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Promotion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Major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About this time</a:t>
                </a:r>
              </a:p>
            </p:txBody>
          </p:sp>
          <p:sp>
            <p:nvSpPr>
              <p:cNvPr id="22615" name="Line 95"/>
              <p:cNvSpPr>
                <a:spLocks noChangeShapeType="1"/>
              </p:cNvSpPr>
              <p:nvPr/>
            </p:nvSpPr>
            <p:spPr bwMode="auto">
              <a:xfrm>
                <a:off x="5280" y="172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6" name="Line 96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7" name="Line 97"/>
              <p:cNvSpPr>
                <a:spLocks noChangeShapeType="1"/>
              </p:cNvSpPr>
              <p:nvPr/>
            </p:nvSpPr>
            <p:spPr bwMode="auto">
              <a:xfrm>
                <a:off x="4032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8" name="Line 98"/>
              <p:cNvSpPr>
                <a:spLocks noChangeShapeType="1"/>
              </p:cNvSpPr>
              <p:nvPr/>
            </p:nvSpPr>
            <p:spPr bwMode="auto">
              <a:xfrm>
                <a:off x="4560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19" name="Line 99"/>
              <p:cNvSpPr>
                <a:spLocks noChangeShapeType="1"/>
              </p:cNvSpPr>
              <p:nvPr/>
            </p:nvSpPr>
            <p:spPr bwMode="auto">
              <a:xfrm>
                <a:off x="4272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20" name="Line 100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21" name="Line 101"/>
              <p:cNvSpPr>
                <a:spLocks noChangeShapeType="1"/>
              </p:cNvSpPr>
              <p:nvPr/>
            </p:nvSpPr>
            <p:spPr bwMode="auto">
              <a:xfrm>
                <a:off x="4800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22" name="Line 102"/>
              <p:cNvSpPr>
                <a:spLocks noChangeShapeType="1"/>
              </p:cNvSpPr>
              <p:nvPr/>
            </p:nvSpPr>
            <p:spPr bwMode="auto">
              <a:xfrm>
                <a:off x="5280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623" name="Line 111"/>
              <p:cNvSpPr>
                <a:spLocks noChangeShapeType="1"/>
              </p:cNvSpPr>
              <p:nvPr/>
            </p:nvSpPr>
            <p:spPr bwMode="auto">
              <a:xfrm flipH="1">
                <a:off x="4176" y="1728"/>
                <a:ext cx="240" cy="28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22587" name="Text Box 120"/>
            <p:cNvSpPr txBox="1">
              <a:spLocks noChangeArrowheads="1"/>
            </p:cNvSpPr>
            <p:nvPr/>
          </p:nvSpPr>
          <p:spPr bwMode="auto">
            <a:xfrm>
              <a:off x="1776" y="2640"/>
              <a:ext cx="8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  <a:buChar char="ü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Symbol" panose="05050102010706020507" pitchFamily="18" charset="2"/>
                <a:buChar char="·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ln>
                    <a:solidFill>
                      <a:srgbClr val="0070C0"/>
                    </a:solidFill>
                  </a:ln>
                  <a:solidFill>
                    <a:srgbClr val="FFFFFF"/>
                  </a:solidFill>
                  <a:latin typeface="+mn-lt"/>
                </a:rPr>
                <a:t>Non-Deployable</a:t>
              </a:r>
            </a:p>
          </p:txBody>
        </p:sp>
      </p:grpSp>
      <p:sp>
        <p:nvSpPr>
          <p:cNvPr id="22532" name="Line 125"/>
          <p:cNvSpPr>
            <a:spLocks noChangeShapeType="1"/>
          </p:cNvSpPr>
          <p:nvPr/>
        </p:nvSpPr>
        <p:spPr bwMode="auto">
          <a:xfrm>
            <a:off x="0" y="3957974"/>
            <a:ext cx="9144000" cy="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534" name="Text Box 127"/>
          <p:cNvSpPr txBox="1">
            <a:spLocks noChangeArrowheads="1"/>
          </p:cNvSpPr>
          <p:nvPr/>
        </p:nvSpPr>
        <p:spPr bwMode="auto">
          <a:xfrm>
            <a:off x="0" y="4110374"/>
            <a:ext cx="1808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ü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4-Year ROTC Program</a:t>
            </a:r>
          </a:p>
        </p:txBody>
      </p:sp>
      <p:grpSp>
        <p:nvGrpSpPr>
          <p:cNvPr id="22536" name="Group 124"/>
          <p:cNvGrpSpPr>
            <a:grpSpLocks/>
          </p:cNvGrpSpPr>
          <p:nvPr/>
        </p:nvGrpSpPr>
        <p:grpSpPr bwMode="auto">
          <a:xfrm>
            <a:off x="0" y="4022117"/>
            <a:ext cx="9144000" cy="2363788"/>
            <a:chOff x="0" y="2832"/>
            <a:chExt cx="5760" cy="1489"/>
          </a:xfrm>
        </p:grpSpPr>
        <p:grpSp>
          <p:nvGrpSpPr>
            <p:cNvPr id="22537" name="Group 115"/>
            <p:cNvGrpSpPr>
              <a:grpSpLocks/>
            </p:cNvGrpSpPr>
            <p:nvPr/>
          </p:nvGrpSpPr>
          <p:grpSpPr bwMode="auto">
            <a:xfrm>
              <a:off x="0" y="2832"/>
              <a:ext cx="5760" cy="1200"/>
              <a:chOff x="0" y="1008"/>
              <a:chExt cx="5760" cy="1200"/>
            </a:xfrm>
          </p:grpSpPr>
          <p:sp>
            <p:nvSpPr>
              <p:cNvPr id="22540" name="Line 6"/>
              <p:cNvSpPr>
                <a:spLocks noChangeShapeType="1"/>
              </p:cNvSpPr>
              <p:nvPr/>
            </p:nvSpPr>
            <p:spPr bwMode="auto">
              <a:xfrm>
                <a:off x="5472" y="168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41" name="AutoShape 11"/>
              <p:cNvSpPr>
                <a:spLocks/>
              </p:cNvSpPr>
              <p:nvPr/>
            </p:nvSpPr>
            <p:spPr bwMode="auto">
              <a:xfrm rot="-5423943">
                <a:off x="4345" y="935"/>
                <a:ext cx="238" cy="2016"/>
              </a:xfrm>
              <a:prstGeom prst="leftBrace">
                <a:avLst>
                  <a:gd name="adj1" fmla="val 125843"/>
                  <a:gd name="adj2" fmla="val 50116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4032" y="2016"/>
                <a:ext cx="97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8-yr service obligation</a:t>
                </a:r>
              </a:p>
            </p:txBody>
          </p:sp>
          <p:grpSp>
            <p:nvGrpSpPr>
              <p:cNvPr id="22543" name="Group 26"/>
              <p:cNvGrpSpPr>
                <a:grpSpLocks/>
              </p:cNvGrpSpPr>
              <p:nvPr/>
            </p:nvGrpSpPr>
            <p:grpSpPr bwMode="auto">
              <a:xfrm>
                <a:off x="96" y="1680"/>
                <a:ext cx="5376" cy="528"/>
                <a:chOff x="96" y="1680"/>
                <a:chExt cx="5376" cy="528"/>
              </a:xfrm>
            </p:grpSpPr>
            <p:sp>
              <p:nvSpPr>
                <p:cNvPr id="22569" name="Line 3"/>
                <p:cNvSpPr>
                  <a:spLocks noChangeShapeType="1"/>
                </p:cNvSpPr>
                <p:nvPr/>
              </p:nvSpPr>
              <p:spPr bwMode="auto">
                <a:xfrm>
                  <a:off x="96" y="1824"/>
                  <a:ext cx="537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0" name="Line 5"/>
                <p:cNvSpPr>
                  <a:spLocks noChangeShapeType="1"/>
                </p:cNvSpPr>
                <p:nvPr/>
              </p:nvSpPr>
              <p:spPr bwMode="auto">
                <a:xfrm>
                  <a:off x="768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1" name="Line 7"/>
                <p:cNvSpPr>
                  <a:spLocks noChangeShapeType="1"/>
                </p:cNvSpPr>
                <p:nvPr/>
              </p:nvSpPr>
              <p:spPr bwMode="auto">
                <a:xfrm>
                  <a:off x="3456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2" name="Line 8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3" name="Line 9"/>
                <p:cNvSpPr>
                  <a:spLocks noChangeShapeType="1"/>
                </p:cNvSpPr>
                <p:nvPr/>
              </p:nvSpPr>
              <p:spPr bwMode="auto">
                <a:xfrm>
                  <a:off x="2112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4" name="Line 10"/>
                <p:cNvSpPr>
                  <a:spLocks noChangeShapeType="1"/>
                </p:cNvSpPr>
                <p:nvPr/>
              </p:nvSpPr>
              <p:spPr bwMode="auto">
                <a:xfrm>
                  <a:off x="2784" y="1680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5" name="AutoShape 16"/>
                <p:cNvSpPr>
                  <a:spLocks/>
                </p:cNvSpPr>
                <p:nvPr/>
              </p:nvSpPr>
              <p:spPr bwMode="auto">
                <a:xfrm rot="-5349741">
                  <a:off x="359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96" y="2016"/>
                  <a:ext cx="6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+mn-lt"/>
                    </a:rPr>
                    <a:t>Before freshman year starts</a:t>
                  </a:r>
                </a:p>
              </p:txBody>
            </p:sp>
            <p:sp>
              <p:nvSpPr>
                <p:cNvPr id="22577" name="AutoShape 18"/>
                <p:cNvSpPr>
                  <a:spLocks/>
                </p:cNvSpPr>
                <p:nvPr/>
              </p:nvSpPr>
              <p:spPr bwMode="auto">
                <a:xfrm rot="-5349741">
                  <a:off x="1031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7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8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 dirty="0">
                      <a:solidFill>
                        <a:srgbClr val="FFFFFF"/>
                      </a:solidFill>
                      <a:latin typeface="+mn-lt"/>
                    </a:rPr>
                    <a:t>Freshman Year</a:t>
                  </a:r>
                </a:p>
              </p:txBody>
            </p:sp>
            <p:sp>
              <p:nvSpPr>
                <p:cNvPr id="22579" name="AutoShape 20"/>
                <p:cNvSpPr>
                  <a:spLocks/>
                </p:cNvSpPr>
                <p:nvPr/>
              </p:nvSpPr>
              <p:spPr bwMode="auto">
                <a:xfrm rot="-5349741">
                  <a:off x="1703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8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40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 dirty="0">
                      <a:solidFill>
                        <a:srgbClr val="FFFFFF"/>
                      </a:solidFill>
                      <a:latin typeface="+mn-lt"/>
                    </a:rPr>
                    <a:t>Sophomore Year</a:t>
                  </a:r>
                </a:p>
              </p:txBody>
            </p:sp>
            <p:sp>
              <p:nvSpPr>
                <p:cNvPr id="22581" name="AutoShape 22"/>
                <p:cNvSpPr>
                  <a:spLocks/>
                </p:cNvSpPr>
                <p:nvPr/>
              </p:nvSpPr>
              <p:spPr bwMode="auto">
                <a:xfrm rot="-5349741">
                  <a:off x="2375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8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12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 dirty="0">
                      <a:solidFill>
                        <a:srgbClr val="FFFFFF"/>
                      </a:solidFill>
                      <a:latin typeface="+mn-lt"/>
                    </a:rPr>
                    <a:t>Junior Year</a:t>
                  </a:r>
                </a:p>
              </p:txBody>
            </p:sp>
            <p:sp>
              <p:nvSpPr>
                <p:cNvPr id="22583" name="AutoShape 24"/>
                <p:cNvSpPr>
                  <a:spLocks/>
                </p:cNvSpPr>
                <p:nvPr/>
              </p:nvSpPr>
              <p:spPr bwMode="auto">
                <a:xfrm rot="-5349741">
                  <a:off x="3047" y="1608"/>
                  <a:ext cx="145" cy="672"/>
                </a:xfrm>
                <a:prstGeom prst="leftBrace">
                  <a:avLst>
                    <a:gd name="adj1" fmla="val 46860"/>
                    <a:gd name="adj2" fmla="val 48491"/>
                  </a:avLst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225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784" y="2016"/>
                  <a:ext cx="672" cy="97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Wingdings" panose="05000000000000000000" pitchFamily="2" charset="2"/>
                    <a:buChar char="ü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Font typeface="Symbol" panose="05050102010706020507" pitchFamily="18" charset="2"/>
                    <a:buChar char="·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chemeClr val="accent2"/>
                    </a:buClr>
                    <a:buSzPct val="125000"/>
                    <a:buChar char="–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+mn-lt"/>
                    </a:rPr>
                    <a:t>Senior Year</a:t>
                  </a:r>
                </a:p>
              </p:txBody>
            </p:sp>
          </p:grpSp>
          <p:sp>
            <p:nvSpPr>
              <p:cNvPr id="22544" name="Rectangle 57"/>
              <p:cNvSpPr>
                <a:spLocks noChangeArrowheads="1"/>
              </p:cNvSpPr>
              <p:nvPr/>
            </p:nvSpPr>
            <p:spPr bwMode="auto">
              <a:xfrm>
                <a:off x="0" y="1910"/>
                <a:ext cx="576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7285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>
                    <a:solidFill>
                      <a:srgbClr val="FFFFFF"/>
                    </a:solidFill>
                    <a:latin typeface="+mn-lt"/>
                  </a:rPr>
                  <a:t> </a:t>
                </a: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45" name="Text Box 60"/>
              <p:cNvSpPr txBox="1">
                <a:spLocks noChangeArrowheads="1"/>
              </p:cNvSpPr>
              <p:nvPr/>
            </p:nvSpPr>
            <p:spPr bwMode="auto">
              <a:xfrm>
                <a:off x="50" y="1643"/>
                <a:ext cx="75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No Requirement</a:t>
                </a:r>
              </a:p>
            </p:txBody>
          </p:sp>
          <p:sp>
            <p:nvSpPr>
              <p:cNvPr id="22546" name="Text Box 62"/>
              <p:cNvSpPr txBox="1">
                <a:spLocks noChangeArrowheads="1"/>
              </p:cNvSpPr>
              <p:nvPr/>
            </p:nvSpPr>
            <p:spPr bwMode="auto">
              <a:xfrm>
                <a:off x="1872" y="1200"/>
                <a:ext cx="65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Contracting</a:t>
                </a:r>
                <a:br>
                  <a:rPr lang="en-US" altLang="en-US" sz="100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No Later Than</a:t>
                </a:r>
              </a:p>
            </p:txBody>
          </p:sp>
          <p:sp>
            <p:nvSpPr>
              <p:cNvPr id="22547" name="Line 63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48" name="Text Box 68"/>
              <p:cNvSpPr txBox="1">
                <a:spLocks noChangeArrowheads="1"/>
              </p:cNvSpPr>
              <p:nvPr/>
            </p:nvSpPr>
            <p:spPr bwMode="auto">
              <a:xfrm>
                <a:off x="2312" y="1031"/>
                <a:ext cx="88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CST Advance Camp</a:t>
                </a:r>
              </a:p>
            </p:txBody>
          </p:sp>
          <p:sp>
            <p:nvSpPr>
              <p:cNvPr id="22549" name="Line 69"/>
              <p:cNvSpPr>
                <a:spLocks noChangeShapeType="1"/>
              </p:cNvSpPr>
              <p:nvPr/>
            </p:nvSpPr>
            <p:spPr bwMode="auto">
              <a:xfrm flipH="1">
                <a:off x="2784" y="1190"/>
                <a:ext cx="3" cy="44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50" name="Text Box 72"/>
              <p:cNvSpPr txBox="1">
                <a:spLocks noChangeArrowheads="1"/>
              </p:cNvSpPr>
              <p:nvPr/>
            </p:nvSpPr>
            <p:spPr bwMode="auto">
              <a:xfrm>
                <a:off x="2790" y="1345"/>
                <a:ext cx="5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Accessions</a:t>
                </a:r>
              </a:p>
            </p:txBody>
          </p:sp>
          <p:sp>
            <p:nvSpPr>
              <p:cNvPr id="22551" name="Line 73"/>
              <p:cNvSpPr>
                <a:spLocks noChangeShapeType="1"/>
              </p:cNvSpPr>
              <p:nvPr/>
            </p:nvSpPr>
            <p:spPr bwMode="auto">
              <a:xfrm flipH="1">
                <a:off x="2851" y="1494"/>
                <a:ext cx="158" cy="18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52" name="Text Box 80"/>
              <p:cNvSpPr txBox="1">
                <a:spLocks noChangeArrowheads="1"/>
              </p:cNvSpPr>
              <p:nvPr/>
            </p:nvSpPr>
            <p:spPr bwMode="auto">
              <a:xfrm>
                <a:off x="3067" y="1190"/>
                <a:ext cx="5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Graduation</a:t>
                </a:r>
              </a:p>
            </p:txBody>
          </p:sp>
          <p:sp>
            <p:nvSpPr>
              <p:cNvPr id="22553" name="Text Box 81"/>
              <p:cNvSpPr txBox="1">
                <a:spLocks noChangeArrowheads="1"/>
              </p:cNvSpPr>
              <p:nvPr/>
            </p:nvSpPr>
            <p:spPr bwMode="auto">
              <a:xfrm>
                <a:off x="3416" y="1008"/>
                <a:ext cx="83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u="sng">
                    <a:solidFill>
                      <a:srgbClr val="FFFFFF"/>
                    </a:solidFill>
                    <a:latin typeface="+mn-lt"/>
                  </a:rPr>
                  <a:t>Commissioning</a:t>
                </a:r>
                <a:br>
                  <a:rPr lang="en-US" altLang="en-US" sz="100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Second Lieutenant</a:t>
                </a:r>
              </a:p>
            </p:txBody>
          </p:sp>
          <p:sp>
            <p:nvSpPr>
              <p:cNvPr id="22554" name="Line 82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70" cy="34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55" name="Line 83"/>
              <p:cNvSpPr>
                <a:spLocks noChangeShapeType="1"/>
              </p:cNvSpPr>
              <p:nvPr/>
            </p:nvSpPr>
            <p:spPr bwMode="auto">
              <a:xfrm flipH="1">
                <a:off x="3462" y="1230"/>
                <a:ext cx="322" cy="41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56" name="Text Box 89"/>
              <p:cNvSpPr txBox="1">
                <a:spLocks noChangeArrowheads="1"/>
              </p:cNvSpPr>
              <p:nvPr/>
            </p:nvSpPr>
            <p:spPr bwMode="auto">
              <a:xfrm>
                <a:off x="3622" y="1361"/>
                <a:ext cx="8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Promotion to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1LT 2 </a:t>
                </a:r>
                <a:r>
                  <a:rPr lang="en-US" altLang="en-US" sz="1000" dirty="0" err="1">
                    <a:solidFill>
                      <a:srgbClr val="FFFFFF"/>
                    </a:solidFill>
                    <a:latin typeface="+mn-lt"/>
                  </a:rPr>
                  <a:t>yrs</a:t>
                </a: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 after 2LT</a:t>
                </a:r>
              </a:p>
            </p:txBody>
          </p:sp>
          <p:sp>
            <p:nvSpPr>
              <p:cNvPr id="22557" name="Text Box 90"/>
              <p:cNvSpPr txBox="1">
                <a:spLocks noChangeArrowheads="1"/>
              </p:cNvSpPr>
              <p:nvPr/>
            </p:nvSpPr>
            <p:spPr bwMode="auto">
              <a:xfrm>
                <a:off x="4912" y="1200"/>
                <a:ext cx="7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Senior Captain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  <a:latin typeface="+mn-lt"/>
                  </a:rPr>
                  <a:t>About this time</a:t>
                </a:r>
              </a:p>
            </p:txBody>
          </p:sp>
          <p:sp>
            <p:nvSpPr>
              <p:cNvPr id="22558" name="Line 93"/>
              <p:cNvSpPr>
                <a:spLocks noChangeShapeType="1"/>
              </p:cNvSpPr>
              <p:nvPr/>
            </p:nvSpPr>
            <p:spPr bwMode="auto">
              <a:xfrm>
                <a:off x="5232" y="1440"/>
                <a:ext cx="116" cy="24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59" name="Line 104"/>
              <p:cNvSpPr>
                <a:spLocks noChangeShapeType="1"/>
              </p:cNvSpPr>
              <p:nvPr/>
            </p:nvSpPr>
            <p:spPr bwMode="auto">
              <a:xfrm>
                <a:off x="369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0" name="Line 105"/>
              <p:cNvSpPr>
                <a:spLocks noChangeShapeType="1"/>
              </p:cNvSpPr>
              <p:nvPr/>
            </p:nvSpPr>
            <p:spPr bwMode="auto">
              <a:xfrm>
                <a:off x="393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1" name="Line 106"/>
              <p:cNvSpPr>
                <a:spLocks noChangeShapeType="1"/>
              </p:cNvSpPr>
              <p:nvPr/>
            </p:nvSpPr>
            <p:spPr bwMode="auto">
              <a:xfrm>
                <a:off x="4464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2" name="Line 107"/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3" name="Line 108"/>
              <p:cNvSpPr>
                <a:spLocks noChangeShapeType="1"/>
              </p:cNvSpPr>
              <p:nvPr/>
            </p:nvSpPr>
            <p:spPr bwMode="auto">
              <a:xfrm>
                <a:off x="4944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4" name="Line 109"/>
              <p:cNvSpPr>
                <a:spLocks noChangeShapeType="1"/>
              </p:cNvSpPr>
              <p:nvPr/>
            </p:nvSpPr>
            <p:spPr bwMode="auto">
              <a:xfrm>
                <a:off x="4704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5" name="Line 110"/>
              <p:cNvSpPr>
                <a:spLocks noChangeShapeType="1"/>
              </p:cNvSpPr>
              <p:nvPr/>
            </p:nvSpPr>
            <p:spPr bwMode="auto">
              <a:xfrm>
                <a:off x="5184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6" name="Line 112"/>
              <p:cNvSpPr>
                <a:spLocks noChangeShapeType="1"/>
              </p:cNvSpPr>
              <p:nvPr/>
            </p:nvSpPr>
            <p:spPr bwMode="auto">
              <a:xfrm flipH="1">
                <a:off x="3944" y="1580"/>
                <a:ext cx="56" cy="11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67" name="Text Box 113"/>
              <p:cNvSpPr txBox="1">
                <a:spLocks noChangeArrowheads="1"/>
              </p:cNvSpPr>
              <p:nvPr/>
            </p:nvSpPr>
            <p:spPr bwMode="auto">
              <a:xfrm>
                <a:off x="4288" y="1056"/>
                <a:ext cx="70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Wingdings" panose="05000000000000000000" pitchFamily="2" charset="2"/>
                  <a:buChar char="ü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Font typeface="Symbol" panose="05050102010706020507" pitchFamily="18" charset="2"/>
                  <a:buChar char="·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SzPct val="125000"/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Promotion to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Captain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dirty="0">
                    <a:solidFill>
                      <a:srgbClr val="FFFFFF"/>
                    </a:solidFill>
                    <a:latin typeface="+mn-lt"/>
                  </a:rPr>
                  <a:t>About this time</a:t>
                </a:r>
              </a:p>
            </p:txBody>
          </p:sp>
          <p:sp>
            <p:nvSpPr>
              <p:cNvPr id="22568" name="Line 114"/>
              <p:cNvSpPr>
                <a:spLocks noChangeShapeType="1"/>
              </p:cNvSpPr>
              <p:nvPr/>
            </p:nvSpPr>
            <p:spPr bwMode="auto">
              <a:xfrm flipH="1">
                <a:off x="4608" y="1405"/>
                <a:ext cx="16" cy="28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22538" name="AutoShape 121"/>
            <p:cNvSpPr>
              <a:spLocks/>
            </p:cNvSpPr>
            <p:nvPr/>
          </p:nvSpPr>
          <p:spPr bwMode="auto">
            <a:xfrm rot="-5400000">
              <a:off x="2016" y="2707"/>
              <a:ext cx="192" cy="2688"/>
            </a:xfrm>
            <a:prstGeom prst="leftBrace">
              <a:avLst>
                <a:gd name="adj1" fmla="val 187444"/>
                <a:gd name="adj2" fmla="val 49940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  <a:buChar char="ü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Symbol" panose="05050102010706020507" pitchFamily="18" charset="2"/>
                <a:buChar char="·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539" name="Text Box 122"/>
            <p:cNvSpPr txBox="1">
              <a:spLocks noChangeArrowheads="1"/>
            </p:cNvSpPr>
            <p:nvPr/>
          </p:nvSpPr>
          <p:spPr bwMode="auto">
            <a:xfrm>
              <a:off x="1728" y="4147"/>
              <a:ext cx="8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  <a:buChar char="ü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Font typeface="Symbol" panose="05050102010706020507" pitchFamily="18" charset="2"/>
                <a:buChar char="·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SzPct val="125000"/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ln>
                    <a:solidFill>
                      <a:srgbClr val="0070C0"/>
                    </a:solidFill>
                  </a:ln>
                  <a:solidFill>
                    <a:srgbClr val="FFFFFF"/>
                  </a:solidFill>
                  <a:latin typeface="+mn-lt"/>
                </a:rPr>
                <a:t>Non-Deployable</a:t>
              </a:r>
            </a:p>
          </p:txBody>
        </p:sp>
      </p:grpSp>
      <p:sp>
        <p:nvSpPr>
          <p:cNvPr id="2" name="Text Box 127">
            <a:extLst>
              <a:ext uri="{FF2B5EF4-FFF2-40B4-BE49-F238E27FC236}">
                <a16:creationId xmlns:a16="http://schemas.microsoft.com/office/drawing/2014/main" id="{93D43D2D-C7C7-3CDC-6788-BB467F77F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" y="1471129"/>
            <a:ext cx="1747463" cy="4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ü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25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Early Commissioning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A704F-9415-98F3-3D4E-D1841776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01" y="2785462"/>
            <a:ext cx="3214300" cy="41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688" y="2730640"/>
            <a:ext cx="1053634" cy="10587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4471" y="0"/>
            <a:ext cx="5485321" cy="914400"/>
          </a:xfrm>
        </p:spPr>
        <p:txBody>
          <a:bodyPr/>
          <a:lstStyle/>
          <a:p>
            <a:r>
              <a:rPr lang="en-US" altLang="en-US" sz="2800" dirty="0"/>
              <a:t>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Brigade Social Media Pages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9" y="1634553"/>
            <a:ext cx="1262872" cy="84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7" y="3970061"/>
            <a:ext cx="1020308" cy="98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11" y="5214817"/>
            <a:ext cx="1041734" cy="1022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4471" y="4327022"/>
            <a:ext cx="437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1st Brigade Army ROTC - Spartans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471" y="1838630"/>
            <a:ext cx="103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1Arotc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4471" y="3136667"/>
            <a:ext cx="241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1stbrigadearmyrotc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4471" y="5517377"/>
            <a:ext cx="593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1st Brigade, United States Army Cadet Command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6062"/>
      </p:ext>
    </p:extLst>
  </p:cSld>
  <p:clrMapOvr>
    <a:masterClrMapping/>
  </p:clrMapOvr>
  <p:transition spd="slow" advClick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62F10-BA5D-C1A3-B111-4A0D01A9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3554" name="Title 3"/>
          <p:cNvSpPr>
            <a:spLocks noGrp="1"/>
          </p:cNvSpPr>
          <p:nvPr>
            <p:ph type="ctrTitle"/>
          </p:nvPr>
        </p:nvSpPr>
        <p:spPr>
          <a:xfrm>
            <a:off x="481903" y="-200241"/>
            <a:ext cx="7772400" cy="1470025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3868" y="634723"/>
            <a:ext cx="8870950" cy="16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182562" rIns="92075" bIns="182562"/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Symbol" pitchFamily="18" charset="2"/>
              <a:buNone/>
              <a:defRPr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5000"/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endParaRPr lang="en-US" altLang="en-US" sz="1600" b="0" kern="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1600" b="0" kern="0" dirty="0">
                <a:solidFill>
                  <a:srgbClr val="FFFFFF"/>
                </a:solidFill>
              </a:rPr>
              <a:t>Recruiting Operations Officer: Mr. Glen Johnson, (502) 624-1904, </a:t>
            </a:r>
            <a:r>
              <a:rPr lang="en-US" altLang="en-US" sz="1600" b="0" kern="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glen.a.johnson6.civ@army.mil</a:t>
            </a:r>
            <a:r>
              <a:rPr lang="en-US" altLang="en-US" sz="1600" b="0" kern="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1600" b="0" kern="0" dirty="0">
              <a:solidFill>
                <a:srgbClr val="FFFFFF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1600" b="0" dirty="0">
                <a:solidFill>
                  <a:srgbClr val="FFFFFF"/>
                </a:solidFill>
              </a:rPr>
              <a:t>Recruiting, Marketing &amp; Incentives Supervisor: </a:t>
            </a:r>
            <a:r>
              <a:rPr lang="en-US" altLang="en-US" sz="1600" b="0" kern="0" dirty="0">
                <a:solidFill>
                  <a:srgbClr val="FFFFFF"/>
                </a:solidFill>
              </a:rPr>
              <a:t>Mr. Charles Green, (502) 624-1665, </a:t>
            </a:r>
            <a:r>
              <a:rPr lang="en-US" sz="1600" b="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charles.green1.civ@army.mil</a:t>
            </a:r>
            <a:r>
              <a:rPr lang="en-US" sz="1600" b="0" dirty="0">
                <a:solidFill>
                  <a:srgbClr val="FFFFFF"/>
                </a:solidFill>
              </a:rPr>
              <a:t> </a:t>
            </a:r>
            <a:endParaRPr lang="en-US" sz="1600" b="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Spartan Brigade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50"/>
          <a:stretch/>
        </p:blipFill>
        <p:spPr>
          <a:xfrm>
            <a:off x="-1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5" y="951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8220" y="609768"/>
            <a:ext cx="7707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>
                <a:solidFill>
                  <a:srgbClr val="FFFFFF"/>
                </a:solidFill>
              </a:rPr>
              <a:t>The Spartan Brigade</a:t>
            </a:r>
          </a:p>
        </p:txBody>
      </p:sp>
    </p:spTree>
    <p:extLst>
      <p:ext uri="{BB962C8B-B14F-4D97-AF65-F5344CB8AC3E}">
        <p14:creationId xmlns:p14="http://schemas.microsoft.com/office/powerpoint/2010/main" val="74446864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2781" y="1758397"/>
            <a:ext cx="7818437" cy="3802062"/>
          </a:xfrm>
        </p:spPr>
        <p:txBody>
          <a:bodyPr lIns="92075" tIns="182562" rIns="92075" bIns="182562"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</a:rPr>
              <a:t>Senior Military Colleges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</a:rPr>
              <a:t>Military Junior Colleges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</a:rPr>
              <a:t>Early Commissioning Program (ECP)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</a:rPr>
              <a:t>Educational Assistance Program (EAP)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</a:rPr>
              <a:t>Questions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>
          <a:xfrm>
            <a:off x="769936" y="757574"/>
            <a:ext cx="7521575" cy="419100"/>
          </a:xfrm>
        </p:spPr>
        <p:txBody>
          <a:bodyPr lIns="182562" tIns="0" rIns="182562" bIns="0" anchor="b"/>
          <a:lstStyle/>
          <a:p>
            <a:r>
              <a:rPr lang="en-US" altLang="en-US" dirty="0"/>
              <a:t>Agenda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4125" y="142875"/>
            <a:ext cx="67167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Army ROTC Military Colleges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6" y="4899341"/>
            <a:ext cx="2073828" cy="9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04" y="2912267"/>
            <a:ext cx="1368996" cy="123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98363" y="2979391"/>
            <a:ext cx="1402885" cy="1471417"/>
            <a:chOff x="3687113" y="2836910"/>
            <a:chExt cx="1378444" cy="1375559"/>
          </a:xfrm>
        </p:grpSpPr>
        <p:pic>
          <p:nvPicPr>
            <p:cNvPr id="4100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138" y="2836910"/>
              <a:ext cx="1257300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Box 2"/>
            <p:cNvSpPr txBox="1">
              <a:spLocks noChangeArrowheads="1"/>
            </p:cNvSpPr>
            <p:nvPr/>
          </p:nvSpPr>
          <p:spPr bwMode="auto">
            <a:xfrm>
              <a:off x="3687113" y="3867198"/>
              <a:ext cx="1378444" cy="34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Texas A&amp;M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74645" y="4635500"/>
            <a:ext cx="1713419" cy="1496000"/>
            <a:chOff x="6861907" y="2731294"/>
            <a:chExt cx="1814639" cy="1496000"/>
          </a:xfrm>
        </p:grpSpPr>
        <p:pic>
          <p:nvPicPr>
            <p:cNvPr id="4102" name="Picture 20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738" y="2731294"/>
              <a:ext cx="954088" cy="97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861907" y="3642519"/>
              <a:ext cx="181463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Virginia Military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Institute</a:t>
              </a:r>
            </a:p>
          </p:txBody>
        </p:sp>
      </p:grpSp>
      <p:sp>
        <p:nvSpPr>
          <p:cNvPr id="4112" name="TextBox 36"/>
          <p:cNvSpPr txBox="1">
            <a:spLocks noChangeArrowheads="1"/>
          </p:cNvSpPr>
          <p:nvPr/>
        </p:nvSpPr>
        <p:spPr bwMode="auto">
          <a:xfrm>
            <a:off x="5056765" y="5728288"/>
            <a:ext cx="176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Mexico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Institute</a:t>
            </a:r>
          </a:p>
        </p:txBody>
      </p:sp>
      <p:sp>
        <p:nvSpPr>
          <p:cNvPr id="37" name="object 11"/>
          <p:cNvSpPr/>
          <p:nvPr/>
        </p:nvSpPr>
        <p:spPr>
          <a:xfrm>
            <a:off x="574975" y="4899342"/>
            <a:ext cx="1531916" cy="949008"/>
          </a:xfrm>
          <a:custGeom>
            <a:avLst/>
            <a:gdLst/>
            <a:ahLst/>
            <a:cxnLst/>
            <a:rect l="l" t="t" r="r" b="b"/>
            <a:pathLst>
              <a:path w="1463039" h="697865">
                <a:moveTo>
                  <a:pt x="259880" y="0"/>
                </a:moveTo>
                <a:lnTo>
                  <a:pt x="0" y="0"/>
                </a:lnTo>
                <a:lnTo>
                  <a:pt x="371525" y="697356"/>
                </a:lnTo>
                <a:lnTo>
                  <a:pt x="446070" y="559015"/>
                </a:lnTo>
                <a:lnTo>
                  <a:pt x="371830" y="559015"/>
                </a:lnTo>
                <a:lnTo>
                  <a:pt x="109143" y="65570"/>
                </a:lnTo>
                <a:lnTo>
                  <a:pt x="294950" y="65570"/>
                </a:lnTo>
                <a:lnTo>
                  <a:pt x="259880" y="0"/>
                </a:lnTo>
                <a:close/>
              </a:path>
              <a:path w="1463039" h="697865">
                <a:moveTo>
                  <a:pt x="945476" y="161366"/>
                </a:moveTo>
                <a:lnTo>
                  <a:pt x="701382" y="161366"/>
                </a:lnTo>
                <a:lnTo>
                  <a:pt x="698881" y="165887"/>
                </a:lnTo>
                <a:lnTo>
                  <a:pt x="691836" y="177474"/>
                </a:lnTo>
                <a:lnTo>
                  <a:pt x="684576" y="190058"/>
                </a:lnTo>
                <a:lnTo>
                  <a:pt x="677737" y="202295"/>
                </a:lnTo>
                <a:lnTo>
                  <a:pt x="671957" y="212839"/>
                </a:lnTo>
                <a:lnTo>
                  <a:pt x="663905" y="226999"/>
                </a:lnTo>
                <a:lnTo>
                  <a:pt x="836142" y="226999"/>
                </a:lnTo>
                <a:lnTo>
                  <a:pt x="589432" y="686892"/>
                </a:lnTo>
                <a:lnTo>
                  <a:pt x="851357" y="686892"/>
                </a:lnTo>
                <a:lnTo>
                  <a:pt x="886085" y="621385"/>
                </a:lnTo>
                <a:lnTo>
                  <a:pt x="698792" y="621385"/>
                </a:lnTo>
                <a:lnTo>
                  <a:pt x="945476" y="161366"/>
                </a:lnTo>
                <a:close/>
              </a:path>
              <a:path w="1463039" h="697865">
                <a:moveTo>
                  <a:pt x="1427815" y="65570"/>
                </a:moveTo>
                <a:lnTo>
                  <a:pt x="1353705" y="65570"/>
                </a:lnTo>
                <a:lnTo>
                  <a:pt x="1303553" y="159588"/>
                </a:lnTo>
                <a:lnTo>
                  <a:pt x="1057008" y="159588"/>
                </a:lnTo>
                <a:lnTo>
                  <a:pt x="812025" y="621385"/>
                </a:lnTo>
                <a:lnTo>
                  <a:pt x="886085" y="621385"/>
                </a:lnTo>
                <a:lnTo>
                  <a:pt x="1096162" y="225120"/>
                </a:lnTo>
                <a:lnTo>
                  <a:pt x="1342631" y="225120"/>
                </a:lnTo>
                <a:lnTo>
                  <a:pt x="1427815" y="65570"/>
                </a:lnTo>
                <a:close/>
              </a:path>
              <a:path w="1463039" h="697865">
                <a:moveTo>
                  <a:pt x="1462824" y="0"/>
                </a:moveTo>
                <a:lnTo>
                  <a:pt x="825766" y="0"/>
                </a:lnTo>
                <a:lnTo>
                  <a:pt x="779432" y="4218"/>
                </a:lnTo>
                <a:lnTo>
                  <a:pt x="735350" y="16500"/>
                </a:lnTo>
                <a:lnTo>
                  <a:pt x="694453" y="36282"/>
                </a:lnTo>
                <a:lnTo>
                  <a:pt x="657674" y="63001"/>
                </a:lnTo>
                <a:lnTo>
                  <a:pt x="625946" y="96095"/>
                </a:lnTo>
                <a:lnTo>
                  <a:pt x="600202" y="135000"/>
                </a:lnTo>
                <a:lnTo>
                  <a:pt x="371830" y="559015"/>
                </a:lnTo>
                <a:lnTo>
                  <a:pt x="446070" y="559015"/>
                </a:lnTo>
                <a:lnTo>
                  <a:pt x="657415" y="166801"/>
                </a:lnTo>
                <a:lnTo>
                  <a:pt x="659434" y="162763"/>
                </a:lnTo>
                <a:lnTo>
                  <a:pt x="661682" y="159042"/>
                </a:lnTo>
                <a:lnTo>
                  <a:pt x="685649" y="127125"/>
                </a:lnTo>
                <a:lnTo>
                  <a:pt x="741727" y="85310"/>
                </a:lnTo>
                <a:lnTo>
                  <a:pt x="784334" y="70299"/>
                </a:lnTo>
                <a:lnTo>
                  <a:pt x="821855" y="65570"/>
                </a:lnTo>
                <a:lnTo>
                  <a:pt x="1427815" y="65570"/>
                </a:lnTo>
                <a:lnTo>
                  <a:pt x="1462824" y="0"/>
                </a:lnTo>
                <a:close/>
              </a:path>
              <a:path w="1463039" h="697865">
                <a:moveTo>
                  <a:pt x="294950" y="65570"/>
                </a:moveTo>
                <a:lnTo>
                  <a:pt x="220649" y="65570"/>
                </a:lnTo>
                <a:lnTo>
                  <a:pt x="369316" y="343115"/>
                </a:lnTo>
                <a:lnTo>
                  <a:pt x="445375" y="206768"/>
                </a:lnTo>
                <a:lnTo>
                  <a:pt x="370471" y="206768"/>
                </a:lnTo>
                <a:lnTo>
                  <a:pt x="294950" y="65570"/>
                </a:lnTo>
                <a:close/>
              </a:path>
              <a:path w="1463039" h="697865">
                <a:moveTo>
                  <a:pt x="689813" y="0"/>
                </a:moveTo>
                <a:lnTo>
                  <a:pt x="485889" y="0"/>
                </a:lnTo>
                <a:lnTo>
                  <a:pt x="370471" y="206768"/>
                </a:lnTo>
                <a:lnTo>
                  <a:pt x="445375" y="206768"/>
                </a:lnTo>
                <a:lnTo>
                  <a:pt x="524141" y="65570"/>
                </a:lnTo>
                <a:lnTo>
                  <a:pt x="597141" y="65570"/>
                </a:lnTo>
                <a:lnTo>
                  <a:pt x="609295" y="62166"/>
                </a:lnTo>
                <a:lnTo>
                  <a:pt x="625705" y="45250"/>
                </a:lnTo>
                <a:lnTo>
                  <a:pt x="643350" y="29800"/>
                </a:lnTo>
                <a:lnTo>
                  <a:pt x="662137" y="15874"/>
                </a:lnTo>
                <a:lnTo>
                  <a:pt x="681977" y="3530"/>
                </a:lnTo>
                <a:lnTo>
                  <a:pt x="689813" y="0"/>
                </a:lnTo>
                <a:close/>
              </a:path>
            </a:pathLst>
          </a:custGeom>
          <a:solidFill>
            <a:srgbClr val="8C0F4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7783" y="1216042"/>
            <a:ext cx="1998400" cy="1357457"/>
            <a:chOff x="4746443" y="2249369"/>
            <a:chExt cx="1727200" cy="1008505"/>
          </a:xfrm>
        </p:grpSpPr>
        <p:sp>
          <p:nvSpPr>
            <p:cNvPr id="39" name="object 473"/>
            <p:cNvSpPr/>
            <p:nvPr/>
          </p:nvSpPr>
          <p:spPr>
            <a:xfrm>
              <a:off x="4762249" y="2249369"/>
              <a:ext cx="1695208" cy="815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ject 474"/>
            <p:cNvSpPr txBox="1"/>
            <p:nvPr/>
          </p:nvSpPr>
          <p:spPr>
            <a:xfrm>
              <a:off x="4746443" y="3056528"/>
              <a:ext cx="1727200" cy="2013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T</a:t>
              </a:r>
              <a:r>
                <a:rPr kumimoji="0" sz="16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HE</a:t>
              </a:r>
              <a:r>
                <a:rPr kumimoji="0" sz="1600" b="1" i="0" u="none" strike="noStrike" kern="1200" cap="none" spc="-14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 </a:t>
              </a: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C</a:t>
              </a:r>
              <a:r>
                <a:rPr kumimoji="0" sz="1600" b="1" i="0" u="none" strike="noStrike" kern="1200" cap="none" spc="-15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ITADEL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617878" y="3004480"/>
            <a:ext cx="1208088" cy="1233487"/>
            <a:chOff x="4042" y="1833"/>
            <a:chExt cx="761" cy="77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42" y="1833"/>
              <a:ext cx="761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05" b="94595" l="3483" r="97512">
                          <a14:foregroundMark x1="47761" y1="24775" x2="47761" y2="24775"/>
                          <a14:foregroundMark x1="39801" y1="18018" x2="39801" y2="18018"/>
                          <a14:foregroundMark x1="33831" y1="22973" x2="33831" y2="22973"/>
                          <a14:foregroundMark x1="33831" y1="22523" x2="33831" y2="22523"/>
                          <a14:foregroundMark x1="58706" y1="60360" x2="58706" y2="60360"/>
                          <a14:foregroundMark x1="56716" y1="69369" x2="54229" y2="70270"/>
                          <a14:foregroundMark x1="43284" y1="76126" x2="43284" y2="76126"/>
                          <a14:foregroundMark x1="36816" y1="77928" x2="36816" y2="77928"/>
                          <a14:foregroundMark x1="27363" y1="73423" x2="27363" y2="73423"/>
                          <a14:foregroundMark x1="27363" y1="72523" x2="27363" y2="72523"/>
                          <a14:foregroundMark x1="29353" y1="71622" x2="29353" y2="71622"/>
                          <a14:foregroundMark x1="30348" y1="71622" x2="30348" y2="71622"/>
                          <a14:foregroundMark x1="30348" y1="71622" x2="30348" y2="71622"/>
                          <a14:foregroundMark x1="16915" y1="73874" x2="16915" y2="73874"/>
                          <a14:foregroundMark x1="16915" y1="73874" x2="16915" y2="73874"/>
                          <a14:foregroundMark x1="16915" y1="73874" x2="16915" y2="73874"/>
                          <a14:foregroundMark x1="70647" y1="58559" x2="70647" y2="58559"/>
                          <a14:foregroundMark x1="71144" y1="58559" x2="71144" y2="58559"/>
                          <a14:foregroundMark x1="61692" y1="36937" x2="61692" y2="36937"/>
                          <a14:foregroundMark x1="61692" y1="37387" x2="61692" y2="37387"/>
                          <a14:foregroundMark x1="61692" y1="37387" x2="61692" y2="37387"/>
                          <a14:foregroundMark x1="38308" y1="34685" x2="38308" y2="34685"/>
                          <a14:foregroundMark x1="38308" y1="34685" x2="38308" y2="34685"/>
                          <a14:foregroundMark x1="38308" y1="34685" x2="38308" y2="34685"/>
                          <a14:foregroundMark x1="37811" y1="40090" x2="37811" y2="40090"/>
                          <a14:foregroundMark x1="38308" y1="42793" x2="38308" y2="42793"/>
                          <a14:foregroundMark x1="38308" y1="42793" x2="33333" y2="42342"/>
                          <a14:foregroundMark x1="44279" y1="31982" x2="44279" y2="31982"/>
                          <a14:foregroundMark x1="40796" y1="24775" x2="40796" y2="24775"/>
                          <a14:foregroundMark x1="40796" y1="24775" x2="40796" y2="24775"/>
                          <a14:foregroundMark x1="40796" y1="24775" x2="40796" y2="24775"/>
                          <a14:foregroundMark x1="40796" y1="24324" x2="40796" y2="24324"/>
                          <a14:foregroundMark x1="39801" y1="23874" x2="39303" y2="22973"/>
                          <a14:foregroundMark x1="57214" y1="22523" x2="57214" y2="22523"/>
                          <a14:foregroundMark x1="57711" y1="22523" x2="57711" y2="22523"/>
                          <a14:foregroundMark x1="57711" y1="22523" x2="57711" y2="22523"/>
                          <a14:foregroundMark x1="56219" y1="22072" x2="56219" y2="22072"/>
                          <a14:foregroundMark x1="54726" y1="22072" x2="54726" y2="22072"/>
                          <a14:foregroundMark x1="52736" y1="22072" x2="52736" y2="22072"/>
                          <a14:foregroundMark x1="52736" y1="22072" x2="52736" y2="22072"/>
                          <a14:foregroundMark x1="52239" y1="22072" x2="52239" y2="22072"/>
                          <a14:foregroundMark x1="50249" y1="18468" x2="48756" y2="17568"/>
                          <a14:foregroundMark x1="48756" y1="17568" x2="48756" y2="17568"/>
                          <a14:foregroundMark x1="48756" y1="17568" x2="48756" y2="17568"/>
                          <a14:foregroundMark x1="48756" y1="17568" x2="48756" y2="17568"/>
                          <a14:foregroundMark x1="48756" y1="17568" x2="48756" y2="17568"/>
                          <a14:foregroundMark x1="48756" y1="13964" x2="48756" y2="13964"/>
                          <a14:foregroundMark x1="48756" y1="13964" x2="48756" y2="13964"/>
                          <a14:foregroundMark x1="48756" y1="13964" x2="48756" y2="13964"/>
                          <a14:foregroundMark x1="48756" y1="13964" x2="48756" y2="13964"/>
                          <a14:foregroundMark x1="56219" y1="11261" x2="56219" y2="11261"/>
                          <a14:foregroundMark x1="56219" y1="11261" x2="56219" y2="11261"/>
                          <a14:foregroundMark x1="57214" y1="10811" x2="57214" y2="10811"/>
                          <a14:foregroundMark x1="57214" y1="10811" x2="57214" y2="10811"/>
                          <a14:foregroundMark x1="51244" y1="8108" x2="51244" y2="8108"/>
                          <a14:foregroundMark x1="50249" y1="8108" x2="50249" y2="8108"/>
                          <a14:foregroundMark x1="50249" y1="8108" x2="50249" y2="8108"/>
                          <a14:foregroundMark x1="41294" y1="7207" x2="41294" y2="7207"/>
                          <a14:foregroundMark x1="40796" y1="7207" x2="40796" y2="7207"/>
                          <a14:foregroundMark x1="39801" y1="7207" x2="39801" y2="7207"/>
                          <a14:foregroundMark x1="32836" y1="25676" x2="32836" y2="25676"/>
                          <a14:foregroundMark x1="32836" y1="25676" x2="32836" y2="25676"/>
                          <a14:foregroundMark x1="18408" y1="47297" x2="18408" y2="47297"/>
                          <a14:foregroundMark x1="18408" y1="47297" x2="18408" y2="47297"/>
                          <a14:foregroundMark x1="15920" y1="34234" x2="15920" y2="34234"/>
                          <a14:foregroundMark x1="15920" y1="34234" x2="15920" y2="34234"/>
                          <a14:foregroundMark x1="17910" y1="31532" x2="17910" y2="31532"/>
                          <a14:foregroundMark x1="17910" y1="30180" x2="17910" y2="30180"/>
                          <a14:foregroundMark x1="19900" y1="21622" x2="19900" y2="21622"/>
                          <a14:foregroundMark x1="21393" y1="18919" x2="21393" y2="18919"/>
                          <a14:foregroundMark x1="22388" y1="15766" x2="22388" y2="15766"/>
                          <a14:foregroundMark x1="15423" y1="8559" x2="15423" y2="8559"/>
                          <a14:foregroundMark x1="45274" y1="4505" x2="45274" y2="4505"/>
                          <a14:foregroundMark x1="56716" y1="5856" x2="56716" y2="5856"/>
                          <a14:foregroundMark x1="64179" y1="22072" x2="64179" y2="22072"/>
                          <a14:foregroundMark x1="31343" y1="27928" x2="31343" y2="27928"/>
                          <a14:foregroundMark x1="31343" y1="29279" x2="31343" y2="29279"/>
                          <a14:foregroundMark x1="31343" y1="34234" x2="31343" y2="34234"/>
                          <a14:foregroundMark x1="20896" y1="12613" x2="20896" y2="12613"/>
                          <a14:foregroundMark x1="77612" y1="13063" x2="77612" y2="13063"/>
                          <a14:foregroundMark x1="77612" y1="16667" x2="77612" y2="16667"/>
                          <a14:foregroundMark x1="78109" y1="19820" x2="78109" y2="19820"/>
                          <a14:foregroundMark x1="78109" y1="14865" x2="78109" y2="14865"/>
                          <a14:foregroundMark x1="77114" y1="13964" x2="77114" y2="13964"/>
                          <a14:foregroundMark x1="77114" y1="12162" x2="77114" y2="12162"/>
                          <a14:foregroundMark x1="77114" y1="10811" x2="77114" y2="10811"/>
                          <a14:foregroundMark x1="78607" y1="34685" x2="78607" y2="34685"/>
                          <a14:foregroundMark x1="19403" y1="35135" x2="19403" y2="35135"/>
                          <a14:foregroundMark x1="14428" y1="63514" x2="14428" y2="63514"/>
                          <a14:foregroundMark x1="14428" y1="63514" x2="14428" y2="63514"/>
                          <a14:foregroundMark x1="14428" y1="63514" x2="14428" y2="63514"/>
                          <a14:foregroundMark x1="14428" y1="63514" x2="14428" y2="63514"/>
                          <a14:foregroundMark x1="12935" y1="62613" x2="12935" y2="62613"/>
                          <a14:foregroundMark x1="12935" y1="60811" x2="12935" y2="60811"/>
                          <a14:foregroundMark x1="13930" y1="59009" x2="13930" y2="59009"/>
                          <a14:foregroundMark x1="13930" y1="58559" x2="13930" y2="58559"/>
                          <a14:foregroundMark x1="15423" y1="56306" x2="15423" y2="56306"/>
                          <a14:foregroundMark x1="14428" y1="54505" x2="14428" y2="54505"/>
                          <a14:foregroundMark x1="6965" y1="55405" x2="6965" y2="55405"/>
                          <a14:foregroundMark x1="10448" y1="51802" x2="10448" y2="51802"/>
                          <a14:foregroundMark x1="8955" y1="84234" x2="8955" y2="84234"/>
                          <a14:foregroundMark x1="8458" y1="84234" x2="8458" y2="84234"/>
                          <a14:foregroundMark x1="6468" y1="84685" x2="6468" y2="84685"/>
                          <a14:foregroundMark x1="22886" y1="87838" x2="22886" y2="87838"/>
                          <a14:foregroundMark x1="43284" y1="88288" x2="43284" y2="88288"/>
                          <a14:foregroundMark x1="57711" y1="86937" x2="57711" y2="86937"/>
                          <a14:foregroundMark x1="68159" y1="87387" x2="68159" y2="87387"/>
                          <a14:foregroundMark x1="74627" y1="88288" x2="74627" y2="88288"/>
                          <a14:foregroundMark x1="82090" y1="88288" x2="82090" y2="88288"/>
                          <a14:foregroundMark x1="75622" y1="73423" x2="75622" y2="73423"/>
                          <a14:foregroundMark x1="72637" y1="70721" x2="72637" y2="70721"/>
                          <a14:foregroundMark x1="71642" y1="66667" x2="71642" y2="65766"/>
                          <a14:foregroundMark x1="71642" y1="61261" x2="72637" y2="60360"/>
                          <a14:foregroundMark x1="73632" y1="58108" x2="73632" y2="58108"/>
                          <a14:foregroundMark x1="75124" y1="55856" x2="75124" y2="55856"/>
                          <a14:foregroundMark x1="80100" y1="54955" x2="80100" y2="54955"/>
                          <a14:foregroundMark x1="82090" y1="54955" x2="82090" y2="54955"/>
                          <a14:foregroundMark x1="84577" y1="56306" x2="84577" y2="56306"/>
                          <a14:foregroundMark x1="88557" y1="63964" x2="88557" y2="63964"/>
                          <a14:foregroundMark x1="87065" y1="64865" x2="87065" y2="63063"/>
                          <a14:foregroundMark x1="85572" y1="62613" x2="85572" y2="62613"/>
                          <a14:foregroundMark x1="60199" y1="69820" x2="60199" y2="69820"/>
                          <a14:foregroundMark x1="60199" y1="69820" x2="60199" y2="69820"/>
                          <a14:foregroundMark x1="59701" y1="68018" x2="60697" y2="67117"/>
                          <a14:foregroundMark x1="62189" y1="62162" x2="62189" y2="62162"/>
                          <a14:foregroundMark x1="50746" y1="63964" x2="50746" y2="63964"/>
                          <a14:foregroundMark x1="47761" y1="62613" x2="47761" y2="62613"/>
                          <a14:foregroundMark x1="46269" y1="58559" x2="46269" y2="58559"/>
                          <a14:foregroundMark x1="45274" y1="59910" x2="45274" y2="59910"/>
                          <a14:foregroundMark x1="42786" y1="59459" x2="42786" y2="59459"/>
                          <a14:foregroundMark x1="42289" y1="57207" x2="42289" y2="57207"/>
                          <a14:foregroundMark x1="29353" y1="68468" x2="29353" y2="68468"/>
                          <a14:foregroundMark x1="30348" y1="62162" x2="30348" y2="62162"/>
                          <a14:foregroundMark x1="30846" y1="58108" x2="30846" y2="58108"/>
                          <a14:foregroundMark x1="7463" y1="92342" x2="7463" y2="92342"/>
                          <a14:foregroundMark x1="3980" y1="87838" x2="3980" y2="87838"/>
                          <a14:foregroundMark x1="45771" y1="72072" x2="45771" y2="72072"/>
                          <a14:foregroundMark x1="47761" y1="90541" x2="47761" y2="90541"/>
                          <a14:foregroundMark x1="53731" y1="90991" x2="53731" y2="90991"/>
                          <a14:foregroundMark x1="63682" y1="91892" x2="63682" y2="91892"/>
                          <a14:foregroundMark x1="68159" y1="91892" x2="68159" y2="91892"/>
                          <a14:foregroundMark x1="72637" y1="92342" x2="73632" y2="92342"/>
                          <a14:foregroundMark x1="76617" y1="92342" x2="76617" y2="92342"/>
                          <a14:foregroundMark x1="77612" y1="92342" x2="77612" y2="92342"/>
                          <a14:foregroundMark x1="80100" y1="92793" x2="80100" y2="92793"/>
                          <a14:foregroundMark x1="82090" y1="92793" x2="82090" y2="92793"/>
                          <a14:foregroundMark x1="82090" y1="76126" x2="82090" y2="76126"/>
                          <a14:foregroundMark x1="79602" y1="65766" x2="79602" y2="65766"/>
                          <a14:foregroundMark x1="78607" y1="66667" x2="78109" y2="68468"/>
                          <a14:foregroundMark x1="77612" y1="70270" x2="77612" y2="70270"/>
                          <a14:foregroundMark x1="92537" y1="51351" x2="92537" y2="51351"/>
                          <a14:foregroundMark x1="89552" y1="51351" x2="89552" y2="51351"/>
                          <a14:foregroundMark x1="11443" y1="94595" x2="11443" y2="94595"/>
                          <a14:foregroundMark x1="87562" y1="84234" x2="87562" y2="84234"/>
                          <a14:foregroundMark x1="90547" y1="83784" x2="90547" y2="83784"/>
                          <a14:foregroundMark x1="92040" y1="84234" x2="92040" y2="84234"/>
                          <a14:foregroundMark x1="93532" y1="86937" x2="93532" y2="86937"/>
                          <a14:foregroundMark x1="92040" y1="85135" x2="92040" y2="85135"/>
                          <a14:foregroundMark x1="86070" y1="83333" x2="86070" y2="83333"/>
                          <a14:foregroundMark x1="66169" y1="74324" x2="66169" y2="74324"/>
                          <a14:foregroundMark x1="78607" y1="71171" x2="78607" y2="71171"/>
                          <a14:foregroundMark x1="83582" y1="72072" x2="83582" y2="72072"/>
                          <a14:foregroundMark x1="64677" y1="55856" x2="64677" y2="55856"/>
                          <a14:foregroundMark x1="61194" y1="56757" x2="61194" y2="56757"/>
                          <a14:foregroundMark x1="47264" y1="65766" x2="46269" y2="66216"/>
                          <a14:foregroundMark x1="46269" y1="66216" x2="46269" y2="66216"/>
                          <a14:foregroundMark x1="44776" y1="43243" x2="44776" y2="43243"/>
                          <a14:foregroundMark x1="13930" y1="69369" x2="13930" y2="69369"/>
                          <a14:foregroundMark x1="28856" y1="54955" x2="28856" y2="54955"/>
                          <a14:foregroundMark x1="42289" y1="71622" x2="42289" y2="71622"/>
                          <a14:foregroundMark x1="74627" y1="11261" x2="74627" y2="11261"/>
                          <a14:foregroundMark x1="97512" y1="78829" x2="97512" y2="788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833"/>
              <a:ext cx="765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4AF76D-B0B9-0AFB-5485-E1A2062B57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22" b="95977" l="7660" r="90213">
                        <a14:foregroundMark x1="50213" y1="8046" x2="50213" y2="8046"/>
                        <a14:foregroundMark x1="57021" y1="6322" x2="57021" y2="6322"/>
                        <a14:foregroundMark x1="51064" y1="81609" x2="51064" y2="81609"/>
                        <a14:foregroundMark x1="50213" y1="85632" x2="50213" y2="85632"/>
                        <a14:foregroundMark x1="50638" y1="91954" x2="50638" y2="91954"/>
                        <a14:foregroundMark x1="51064" y1="95977" x2="51064" y2="95977"/>
                        <a14:foregroundMark x1="85957" y1="69540" x2="85957" y2="69540"/>
                        <a14:foregroundMark x1="85106" y1="69540" x2="85106" y2="69540"/>
                        <a14:foregroundMark x1="90213" y1="68391" x2="90213" y2="68391"/>
                        <a14:foregroundMark x1="85957" y1="62069" x2="85957" y2="62069"/>
                        <a14:foregroundMark x1="87234" y1="45402" x2="87660" y2="44253"/>
                        <a14:foregroundMark x1="8085" y1="66092" x2="8085" y2="66092"/>
                        <a14:foregroundMark x1="8085" y1="67816" x2="8085" y2="67816"/>
                        <a14:foregroundMark x1="10638" y1="67816" x2="10638" y2="67816"/>
                        <a14:foregroundMark x1="76596" y1="14943" x2="76596" y2="14943"/>
                        <a14:foregroundMark x1="79574" y1="16667" x2="79574" y2="16667"/>
                        <a14:foregroundMark x1="50638" y1="95977" x2="50638" y2="95977"/>
                        <a14:foregroundMark x1="49362" y1="95977" x2="49362" y2="95977"/>
                        <a14:foregroundMark x1="45957" y1="95977" x2="45957" y2="95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934" y="4718647"/>
            <a:ext cx="1261507" cy="1027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D123F-CD26-6BC9-9311-165696C4A3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1198" y="1116514"/>
            <a:ext cx="1231923" cy="1399913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B112A789-3603-C04C-5F71-493AE19E6E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9410" y="1285899"/>
            <a:ext cx="1601945" cy="1287600"/>
            <a:chOff x="4658" y="3289"/>
            <a:chExt cx="795" cy="639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8F4BD70E-F9F6-0738-7847-EB3CD12CCC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8" y="3289"/>
              <a:ext cx="795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266B6F5E-B543-1CF0-CE6D-164D039CA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34" b="97966" l="1939" r="94460">
                          <a14:foregroundMark x1="26593" y1="8136" x2="26593" y2="8136"/>
                          <a14:foregroundMark x1="22438" y1="5763" x2="22438" y2="5763"/>
                          <a14:foregroundMark x1="80886" y1="8136" x2="80886" y2="8136"/>
                          <a14:foregroundMark x1="42105" y1="87797" x2="42105" y2="87797"/>
                          <a14:foregroundMark x1="36565" y1="91186" x2="36565" y2="91186"/>
                          <a14:foregroundMark x1="38227" y1="93898" x2="38227" y2="93898"/>
                          <a14:foregroundMark x1="85596" y1="86441" x2="85596" y2="86441"/>
                          <a14:foregroundMark x1="94183" y1="86441" x2="94183" y2="86441"/>
                          <a14:foregroundMark x1="13850" y1="81695" x2="13850" y2="81695"/>
                          <a14:foregroundMark x1="29363" y1="95932" x2="29363" y2="95932"/>
                          <a14:foregroundMark x1="6648" y1="85763" x2="6648" y2="85763"/>
                          <a14:foregroundMark x1="3047" y1="85763" x2="3047" y2="85763"/>
                          <a14:foregroundMark x1="10249" y1="90169" x2="10249" y2="90169"/>
                          <a14:foregroundMark x1="13850" y1="93559" x2="13850" y2="93559"/>
                          <a14:foregroundMark x1="21330" y1="94915" x2="21330" y2="94915"/>
                          <a14:foregroundMark x1="22438" y1="95932" x2="22438" y2="95932"/>
                          <a14:foregroundMark x1="23823" y1="95593" x2="23823" y2="95593"/>
                          <a14:foregroundMark x1="58726" y1="2034" x2="58726" y2="2034"/>
                          <a14:foregroundMark x1="54848" y1="98305" x2="54848" y2="98305"/>
                          <a14:foregroundMark x1="94460" y1="22712" x2="94460" y2="22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" y="3289"/>
              <a:ext cx="797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474987"/>
      </p:ext>
    </p:extLst>
  </p:cSld>
  <p:clrMapOvr>
    <a:masterClrMapping/>
  </p:clrMapOvr>
  <p:transition spd="slow" advClick="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881718" y="1685925"/>
            <a:ext cx="998360" cy="871107"/>
            <a:chOff x="4746443" y="2249369"/>
            <a:chExt cx="1727200" cy="1024300"/>
          </a:xfrm>
        </p:grpSpPr>
        <p:sp>
          <p:nvSpPr>
            <p:cNvPr id="24" name="object 473"/>
            <p:cNvSpPr/>
            <p:nvPr/>
          </p:nvSpPr>
          <p:spPr>
            <a:xfrm>
              <a:off x="4762249" y="2249369"/>
              <a:ext cx="1695208" cy="815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74"/>
            <p:cNvSpPr txBox="1"/>
            <p:nvPr/>
          </p:nvSpPr>
          <p:spPr>
            <a:xfrm>
              <a:off x="4746443" y="3056528"/>
              <a:ext cx="1727200" cy="2171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10" dirty="0">
                  <a:solidFill>
                    <a:srgbClr val="00020B"/>
                  </a:solidFill>
                  <a:latin typeface="Garamond"/>
                  <a:cs typeface="Garamond"/>
                </a:rPr>
                <a:t>T</a:t>
              </a:r>
              <a:r>
                <a:rPr sz="1100" b="1" spc="10" dirty="0">
                  <a:solidFill>
                    <a:srgbClr val="00020B"/>
                  </a:solidFill>
                  <a:latin typeface="Garamond"/>
                  <a:cs typeface="Garamond"/>
                </a:rPr>
                <a:t>HE</a:t>
              </a:r>
              <a:r>
                <a:rPr sz="1100" b="1" spc="-140" dirty="0">
                  <a:solidFill>
                    <a:srgbClr val="00020B"/>
                  </a:solidFill>
                  <a:latin typeface="Garamond"/>
                  <a:cs typeface="Garamond"/>
                </a:rPr>
                <a:t> </a:t>
              </a:r>
              <a:r>
                <a:rPr sz="1200" b="1" spc="-15" dirty="0">
                  <a:solidFill>
                    <a:srgbClr val="00020B"/>
                  </a:solidFill>
                  <a:latin typeface="Garamond"/>
                  <a:cs typeface="Garamond"/>
                </a:rPr>
                <a:t>C</a:t>
              </a:r>
              <a:r>
                <a:rPr sz="1100" b="1" spc="-15" dirty="0">
                  <a:solidFill>
                    <a:srgbClr val="00020B"/>
                  </a:solidFill>
                  <a:latin typeface="Garamond"/>
                  <a:cs typeface="Garamond"/>
                </a:rPr>
                <a:t>ITADEL</a:t>
              </a:r>
              <a:endParaRPr sz="1100" dirty="0">
                <a:latin typeface="Garamond"/>
                <a:cs typeface="Garamond"/>
              </a:endParaRPr>
            </a:p>
          </p:txBody>
        </p:sp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1288301" y="289883"/>
            <a:ext cx="6349120" cy="568950"/>
          </a:xfrm>
        </p:spPr>
        <p:txBody>
          <a:bodyPr lIns="182562" tIns="0" rIns="182562" bIns="0" anchor="b"/>
          <a:lstStyle/>
          <a:p>
            <a:r>
              <a:rPr lang="en-US" altLang="en-US" sz="3200" dirty="0"/>
              <a:t>Senior Military Colleges (SMC)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366" y="3155141"/>
            <a:ext cx="19142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Norwich University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 (Northfield, VT)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1562" y="3190264"/>
            <a:ext cx="25630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Virginia Military Institute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(Lexington, VA)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1839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5074" y="3155141"/>
            <a:ext cx="15721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The Citadel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(Charleston, SC) Established 1842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9981" y="5727378"/>
            <a:ext cx="2541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University of North Georgia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(Dahlonega, GA)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1873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1315" y="5719588"/>
            <a:ext cx="156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Virginia Tech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(Blacksburg, VA)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1872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6145" y="5727377"/>
            <a:ext cx="2160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Texas A&amp;M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(College Station, TX)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1871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68" y="1685925"/>
            <a:ext cx="969262" cy="871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676809"/>
            <a:ext cx="879813" cy="9022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06" y="4399761"/>
            <a:ext cx="866707" cy="711036"/>
          </a:xfrm>
          <a:prstGeom prst="rect">
            <a:avLst/>
          </a:prstGeom>
        </p:spPr>
      </p:pic>
      <p:sp>
        <p:nvSpPr>
          <p:cNvPr id="27" name="object 11"/>
          <p:cNvSpPr/>
          <p:nvPr/>
        </p:nvSpPr>
        <p:spPr>
          <a:xfrm>
            <a:off x="2843790" y="4408472"/>
            <a:ext cx="1139634" cy="705639"/>
          </a:xfrm>
          <a:custGeom>
            <a:avLst/>
            <a:gdLst/>
            <a:ahLst/>
            <a:cxnLst/>
            <a:rect l="l" t="t" r="r" b="b"/>
            <a:pathLst>
              <a:path w="1463039" h="697865">
                <a:moveTo>
                  <a:pt x="259880" y="0"/>
                </a:moveTo>
                <a:lnTo>
                  <a:pt x="0" y="0"/>
                </a:lnTo>
                <a:lnTo>
                  <a:pt x="371525" y="697356"/>
                </a:lnTo>
                <a:lnTo>
                  <a:pt x="446070" y="559015"/>
                </a:lnTo>
                <a:lnTo>
                  <a:pt x="371830" y="559015"/>
                </a:lnTo>
                <a:lnTo>
                  <a:pt x="109143" y="65570"/>
                </a:lnTo>
                <a:lnTo>
                  <a:pt x="294950" y="65570"/>
                </a:lnTo>
                <a:lnTo>
                  <a:pt x="259880" y="0"/>
                </a:lnTo>
                <a:close/>
              </a:path>
              <a:path w="1463039" h="697865">
                <a:moveTo>
                  <a:pt x="945476" y="161366"/>
                </a:moveTo>
                <a:lnTo>
                  <a:pt x="701382" y="161366"/>
                </a:lnTo>
                <a:lnTo>
                  <a:pt x="698881" y="165887"/>
                </a:lnTo>
                <a:lnTo>
                  <a:pt x="691836" y="177474"/>
                </a:lnTo>
                <a:lnTo>
                  <a:pt x="684576" y="190058"/>
                </a:lnTo>
                <a:lnTo>
                  <a:pt x="677737" y="202295"/>
                </a:lnTo>
                <a:lnTo>
                  <a:pt x="671957" y="212839"/>
                </a:lnTo>
                <a:lnTo>
                  <a:pt x="663905" y="226999"/>
                </a:lnTo>
                <a:lnTo>
                  <a:pt x="836142" y="226999"/>
                </a:lnTo>
                <a:lnTo>
                  <a:pt x="589432" y="686892"/>
                </a:lnTo>
                <a:lnTo>
                  <a:pt x="851357" y="686892"/>
                </a:lnTo>
                <a:lnTo>
                  <a:pt x="886085" y="621385"/>
                </a:lnTo>
                <a:lnTo>
                  <a:pt x="698792" y="621385"/>
                </a:lnTo>
                <a:lnTo>
                  <a:pt x="945476" y="161366"/>
                </a:lnTo>
                <a:close/>
              </a:path>
              <a:path w="1463039" h="697865">
                <a:moveTo>
                  <a:pt x="1427815" y="65570"/>
                </a:moveTo>
                <a:lnTo>
                  <a:pt x="1353705" y="65570"/>
                </a:lnTo>
                <a:lnTo>
                  <a:pt x="1303553" y="159588"/>
                </a:lnTo>
                <a:lnTo>
                  <a:pt x="1057008" y="159588"/>
                </a:lnTo>
                <a:lnTo>
                  <a:pt x="812025" y="621385"/>
                </a:lnTo>
                <a:lnTo>
                  <a:pt x="886085" y="621385"/>
                </a:lnTo>
                <a:lnTo>
                  <a:pt x="1096162" y="225120"/>
                </a:lnTo>
                <a:lnTo>
                  <a:pt x="1342631" y="225120"/>
                </a:lnTo>
                <a:lnTo>
                  <a:pt x="1427815" y="65570"/>
                </a:lnTo>
                <a:close/>
              </a:path>
              <a:path w="1463039" h="697865">
                <a:moveTo>
                  <a:pt x="1462824" y="0"/>
                </a:moveTo>
                <a:lnTo>
                  <a:pt x="825766" y="0"/>
                </a:lnTo>
                <a:lnTo>
                  <a:pt x="779432" y="4218"/>
                </a:lnTo>
                <a:lnTo>
                  <a:pt x="735350" y="16500"/>
                </a:lnTo>
                <a:lnTo>
                  <a:pt x="694453" y="36282"/>
                </a:lnTo>
                <a:lnTo>
                  <a:pt x="657674" y="63001"/>
                </a:lnTo>
                <a:lnTo>
                  <a:pt x="625946" y="96095"/>
                </a:lnTo>
                <a:lnTo>
                  <a:pt x="600202" y="135000"/>
                </a:lnTo>
                <a:lnTo>
                  <a:pt x="371830" y="559015"/>
                </a:lnTo>
                <a:lnTo>
                  <a:pt x="446070" y="559015"/>
                </a:lnTo>
                <a:lnTo>
                  <a:pt x="657415" y="166801"/>
                </a:lnTo>
                <a:lnTo>
                  <a:pt x="659434" y="162763"/>
                </a:lnTo>
                <a:lnTo>
                  <a:pt x="661682" y="159042"/>
                </a:lnTo>
                <a:lnTo>
                  <a:pt x="685649" y="127125"/>
                </a:lnTo>
                <a:lnTo>
                  <a:pt x="741727" y="85310"/>
                </a:lnTo>
                <a:lnTo>
                  <a:pt x="784334" y="70299"/>
                </a:lnTo>
                <a:lnTo>
                  <a:pt x="821855" y="65570"/>
                </a:lnTo>
                <a:lnTo>
                  <a:pt x="1427815" y="65570"/>
                </a:lnTo>
                <a:lnTo>
                  <a:pt x="1462824" y="0"/>
                </a:lnTo>
                <a:close/>
              </a:path>
              <a:path w="1463039" h="697865">
                <a:moveTo>
                  <a:pt x="294950" y="65570"/>
                </a:moveTo>
                <a:lnTo>
                  <a:pt x="220649" y="65570"/>
                </a:lnTo>
                <a:lnTo>
                  <a:pt x="369316" y="343115"/>
                </a:lnTo>
                <a:lnTo>
                  <a:pt x="445375" y="206768"/>
                </a:lnTo>
                <a:lnTo>
                  <a:pt x="370471" y="206768"/>
                </a:lnTo>
                <a:lnTo>
                  <a:pt x="294950" y="65570"/>
                </a:lnTo>
                <a:close/>
              </a:path>
              <a:path w="1463039" h="697865">
                <a:moveTo>
                  <a:pt x="689813" y="0"/>
                </a:moveTo>
                <a:lnTo>
                  <a:pt x="485889" y="0"/>
                </a:lnTo>
                <a:lnTo>
                  <a:pt x="370471" y="206768"/>
                </a:lnTo>
                <a:lnTo>
                  <a:pt x="445375" y="206768"/>
                </a:lnTo>
                <a:lnTo>
                  <a:pt x="524141" y="65570"/>
                </a:lnTo>
                <a:lnTo>
                  <a:pt x="597141" y="65570"/>
                </a:lnTo>
                <a:lnTo>
                  <a:pt x="609295" y="62166"/>
                </a:lnTo>
                <a:lnTo>
                  <a:pt x="625705" y="45250"/>
                </a:lnTo>
                <a:lnTo>
                  <a:pt x="643350" y="29800"/>
                </a:lnTo>
                <a:lnTo>
                  <a:pt x="662137" y="15874"/>
                </a:lnTo>
                <a:lnTo>
                  <a:pt x="681977" y="3530"/>
                </a:lnTo>
                <a:lnTo>
                  <a:pt x="689813" y="0"/>
                </a:lnTo>
                <a:close/>
              </a:path>
            </a:pathLst>
          </a:custGeom>
          <a:solidFill>
            <a:srgbClr val="8C0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A person wearing a uniform&#10;&#10;Description automatically generated">
            <a:extLst>
              <a:ext uri="{FF2B5EF4-FFF2-40B4-BE49-F238E27FC236}">
                <a16:creationId xmlns:a16="http://schemas.microsoft.com/office/drawing/2014/main" id="{9ABEC7B3-521E-C1A7-1AB4-5D4C9B095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81" y="1260012"/>
            <a:ext cx="1283768" cy="1925413"/>
          </a:xfrm>
          <a:prstGeom prst="rect">
            <a:avLst/>
          </a:prstGeom>
        </p:spPr>
      </p:pic>
      <p:pic>
        <p:nvPicPr>
          <p:cNvPr id="31" name="Picture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8F8D4F2-5DCD-7D88-EF61-4312372026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7" y="3832249"/>
            <a:ext cx="1283768" cy="1925652"/>
          </a:xfrm>
          <a:prstGeom prst="rect">
            <a:avLst/>
          </a:prstGeom>
        </p:spPr>
      </p:pic>
      <p:pic>
        <p:nvPicPr>
          <p:cNvPr id="33" name="Picture 32" descr="A person wearing a hat&#10;&#10;Description automatically generated">
            <a:extLst>
              <a:ext uri="{FF2B5EF4-FFF2-40B4-BE49-F238E27FC236}">
                <a16:creationId xmlns:a16="http://schemas.microsoft.com/office/drawing/2014/main" id="{62712093-3879-4D4A-5693-3D797DFB4E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9" y="3828431"/>
            <a:ext cx="1288694" cy="1933288"/>
          </a:xfrm>
          <a:prstGeom prst="rect">
            <a:avLst/>
          </a:prstGeom>
        </p:spPr>
      </p:pic>
      <p:pic>
        <p:nvPicPr>
          <p:cNvPr id="35" name="Picture 3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11737E5-F4E5-06A3-1D69-FAFDF07D7A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1" y="3825093"/>
            <a:ext cx="1275015" cy="1912763"/>
          </a:xfrm>
          <a:prstGeom prst="rect">
            <a:avLst/>
          </a:prstGeom>
        </p:spPr>
      </p:pic>
      <p:pic>
        <p:nvPicPr>
          <p:cNvPr id="37" name="Picture 36" descr="A person wearing a uniform&#10;&#10;Description automatically generated">
            <a:extLst>
              <a:ext uri="{FF2B5EF4-FFF2-40B4-BE49-F238E27FC236}">
                <a16:creationId xmlns:a16="http://schemas.microsoft.com/office/drawing/2014/main" id="{749EA581-1356-7F94-99FE-06CDF6C160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1" y="1301330"/>
            <a:ext cx="1283768" cy="1925652"/>
          </a:xfrm>
          <a:prstGeom prst="rect">
            <a:avLst/>
          </a:prstGeom>
        </p:spPr>
      </p:pic>
      <p:pic>
        <p:nvPicPr>
          <p:cNvPr id="39" name="Picture 38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71B3FFDA-07B8-F2F4-497C-84C40DCCCB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3" y="1308244"/>
            <a:ext cx="1274549" cy="1911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42D02-271F-533F-0BA7-9A4B2ACF0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74195" y="4406321"/>
            <a:ext cx="688228" cy="7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5543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868" y="1297541"/>
            <a:ext cx="87563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</a:rPr>
              <a:t>Why apply to a Senior Military College?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Assessed onto Active Duty upon recommendation from the Professor of Military Science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SMCs offer more Scholarships than other colleges and Universities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SMCs are very traditional and offer students an organized and structured lifestyle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Superb Alumni networking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SMC’s have their own training facilities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SMC ROTC programs are part of a Corps of Cadets, giving cadets a well-rounded view of what it is like to be a leader in the Army.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FFFFFF"/>
                </a:solidFill>
              </a:rPr>
              <a:t>Uniform allowance to pay for Corps of Cadet Uniform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45" y="4024673"/>
            <a:ext cx="8295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806864" y="260615"/>
            <a:ext cx="5760700" cy="568950"/>
          </a:xfrm>
        </p:spPr>
        <p:txBody>
          <a:bodyPr lIns="182562" tIns="0" rIns="182562" bIns="0" anchor="b"/>
          <a:lstStyle/>
          <a:p>
            <a:r>
              <a:rPr lang="en-US" altLang="en-US" sz="2800" u="sng" dirty="0"/>
              <a:t>Senior Military Colleges (SMCs) </a:t>
            </a:r>
          </a:p>
        </p:txBody>
      </p:sp>
    </p:spTree>
    <p:extLst>
      <p:ext uri="{BB962C8B-B14F-4D97-AF65-F5344CB8AC3E}">
        <p14:creationId xmlns:p14="http://schemas.microsoft.com/office/powerpoint/2010/main" val="188963730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9422" y="60840"/>
            <a:ext cx="5370107" cy="914400"/>
          </a:xfrm>
        </p:spPr>
        <p:txBody>
          <a:bodyPr/>
          <a:lstStyle/>
          <a:p>
            <a:r>
              <a:rPr lang="en-US" altLang="en-US" sz="2800" dirty="0"/>
              <a:t>Military Junior Colleges (MJC)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40" y="411766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Marion Military Institute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(Marion, AL)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1842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5673" y="4117596"/>
            <a:ext cx="2304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Georgia Military College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(Milledgeville, GA)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1879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7288" y="4117597"/>
            <a:ext cx="1612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New Mexico </a:t>
            </a:r>
          </a:p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Military Institute 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(Roswell, NM)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1891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2032" y="4117596"/>
            <a:ext cx="1955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Valley Forge Military </a:t>
            </a:r>
          </a:p>
          <a:p>
            <a:pPr algn="ctr"/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Academy &amp; College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(Wayne, PA)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Established 1928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22" b="95977" l="7660" r="90213">
                        <a14:foregroundMark x1="50213" y1="8046" x2="50213" y2="8046"/>
                        <a14:foregroundMark x1="57021" y1="6322" x2="57021" y2="6322"/>
                        <a14:foregroundMark x1="51064" y1="81609" x2="51064" y2="81609"/>
                        <a14:foregroundMark x1="50213" y1="85632" x2="50213" y2="85632"/>
                        <a14:foregroundMark x1="50638" y1="91954" x2="50638" y2="91954"/>
                        <a14:foregroundMark x1="51064" y1="95977" x2="51064" y2="95977"/>
                        <a14:foregroundMark x1="85957" y1="69540" x2="85957" y2="69540"/>
                        <a14:foregroundMark x1="85106" y1="69540" x2="85106" y2="69540"/>
                        <a14:foregroundMark x1="90213" y1="68391" x2="90213" y2="68391"/>
                        <a14:foregroundMark x1="85957" y1="62069" x2="85957" y2="62069"/>
                        <a14:foregroundMark x1="87234" y1="45402" x2="87660" y2="44253"/>
                        <a14:foregroundMark x1="8085" y1="66092" x2="8085" y2="66092"/>
                        <a14:foregroundMark x1="8085" y1="67816" x2="8085" y2="67816"/>
                        <a14:foregroundMark x1="10638" y1="67816" x2="10638" y2="67816"/>
                        <a14:foregroundMark x1="76596" y1="14943" x2="76596" y2="14943"/>
                        <a14:foregroundMark x1="79574" y1="16667" x2="79574" y2="16667"/>
                        <a14:foregroundMark x1="50638" y1="95977" x2="50638" y2="95977"/>
                        <a14:foregroundMark x1="49362" y1="95977" x2="49362" y2="95977"/>
                        <a14:foregroundMark x1="45957" y1="95977" x2="45957" y2="95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3032" y="5212753"/>
            <a:ext cx="1261507" cy="1027216"/>
          </a:xfrm>
          <a:prstGeom prst="rect">
            <a:avLst/>
          </a:prstGeom>
        </p:spPr>
      </p:pic>
      <p:pic>
        <p:nvPicPr>
          <p:cNvPr id="19" name="Picture 18" descr="A person wearing a uniform&#10;&#10;Description automatically generated">
            <a:extLst>
              <a:ext uri="{FF2B5EF4-FFF2-40B4-BE49-F238E27FC236}">
                <a16:creationId xmlns:a16="http://schemas.microsoft.com/office/drawing/2014/main" id="{47D0053D-3BB4-443B-04C9-ED50452DC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03" y="1545432"/>
            <a:ext cx="1716367" cy="2574852"/>
          </a:xfrm>
          <a:prstGeom prst="rect">
            <a:avLst/>
          </a:prstGeom>
        </p:spPr>
      </p:pic>
      <p:pic>
        <p:nvPicPr>
          <p:cNvPr id="23" name="Picture 22" descr="A person wearing a hat posing for the camera&#10;&#10;Description automatically generated">
            <a:extLst>
              <a:ext uri="{FF2B5EF4-FFF2-40B4-BE49-F238E27FC236}">
                <a16:creationId xmlns:a16="http://schemas.microsoft.com/office/drawing/2014/main" id="{A6E2B126-F105-1069-9710-969489AC3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01" y="1545432"/>
            <a:ext cx="1716366" cy="2574249"/>
          </a:xfrm>
          <a:prstGeom prst="rect">
            <a:avLst/>
          </a:prstGeom>
        </p:spPr>
      </p:pic>
      <p:pic>
        <p:nvPicPr>
          <p:cNvPr id="25" name="Picture 24" descr="A person wearing a uniform&#10;&#10;Description automatically generated">
            <a:extLst>
              <a:ext uri="{FF2B5EF4-FFF2-40B4-BE49-F238E27FC236}">
                <a16:creationId xmlns:a16="http://schemas.microsoft.com/office/drawing/2014/main" id="{89631C40-E7DE-D3C0-12D5-428B1148F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7" y="1545432"/>
            <a:ext cx="1716378" cy="2574249"/>
          </a:xfrm>
          <a:prstGeom prst="rect">
            <a:avLst/>
          </a:prstGeom>
        </p:spPr>
      </p:pic>
      <p:pic>
        <p:nvPicPr>
          <p:cNvPr id="27" name="Picture 2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E9813BD-F11F-3F02-E00C-4A387498C8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06" y="1545432"/>
            <a:ext cx="1716366" cy="25748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493E5E-E7BA-2D29-04F7-534D4D1B4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7" b="95629" l="9009" r="89940">
                        <a14:foregroundMark x1="89940" y1="40000" x2="89940" y2="40000"/>
                        <a14:foregroundMark x1="73724" y1="9007" x2="73724" y2="9007"/>
                        <a14:foregroundMark x1="44444" y1="6887" x2="44444" y2="6887"/>
                        <a14:foregroundMark x1="48498" y1="2781" x2="48498" y2="2781"/>
                        <a14:foregroundMark x1="9309" y1="33377" x2="9309" y2="33377"/>
                        <a14:foregroundMark x1="50751" y1="90331" x2="50751" y2="90331"/>
                        <a14:foregroundMark x1="56156" y1="88212" x2="56156" y2="88212"/>
                        <a14:foregroundMark x1="50150" y1="95629" x2="50150" y2="95629"/>
                        <a14:foregroundMark x1="55556" y1="94437" x2="55556" y2="94437"/>
                        <a14:foregroundMark x1="28529" y1="89139" x2="28529" y2="89139"/>
                        <a14:foregroundMark x1="53153" y1="89404" x2="53153" y2="89404"/>
                        <a14:backgroundMark x1="53153" y1="88477" x2="53153" y2="88477"/>
                        <a14:backgroundMark x1="64715" y1="93245" x2="64715" y2="93245"/>
                        <a14:backgroundMark x1="63363" y1="90596" x2="63363" y2="90596"/>
                        <a14:backgroundMark x1="58258" y1="92583" x2="58258" y2="92583"/>
                        <a14:backgroundMark x1="63664" y1="92980" x2="63664" y2="92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31" y="5161529"/>
            <a:ext cx="941123" cy="1066888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D473A1B-90FA-4A6E-D211-BF1323E0EA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4575" y="5221288"/>
            <a:ext cx="1262063" cy="1014412"/>
            <a:chOff x="4658" y="3289"/>
            <a:chExt cx="795" cy="63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96EF4A4-03D5-16D9-79C8-0AC457CF5F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8" y="3289"/>
              <a:ext cx="795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F3C864D3-89A3-60A4-274C-1D6C566F2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034" b="97966" l="1939" r="94460">
                          <a14:foregroundMark x1="26593" y1="8136" x2="26593" y2="8136"/>
                          <a14:foregroundMark x1="22438" y1="5763" x2="22438" y2="5763"/>
                          <a14:foregroundMark x1="80886" y1="8136" x2="80886" y2="8136"/>
                          <a14:foregroundMark x1="42105" y1="87797" x2="42105" y2="87797"/>
                          <a14:foregroundMark x1="36565" y1="91186" x2="36565" y2="91186"/>
                          <a14:foregroundMark x1="38227" y1="93898" x2="38227" y2="93898"/>
                          <a14:foregroundMark x1="85596" y1="86441" x2="85596" y2="86441"/>
                          <a14:foregroundMark x1="94183" y1="86441" x2="94183" y2="86441"/>
                          <a14:foregroundMark x1="13850" y1="81695" x2="13850" y2="81695"/>
                          <a14:foregroundMark x1="29363" y1="95932" x2="29363" y2="95932"/>
                          <a14:foregroundMark x1="6648" y1="85763" x2="6648" y2="85763"/>
                          <a14:foregroundMark x1="3047" y1="85763" x2="3047" y2="85763"/>
                          <a14:foregroundMark x1="10249" y1="90169" x2="10249" y2="90169"/>
                          <a14:foregroundMark x1="13850" y1="93559" x2="13850" y2="93559"/>
                          <a14:foregroundMark x1="21330" y1="94915" x2="21330" y2="94915"/>
                          <a14:foregroundMark x1="22438" y1="95932" x2="22438" y2="95932"/>
                          <a14:foregroundMark x1="23823" y1="95593" x2="23823" y2="95593"/>
                          <a14:foregroundMark x1="58726" y1="2034" x2="58726" y2="2034"/>
                          <a14:foregroundMark x1="54848" y1="98305" x2="54848" y2="98305"/>
                          <a14:foregroundMark x1="94460" y1="22712" x2="94460" y2="22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" y="3289"/>
              <a:ext cx="797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CD551B9-9614-10B5-EB5A-3CA5A079D2F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16468" y="5186069"/>
            <a:ext cx="1927641" cy="1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3680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0" y="1355148"/>
            <a:ext cx="8786675" cy="4550953"/>
          </a:xfrm>
        </p:spPr>
        <p:txBody>
          <a:bodyPr/>
          <a:lstStyle/>
          <a:p>
            <a:pPr marL="0" indent="0" algn="ctr">
              <a:buClrTx/>
              <a:buNone/>
              <a:defRPr/>
            </a:pPr>
            <a:r>
              <a:rPr lang="en-US" altLang="en-US" sz="2000" u="sng" dirty="0"/>
              <a:t>Why Apply to a Military Junior College?</a:t>
            </a:r>
          </a:p>
          <a:p>
            <a:pPr marL="0" indent="0">
              <a:buClrTx/>
              <a:buNone/>
              <a:defRPr/>
            </a:pPr>
            <a:endParaRPr lang="en-US" sz="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Commission as a 2LT in 2 years instead of the traditional 4 years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/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Each MJC offers up to 44 Scholarships per year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/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Mandatory study hall creates good study habits for follow-on College/University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/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Inspires Pride and Self-Confidence through Leadership Roles, Teambuilding, and Promotions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/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Cadet Teamwork &amp; Esprit de Corps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Uniform allowance to pay for Corps of Cadet Uniforms</a:t>
            </a:r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endParaRPr lang="en-US" sz="1200" dirty="0"/>
          </a:p>
          <a:p>
            <a:pPr>
              <a:lnSpc>
                <a:spcPct val="100000"/>
              </a:lnSpc>
              <a:buClrTx/>
              <a:buFont typeface="+mj-lt"/>
              <a:buAutoNum type="arabicParenR"/>
              <a:defRPr/>
            </a:pPr>
            <a:r>
              <a:rPr lang="en-US" sz="1600" dirty="0"/>
              <a:t>Simultaneous Membership Program (SMP) in USAR/ARNG (Over $300 for 2 days of training each month)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6864" y="203008"/>
            <a:ext cx="5370107" cy="914400"/>
          </a:xfrm>
        </p:spPr>
        <p:txBody>
          <a:bodyPr/>
          <a:lstStyle/>
          <a:p>
            <a:r>
              <a:rPr lang="en-US" altLang="en-US" sz="2800" dirty="0"/>
              <a:t>Military Junior Colleges (MJC)</a:t>
            </a:r>
          </a:p>
        </p:txBody>
      </p:sp>
    </p:spTree>
    <p:extLst>
      <p:ext uri="{BB962C8B-B14F-4D97-AF65-F5344CB8AC3E}">
        <p14:creationId xmlns:p14="http://schemas.microsoft.com/office/powerpoint/2010/main" val="27518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04"/>
          <p:cNvSpPr txBox="1">
            <a:spLocks noChangeArrowheads="1"/>
          </p:cNvSpPr>
          <p:nvPr/>
        </p:nvSpPr>
        <p:spPr bwMode="auto">
          <a:xfrm>
            <a:off x="358775" y="1585913"/>
            <a:ext cx="8435975" cy="473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48" tIns="36574" rIns="73148" bIns="36574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solidFill>
                  <a:srgbClr val="FFFFFF"/>
                </a:solidFill>
                <a:latin typeface="Calibri" panose="020F0502020204030204" pitchFamily="34" charset="0"/>
              </a:rPr>
              <a:t> The EAP for Military Junior College (MJC) officers is available to all MJC Cadets who have commissioned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solidFill>
                  <a:srgbClr val="FFFFFF"/>
                </a:solidFill>
                <a:latin typeface="Calibri" panose="020F0502020204030204" pitchFamily="34" charset="0"/>
              </a:rPr>
              <a:t> This program provides 100% Tuition or $10K for Room and Board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solidFill>
                  <a:srgbClr val="FFFFFF"/>
                </a:solidFill>
                <a:latin typeface="Calibri" panose="020F0502020204030204" pitchFamily="34" charset="0"/>
              </a:rPr>
              <a:t> These funds are in addition to any previous funds received at the MJC. Funding will be provided for a maximum of two (2) academic years, i.e., 4 semesters or 6 quarters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1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solidFill>
                  <a:srgbClr val="FFFFFF"/>
                </a:solidFill>
                <a:latin typeface="Calibri" panose="020F0502020204030204" pitchFamily="34" charset="0"/>
              </a:rPr>
              <a:t>The Cadet, with assistance from the school, must apply for EAP scholarship during their last semester at the MJC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9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solidFill>
                  <a:srgbClr val="FFFFFF"/>
                </a:solidFill>
                <a:latin typeface="Calibri" panose="020F0502020204030204" pitchFamily="34" charset="0"/>
              </a:rPr>
              <a:t>An additional 2-year obligation is incurred if EAP is accepted (On the plus side, Cadets earn 2 years time in service during their Junior and Senior year of college)</a:t>
            </a:r>
          </a:p>
          <a:p>
            <a:pPr>
              <a:defRPr/>
            </a:pP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057973" y="260615"/>
            <a:ext cx="7085662" cy="53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n-US" sz="2800" u="sng" dirty="0">
                <a:solidFill>
                  <a:srgbClr val="FFFFFF"/>
                </a:solidFill>
                <a:latin typeface="+mj-lt"/>
                <a:cs typeface="+mn-cs"/>
              </a:rPr>
              <a:t>Educational Assistance Program (EAP)</a:t>
            </a:r>
          </a:p>
        </p:txBody>
      </p:sp>
    </p:spTree>
    <p:extLst>
      <p:ext uri="{BB962C8B-B14F-4D97-AF65-F5344CB8AC3E}">
        <p14:creationId xmlns:p14="http://schemas.microsoft.com/office/powerpoint/2010/main" val="2884956445"/>
      </p:ext>
    </p:extLst>
  </p:cSld>
  <p:clrMapOvr>
    <a:masterClrMapping/>
  </p:clrMapOvr>
  <p:transition spd="slow" advClick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2&quot;/&gt;&lt;/object&gt;&lt;object type=&quot;3&quot; unique_id=&quot;10005&quot;&gt;&lt;property id=&quot;20148&quot; value=&quot;5&quot;/&gt;&lt;property id=&quot;20300&quot; value=&quot;Slide 2 - &amp;quot;Mission Statemen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ROTC Incentive Program&amp;#x0D;&amp;#x0A;Long Term Direction&amp;quot;&quot;/&gt;&lt;property id=&quot;20307&quot; value=&quot;420&quot;/&gt;&lt;/object&gt;&lt;object type=&quot;3&quot; unique_id=&quot;10007&quot;&gt;&lt;property id=&quot;20148&quot; value=&quot;5&quot;/&gt;&lt;property id=&quot;20300&quot; value=&quot;Slide 4 - &amp;quot;Army ROTC Scholarships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Applicant Sources&amp;quot;&quot;/&gt;&lt;property id=&quot;20307&quot; value=&quot;507&quot;/&gt;&lt;/object&gt;&lt;object type=&quot;3&quot; unique_id=&quot;10009&quot;&gt;&lt;property id=&quot;20148&quot; value=&quot;5&quot;/&gt;&lt;property id=&quot;20300&quot; value=&quot;Slide 6 - &amp;quot;Eligibility &amp;quot;&quot;/&gt;&lt;property id=&quot;20307&quot; value=&quot;495&quot;/&gt;&lt;/object&gt;&lt;object type=&quot;3&quot; unique_id=&quot;10010&quot;&gt;&lt;property id=&quot;20148&quot; value=&quot;5&quot;/&gt;&lt;property id=&quot;20300&quot; value=&quot;Slide 7 - &amp;quot;Scholarship Benefits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H.S. Market Processing&amp;quot;&quot;/&gt;&lt;property id=&quot;20307&quot; value=&quot;496&quot;/&gt;&lt;/object&gt;&lt;object type=&quot;3&quot; unique_id=&quot;10012&quot;&gt;&lt;property id=&quot;20148&quot; value=&quot;5&quot;/&gt;&lt;property id=&quot;20300&quot; value=&quot;Slide 9 - &amp;quot;Reallocating Unused Scholarships&amp;quot;&quot;/&gt;&lt;property id=&quot;20307&quot; value=&quot;372&quot;/&gt;&lt;/object&gt;&lt;object type=&quot;3&quot; unique_id=&quot;10013&quot;&gt;&lt;property id=&quot;20148&quot; value=&quot;5&quot;/&gt;&lt;property id=&quot;20300&quot; value=&quot;Slide 10 - &amp;quot;Responsibilities&amp;quot;&quot;/&gt;&lt;property id=&quot;20307&quot; value=&quot;508&quot;/&gt;&lt;/object&gt;&lt;object type=&quot;3&quot; unique_id=&quot;10014&quot;&gt;&lt;property id=&quot;20148&quot; value=&quot;5&quot;/&gt;&lt;property id=&quot;20300&quot; value=&quot;Slide 11 - &amp;quot;New Scholarship Offer Timeline for any SY&amp;quot;&quot;/&gt;&lt;property id=&quot;20307&quot; value=&quot;493&quot;/&gt;&lt;/object&gt;&lt;object type=&quot;3&quot; unique_id=&quot;10015&quot;&gt;&lt;property id=&quot;20148&quot; value=&quot;5&quot;/&gt;&lt;property id=&quot;20300&quot; value=&quot;Slide 12 - &amp;quot;Hybrid Scholarship Selection&amp;#x0D;&amp;#x0A;Overview of New “Hybrid” Process&amp;quot;&quot;/&gt;&lt;property id=&quot;20307&quot; value=&quot;474&quot;/&gt;&lt;/object&gt;&lt;object type=&quot;3&quot; unique_id=&quot;10016&quot;&gt;&lt;property id=&quot;20148&quot; value=&quot;5&quot;/&gt;&lt;property id=&quot;20300&quot; value=&quot;Slide 13 - &amp;quot;The New Scholarship “Triad”&amp;quot;&quot;/&gt;&lt;property id=&quot;20307&quot; value=&quot;539&quot;/&gt;&lt;/object&gt;&lt;object type=&quot;3&quot; unique_id=&quot;10017&quot;&gt;&lt;property id=&quot;20148&quot; value=&quot;5&quot;/&gt;&lt;property id=&quot;20300&quot; value=&quot;Slide 14 - &amp;quot;Scholarship Allocation &amp;#x0D;&amp;#x0A;and Award Process&amp;quot;&quot;/&gt;&lt;property id=&quot;20307&quot; value=&quot;476&quot;/&gt;&lt;/object&gt;&lt;object type=&quot;3&quot; unique_id=&quot;10018&quot;&gt;&lt;property id=&quot;20148&quot; value=&quot;5&quot;/&gt;&lt;property id=&quot;20300&quot; value=&quot;Slide 15 - &amp;quot;Interview Process&amp;quot;&quot;/&gt;&lt;property id=&quot;20307&quot; value=&quot;477&quot;/&gt;&lt;/object&gt;&lt;object type=&quot;3&quot; unique_id=&quot;10019&quot;&gt;&lt;property id=&quot;20148&quot; value=&quot;5&quot;/&gt;&lt;property id=&quot;20300&quot; value=&quot;Slide 16&quot;/&gt;&lt;property id=&quot;20307&quot; value=&quot;498&quot;/&gt;&lt;/object&gt;&lt;object type=&quot;3&quot; unique_id=&quot;10020&quot;&gt;&lt;property id=&quot;20148&quot; value=&quot;5&quot;/&gt;&lt;property id=&quot;20300&quot; value=&quot;Slide 17 - &amp;quot;4-Year Scholarship Selection Factors&amp;quot;&quot;/&gt;&lt;property id=&quot;20307&quot; value=&quot;509&quot;/&gt;&lt;/object&gt;&lt;object type=&quot;3&quot; unique_id=&quot;10021&quot;&gt;&lt;property id=&quot;20148&quot; value=&quot;5&quot;/&gt;&lt;property id=&quot;20300&quot; value=&quot;Slide 18&quot;/&gt;&lt;property id=&quot;20307&quot; value=&quot;546&quot;/&gt;&lt;/object&gt;&lt;object type=&quot;3&quot; unique_id=&quot;10022&quot;&gt;&lt;property id=&quot;20148&quot; value=&quot;5&quot;/&gt;&lt;property id=&quot;20300&quot; value=&quot;Slide 19 - &amp;quot;HQCC Conducts Selection Board&amp;quot;&quot;/&gt;&lt;property id=&quot;20307&quot; value=&quot;479&quot;/&gt;&lt;/object&gt;&lt;object type=&quot;3&quot; unique_id=&quot;10023&quot;&gt;&lt;property id=&quot;20148&quot; value=&quot;5&quot;/&gt;&lt;property id=&quot;20300&quot; value=&quot;Slide 20&quot;/&gt;&lt;property id=&quot;20307&quot; value=&quot;530&quot;/&gt;&lt;/object&gt;&lt;object type=&quot;3&quot; unique_id=&quot;10024&quot;&gt;&lt;property id=&quot;20148&quot; value=&quot;5&quot;/&gt;&lt;property id=&quot;20300&quot; value=&quot;Slide 21 - &amp;quot;Board Process Diagram&amp;#x0D;&amp;#x0A;Actual SY 10-11&amp;quot;&quot;/&gt;&lt;property id=&quot;20307&quot; value=&quot;545&quot;/&gt;&lt;/object&gt;&lt;object type=&quot;3&quot; unique_id=&quot;10025&quot;&gt;&lt;property id=&quot;20148&quot; value=&quot;5&quot;/&gt;&lt;property id=&quot;20300&quot; value=&quot;Slide 22 - &amp;quot;Separate OMLs to Maintain Diversity&amp;#x0D;&amp;#x0A;(example)&amp;quot;&quot;/&gt;&lt;property id=&quot;20307&quot; value=&quot;494&quot;/&gt;&lt;/object&gt;&lt;object type=&quot;3&quot; unique_id=&quot;10026&quot;&gt;&lt;property id=&quot;20148&quot; value=&quot;5&quot;/&gt;&lt;property id=&quot;20300&quot; value=&quot;Slide 23 - &amp;quot;Selection Process&amp;quot;&quot;/&gt;&lt;property id=&quot;20307&quot; value=&quot;483&quot;/&gt;&lt;/object&gt;&lt;object type=&quot;3&quot; unique_id=&quot;10027&quot;&gt;&lt;property id=&quot;20148&quot; value=&quot;5&quot;/&gt;&lt;property id=&quot;20300&quot; value=&quot;Slide 24&quot;/&gt;&lt;property id=&quot;20307&quot; value=&quot;541&quot;/&gt;&lt;/object&gt;&lt;object type=&quot;3&quot; unique_id=&quot;10028&quot;&gt;&lt;property id=&quot;20148&quot; value=&quot;5&quot;/&gt;&lt;property id=&quot;20300&quot; value=&quot;Slide 25 - &amp;quot;Scholarship Offer Timeline for SY 10-11&amp;quot;&quot;/&gt;&lt;property id=&quot;20307&quot; value=&quot;471&quot;/&gt;&lt;/object&gt;&lt;object type=&quot;3&quot; unique_id=&quot;10029&quot;&gt;&lt;property id=&quot;20148&quot; value=&quot;5&quot;/&gt;&lt;property id=&quot;20300&quot; value=&quot;Slide 26 - &amp;quot;Scholarship Offer Timeline for SY 11-12&amp;quot;&quot;/&gt;&lt;property id=&quot;20307&quot; value=&quot;531&quot;/&gt;&lt;/object&gt;&lt;object type=&quot;3&quot; unique_id=&quot;10030&quot;&gt;&lt;property id=&quot;20148&quot; value=&quot;5&quot;/&gt;&lt;property id=&quot;20300&quot; value=&quot;Slide 27 - &amp;quot;Scholarship Timelines&amp;quot;&quot;/&gt;&lt;property id=&quot;20307&quot; value=&quot;369&quot;/&gt;&lt;/object&gt;&lt;object type=&quot;3&quot; unique_id=&quot;10031&quot;&gt;&lt;property id=&quot;20148&quot; value=&quot;5&quot;/&gt;&lt;property id=&quot;20300&quot; value=&quot;Slide 28 - &amp;quot;Timelines to Contract&amp;quot;&quot;/&gt;&lt;property id=&quot;20307&quot; value=&quot;373&quot;/&gt;&lt;/object&gt;&lt;object type=&quot;3&quot; unique_id=&quot;10032&quot;&gt;&lt;property id=&quot;20148&quot; value=&quot;5&quot;/&gt;&lt;property id=&quot;20300&quot; value=&quot;Slide 29 - &amp;quot;On Campus Processing&amp;quot;&quot;/&gt;&lt;property id=&quot;20307&quot; value=&quot;371&quot;/&gt;&lt;/object&gt;&lt;object type=&quot;3&quot; unique_id=&quot;10033&quot;&gt;&lt;property id=&quot;20148&quot; value=&quot;5&quot;/&gt;&lt;property id=&quot;20300&quot; value=&quot;Slide 30&quot;/&gt;&lt;property id=&quot;20307&quot; value=&quot;540&quot;/&gt;&lt;/object&gt;&lt;object type=&quot;3&quot; unique_id=&quot;10034&quot;&gt;&lt;property id=&quot;20148&quot; value=&quot;5&quot;/&gt;&lt;property id=&quot;20300&quot; value=&quot;Slide 31 - &amp;quot;Incorrect Letter to &amp;#x0D;&amp;#x0A;Financial Aid Office&amp;quot;&quot;/&gt;&lt;property id=&quot;20307&quot; value=&quot;542&quot;/&gt;&lt;/object&gt;&lt;object type=&quot;3&quot; unique_id=&quot;10035&quot;&gt;&lt;property id=&quot;20148&quot; value=&quot;5&quot;/&gt;&lt;property id=&quot;20300&quot; value=&quot;Slide 32 - &amp;quot;Correct&amp;#x0D;&amp;#x0A;CC Pam 145-1 Sample Letter&amp;quot;&quot;/&gt;&lt;property id=&quot;20307&quot; value=&quot;543&quot;/&gt;&lt;/object&gt;&lt;object type=&quot;3&quot; unique_id=&quot;10036&quot;&gt;&lt;property id=&quot;20148&quot; value=&quot;5&quot;/&gt;&lt;property id=&quot;20300&quot; value=&quot;Slide 33 - &amp;quot;Incorrect E-Mail Communication&amp;quot;&quot;/&gt;&lt;property id=&quot;20307&quot; value=&quot;544&quot;/&gt;&lt;/object&gt;&lt;object type=&quot;3&quot; unique_id=&quot;10037&quot;&gt;&lt;property id=&quot;20148&quot; value=&quot;5&quot;/&gt;&lt;property id=&quot;20300&quot; value=&quot;Slide 34&quot;/&gt;&lt;property id=&quot;20307&quot; value=&quot;318&quot;/&gt;&lt;/object&gt;&lt;object type=&quot;3&quot; unique_id=&quot;10038&quot;&gt;&lt;property id=&quot;20148&quot; value=&quot;5&quot;/&gt;&lt;property id=&quot;20300&quot; value=&quot;Slide 35 - &amp;quot;3 &amp;amp; 2-Year WPS&amp;quot;&quot;/&gt;&lt;property id=&quot;20307&quot; value=&quot;386&quot;/&gt;&lt;/object&gt;&lt;object type=&quot;3&quot; unique_id=&quot;10039&quot;&gt;&lt;property id=&quot;20148&quot; value=&quot;5&quot;/&gt;&lt;property id=&quot;20300&quot; value=&quot;Slide 36 - &amp;quot;2008 Tri-Service Scholarship Program Comparison&amp;quot;&quot;/&gt;&lt;property id=&quot;20307&quot; value=&quot;515&quot;/&gt;&lt;/object&gt;&lt;object type=&quot;3&quot; unique_id=&quot;10040&quot;&gt;&lt;property id=&quot;20148&quot; value=&quot;5&quot;/&gt;&lt;property id=&quot;20300&quot; value=&quot;Slide 37 - &amp;quot;Distributing Scholarship Funding&amp;quot;&quot;/&gt;&lt;property id=&quot;20307&quot; value=&quot;522&quot;/&gt;&lt;/object&gt;&lt;object type=&quot;3&quot; unique_id=&quot;10041&quot;&gt;&lt;property id=&quot;20148&quot; value=&quot;5&quot;/&gt;&lt;property id=&quot;20300&quot; value=&quot;Slide 38 - &amp;quot;Distribution&amp;quot;&quot;/&gt;&lt;property id=&quot;20307&quot; value=&quot;528&quot;/&gt;&lt;/object&gt;&lt;object type=&quot;3&quot; unique_id=&quot;10042&quot;&gt;&lt;property id=&quot;20148&quot; value=&quot;5&quot;/&gt;&lt;property id=&quot;20300&quot; value=&quot;Slide 39 - &amp;quot;Brigade Campaign Plan&amp;quot;&quot;/&gt;&lt;property id=&quot;20307&quot; value=&quot;529&quot;/&gt;&lt;/object&gt;&lt;object type=&quot;3&quot; unique_id=&quot;10043&quot;&gt;&lt;property id=&quot;20148&quot; value=&quot;5&quot;/&gt;&lt;property id=&quot;20300&quot; value=&quot;Slide 41 - &amp;quot;Green to Gold Scholarship&amp;quot;&quot;/&gt;&lt;property id=&quot;20307&quot; value=&quot;387&quot;/&gt;&lt;/object&gt;&lt;object type=&quot;3&quot; unique_id=&quot;10044&quot;&gt;&lt;property id=&quot;20148&quot; value=&quot;5&quot;/&gt;&lt;property id=&quot;20300&quot; value=&quot;Slide 42&quot;/&gt;&lt;property id=&quot;20307&quot; value=&quot;388&quot;/&gt;&lt;/object&gt;&lt;object type=&quot;3&quot; unique_id=&quot;10045&quot;&gt;&lt;property id=&quot;20148&quot; value=&quot;5&quot;/&gt;&lt;property id=&quot;20300&quot; value=&quot;Slide 43&quot;/&gt;&lt;property id=&quot;20307&quot; value=&quot;465&quot;/&gt;&lt;/object&gt;&lt;object type=&quot;3&quot; unique_id=&quot;10046&quot;&gt;&lt;property id=&quot;20148&quot; value=&quot;5&quot;/&gt;&lt;property id=&quot;20300&quot; value=&quot;Slide 44 - &amp;quot;Civilian Sponsored Scholarship Eligibility&amp;quot;&quot;/&gt;&lt;property id=&quot;20307&quot; value=&quot;358&quot;/&gt;&lt;/object&gt;&lt;object type=&quot;3&quot; unique_id=&quot;10047&quot;&gt;&lt;property id=&quot;20148&quot; value=&quot;5&quot;/&gt;&lt;property id=&quot;20300&quot; value=&quot;Slide 45&quot;/&gt;&lt;property id=&quot;20307&quot; value=&quot;357&quot;/&gt;&lt;/object&gt;&lt;object type=&quot;3&quot; unique_id=&quot;10048&quot;&gt;&lt;property id=&quot;20148&quot; value=&quot;5&quot;/&gt;&lt;property id=&quot;20300&quot; value=&quot;Slide 46 - &amp;quot;Civilian Sponsored Scholarships&amp;quot;&quot;/&gt;&lt;property id=&quot;20307&quot; value=&quot;463&quot;/&gt;&lt;/object&gt;&lt;object type=&quot;3&quot; unique_id=&quot;10049&quot;&gt;&lt;property id=&quot;20148&quot; value=&quot;5&quot;/&gt;&lt;property id=&quot;20300&quot; value=&quot;Slide 47 - &amp;quot;Community College &amp;#x0D;&amp;#x0A;Formal Linkage&amp;quot;&quot;/&gt;&lt;property id=&quot;20307&quot; value=&quot;427&quot;/&gt;&lt;/object&gt;&lt;object type=&quot;3&quot; unique_id=&quot;10050&quot;&gt;&lt;property id=&quot;20148&quot; value=&quot;5&quot;/&gt;&lt;property id=&quot;20300&quot; value=&quot;Slide 48 - &amp;quot;Green to Gold Active Duty Option&amp;quot;&quot;/&gt;&lt;property id=&quot;20307&quot; value=&quot;393&quot;/&gt;&lt;/object&gt;&lt;object type=&quot;3&quot; unique_id=&quot;10051&quot;&gt;&lt;property id=&quot;20148&quot; value=&quot;5&quot;/&gt;&lt;property id=&quot;20300&quot; value=&quot;Slide 49 - &amp;quot;Normal Academic Progression System&amp;quot;&quot;/&gt;&lt;property id=&quot;20307&quot; value=&quot;443&quot;/&gt;&lt;/object&gt;&lt;object type=&quot;3&quot; unique_id=&quot;10052&quot;&gt;&lt;property id=&quot;20148&quot; value=&quot;5&quot;/&gt;&lt;property id=&quot;20300&quot; value=&quot;Slide 50 - &amp;quot;Normal Academic Progression System&amp;quot;&quot;/&gt;&lt;property id=&quot;20307&quot; value=&quot;442&quot;/&gt;&lt;/object&gt;&lt;object type=&quot;3&quot; unique_id=&quot;10053&quot;&gt;&lt;property id=&quot;20148&quot; value=&quot;5&quot;/&gt;&lt;property id=&quot;20300&quot; value=&quot;Slide 51 - &amp;quot;Extension of Scholarship Benefits&amp;quot;&quot;/&gt;&lt;property id=&quot;20307&quot; value=&quot;425&quot;/&gt;&lt;/object&gt;&lt;object type=&quot;3&quot; unique_id=&quot;10054&quot;&gt;&lt;property id=&quot;20148&quot; value=&quot;5&quot;/&gt;&lt;property id=&quot;20300&quot; value=&quot;Slide 52 - &amp;quot;Extension of Scholarship Benefits&amp;quot;&quot;/&gt;&lt;property id=&quot;20307&quot; value=&quot;426&quot;/&gt;&lt;/object&gt;&lt;object type=&quot;3&quot; unique_id=&quot;10055&quot;&gt;&lt;property id=&quot;20148&quot; value=&quot;5&quot;/&gt;&lt;property id=&quot;20300&quot; value=&quot;Slide 53 - &amp;quot;Retroactive Scholarship Benefits&amp;quot;&quot;/&gt;&lt;property id=&quot;20307&quot; value=&quot;341&quot;/&gt;&lt;/object&gt;&lt;object type=&quot;3&quot; unique_id=&quot;10056&quot;&gt;&lt;property id=&quot;20148&quot; value=&quot;5&quot;/&gt;&lt;property id=&quot;20300&quot; value=&quot;Slide 54 - &amp;quot;Administrative Suspension&amp;quot;&quot;/&gt;&lt;property id=&quot;20307&quot; value=&quot;389&quot;/&gt;&lt;/object&gt;&lt;object type=&quot;3&quot; unique_id=&quot;10057&quot;&gt;&lt;property id=&quot;20148&quot; value=&quot;5&quot;/&gt;&lt;property id=&quot;20300&quot; value=&quot;Slide 55 - &amp;quot;Leaders Training Course (LTC) Bonus&amp;quot;&quot;/&gt;&lt;property id=&quot;20307&quot; value=&quot;501&quot;/&gt;&lt;/object&gt;&lt;object type=&quot;3&quot; unique_id=&quot;10058&quot;&gt;&lt;property id=&quot;20148&quot; value=&quot;5&quot;/&gt;&lt;property id=&quot;20300&quot; value=&quot;Slide 56 - &amp;quot;Student Loan Repayment Program&amp;quot;&quot;/&gt;&lt;property id=&quot;20307&quot; value=&quot;502&quot;/&gt;&lt;/object&gt;&lt;object type=&quot;3&quot; unique_id=&quot;10059&quot;&gt;&lt;property id=&quot;20148&quot; value=&quot;5&quot;/&gt;&lt;property id=&quot;20300&quot; value=&quot;Slide 57 - &amp;quot;Student Loan Repayment Program&amp;quot;&quot;/&gt;&lt;property id=&quot;20307&quot; value=&quot;520&quot;/&gt;&lt;/object&gt;&lt;object type=&quot;3&quot; unique_id=&quot;10060&quot;&gt;&lt;property id=&quot;20148&quot; value=&quot;5&quot;/&gt;&lt;property id=&quot;20300&quot; value=&quot;Slide 58 - &amp;quot;Student Loan Repayment Program&amp;quot;&quot;/&gt;&lt;property id=&quot;20307&quot; value=&quot;521&quot;/&gt;&lt;/object&gt;&lt;object type=&quot;3&quot; unique_id=&quot;10066&quot;&gt;&lt;property id=&quot;20148&quot; value=&quot;5&quot;/&gt;&lt;property id=&quot;20300&quot; value=&quot;Slide 59 - &amp;quot;How to Get Help&amp;quot;&quot;/&gt;&lt;property id=&quot;20307&quot; value=&quot;378&quot;/&gt;&lt;/object&gt;&lt;object type=&quot;3&quot; unique_id=&quot;10067&quot;&gt;&lt;property id=&quot;20148&quot; value=&quot;5&quot;/&gt;&lt;property id=&quot;20300&quot; value=&quot;Slide 60 - &amp;quot;Incentives Division&amp;quot;&quot;/&gt;&lt;property id=&quot;20307&quot; value=&quot;488&quot;/&gt;&lt;/object&gt;&lt;object type=&quot;3&quot; unique_id=&quot;10068&quot;&gt;&lt;property id=&quot;20148&quot; value=&quot;5&quot;/&gt;&lt;property id=&quot;20300&quot; value=&quot;Slide 61 - &amp;quot;Scholarship Program Mgmt Br&amp;quot;&quot;/&gt;&lt;property id=&quot;20307&quot; value=&quot;467&quot;/&gt;&lt;/object&gt;&lt;object type=&quot;3&quot; unique_id=&quot;10069&quot;&gt;&lt;property id=&quot;20148&quot; value=&quot;5&quot;/&gt;&lt;property id=&quot;20300&quot; value=&quot;Slide 62 - &amp;quot;High School Processing POCs&amp;quot;&quot;/&gt;&lt;property id=&quot;20307&quot; value=&quot;489&quot;/&gt;&lt;/object&gt;&lt;object type=&quot;3&quot; unique_id=&quot;10070&quot;&gt;&lt;property id=&quot;20148&quot; value=&quot;5&quot;/&gt;&lt;property id=&quot;20300&quot; value=&quot;Slide 63 - &amp;quot;By State Processing POCs&amp;quot;&quot;/&gt;&lt;property id=&quot;20307&quot; value=&quot;490&quot;/&gt;&lt;/object&gt;&lt;object type=&quot;3&quot; unique_id=&quot;10071&quot;&gt;&lt;property id=&quot;20148&quot; value=&quot;5&quot;/&gt;&lt;property id=&quot;20300&quot; value=&quot;Slide 64 - &amp;quot;Other Important POCs&amp;quot;&quot;/&gt;&lt;property id=&quot;20307&quot; value=&quot;377&quot;/&gt;&lt;/object&gt;&lt;object type=&quot;3&quot; unique_id=&quot;10072&quot;&gt;&lt;property id=&quot;20148&quot; value=&quot;5&quot;/&gt;&lt;property id=&quot;20300&quot; value=&quot;Slide 65&quot;/&gt;&lt;property id=&quot;20307&quot; value=&quot;538&quot;/&gt;&lt;/object&gt;&lt;object type=&quot;3&quot; unique_id=&quot;10073&quot;&gt;&lt;property id=&quot;20148&quot; value=&quot;5&quot;/&gt;&lt;property id=&quot;20300&quot; value=&quot;Slide 66 - &amp;quot;Weekly Blast Countdown&amp;quot;&quot;/&gt;&lt;property id=&quot;20307&quot; value=&quot;536&quot;/&gt;&lt;/object&gt;&lt;object type=&quot;3&quot; unique_id=&quot;10074&quot;&gt;&lt;property id=&quot;20148&quot; value=&quot;5&quot;/&gt;&lt;property id=&quot;20300&quot; value=&quot;Slide 67 - &amp;quot;Weekly Blast Countdown&amp;quot;&quot;/&gt;&lt;property id=&quot;20307&quot; value=&quot;537&quot;/&gt;&lt;/object&gt;&lt;object type=&quot;3&quot; unique_id=&quot;10075&quot;&gt;&lt;property id=&quot;20148&quot; value=&quot;5&quot;/&gt;&lt;property id=&quot;20300&quot; value=&quot;Slide 68 - &amp;quot;Incentives Division&amp;quot;&quot;/&gt;&lt;property id=&quot;20307&quot; value=&quot;452&quot;/&gt;&lt;/object&gt;&lt;object type=&quot;3&quot; unique_id=&quot;10145&quot;&gt;&lt;property id=&quot;20148&quot; value=&quot;5&quot;/&gt;&lt;property id=&quot;20300&quot; value=&quot;Slide 40 - &amp;quot;Guaranteed Reserve Forces Duty&amp;quot;&quot;/&gt;&lt;property id=&quot;20307&quot; value=&quot;54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DADADA"/>
      </a:lt1>
      <a:dk2>
        <a:srgbClr val="000000"/>
      </a:dk2>
      <a:lt2>
        <a:srgbClr val="000000"/>
      </a:lt2>
      <a:accent1>
        <a:srgbClr val="FAFD00"/>
      </a:accent1>
      <a:accent2>
        <a:srgbClr val="FF0000"/>
      </a:accent2>
      <a:accent3>
        <a:srgbClr val="EAEAEA"/>
      </a:accent3>
      <a:accent4>
        <a:srgbClr val="000000"/>
      </a:accent4>
      <a:accent5>
        <a:srgbClr val="FCFEAA"/>
      </a:accent5>
      <a:accent6>
        <a:srgbClr val="E70000"/>
      </a:accent6>
      <a:hlink>
        <a:srgbClr val="0700BC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0680AD08B794CA97727382E063C4B" ma:contentTypeVersion="16" ma:contentTypeDescription="Create a new document." ma:contentTypeScope="" ma:versionID="a5f6f043129f0a33a587a777bd9712a5">
  <xsd:schema xmlns:xsd="http://www.w3.org/2001/XMLSchema" xmlns:xs="http://www.w3.org/2001/XMLSchema" xmlns:p="http://schemas.microsoft.com/office/2006/metadata/properties" xmlns:ns1="http://schemas.microsoft.com/sharepoint/v3" xmlns:ns2="e11744f2-a2ce-4d65-a67c-61214431140a" xmlns:ns3="2e7d4f83-29b6-420f-97b3-412830ee0291" targetNamespace="http://schemas.microsoft.com/office/2006/metadata/properties" ma:root="true" ma:fieldsID="8534090b7ba1a7527a55b693714cfa09" ns1:_="" ns2:_="" ns3:_="">
    <xsd:import namespace="http://schemas.microsoft.com/sharepoint/v3"/>
    <xsd:import namespace="e11744f2-a2ce-4d65-a67c-61214431140a"/>
    <xsd:import namespace="2e7d4f83-29b6-420f-97b3-412830ee02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44f2-a2ce-4d65-a67c-612144311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d4f83-29b6-420f-97b3-412830ee02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99eb0b3-9727-4e59-8d6a-c94efd5a5f1c}" ma:internalName="TaxCatchAll" ma:showField="CatchAllData" ma:web="2e7d4f83-29b6-420f-97b3-412830ee0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1744f2-a2ce-4d65-a67c-61214431140a">
      <Terms xmlns="http://schemas.microsoft.com/office/infopath/2007/PartnerControls"/>
    </lcf76f155ced4ddcb4097134ff3c332f>
    <TaxCatchAll xmlns="2e7d4f83-29b6-420f-97b3-412830ee029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882AA-EAC9-4705-823E-1F8ADD7C0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1744f2-a2ce-4d65-a67c-61214431140a"/>
    <ds:schemaRef ds:uri="2e7d4f83-29b6-420f-97b3-412830ee0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92B2B9-1E7B-478F-952F-4D874FDE10EC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e7d4f83-29b6-420f-97b3-412830ee0291"/>
    <ds:schemaRef ds:uri="e11744f2-a2ce-4d65-a67c-61214431140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15E4AB-0D4A-4826-8143-20850F074FC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P:\SOCC\ROO COURSE FY02\ROO 402-02\Template.ppt</Template>
  <TotalTime>8953472</TotalTime>
  <Pages>33</Pages>
  <Words>880</Words>
  <Application>Microsoft Office PowerPoint</Application>
  <PresentationFormat>On-screen Show (4:3)</PresentationFormat>
  <Paragraphs>189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Heavy</vt:lpstr>
      <vt:lpstr>Garamond</vt:lpstr>
      <vt:lpstr>Symbol</vt:lpstr>
      <vt:lpstr>Times New Roman</vt:lpstr>
      <vt:lpstr>Wingdings</vt:lpstr>
      <vt:lpstr>Template</vt:lpstr>
      <vt:lpstr>PowerPoint Presentation</vt:lpstr>
      <vt:lpstr>The Spartan Brigade</vt:lpstr>
      <vt:lpstr>Agenda</vt:lpstr>
      <vt:lpstr>PowerPoint Presentation</vt:lpstr>
      <vt:lpstr>Senior Military Colleges (SMC) </vt:lpstr>
      <vt:lpstr>Senior Military Colleges (SMCs) </vt:lpstr>
      <vt:lpstr>Military Junior Colleges (MJC)</vt:lpstr>
      <vt:lpstr>Military Junior Colleges (MJC)</vt:lpstr>
      <vt:lpstr>PowerPoint Presentation</vt:lpstr>
      <vt:lpstr>Minimum Requirements</vt:lpstr>
      <vt:lpstr>MCINFO Tour</vt:lpstr>
      <vt:lpstr>Whole Person Score</vt:lpstr>
      <vt:lpstr>PowerPoint Presentation</vt:lpstr>
      <vt:lpstr>1st Brigade Social Media Pages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Course Jan 04</dc:title>
  <dc:creator>Incentives Division</dc:creator>
  <dc:description>PCC SCholarship class</dc:description>
  <cp:lastModifiedBy>Johnson, Glen A CIV USARMY USACC (USA)</cp:lastModifiedBy>
  <cp:revision>816</cp:revision>
  <cp:lastPrinted>2023-04-24T13:48:18Z</cp:lastPrinted>
  <dcterms:created xsi:type="dcterms:W3CDTF">1997-04-14T14:24:12Z</dcterms:created>
  <dcterms:modified xsi:type="dcterms:W3CDTF">2023-09-21T12:56:25Z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0x01010085B0680AD08B794CA97727382E063C4B</vt:lpwstr>
  </property>
  <property fmtid="{D5CDD505-2E9C-101B-9397-08002B2CF9AE}" pid="3" name="MediaServiceImageTags">
    <vt:lpwstr/>
  </property>
</Properties>
</file>