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handoutMasterIdLst>
    <p:handoutMasterId r:id="rId22"/>
  </p:handoutMasterIdLst>
  <p:sldIdLst>
    <p:sldId id="256" r:id="rId5"/>
    <p:sldId id="506" r:id="rId6"/>
    <p:sldId id="512" r:id="rId7"/>
    <p:sldId id="487" r:id="rId8"/>
    <p:sldId id="513" r:id="rId9"/>
    <p:sldId id="517" r:id="rId10"/>
    <p:sldId id="518" r:id="rId11"/>
    <p:sldId id="514" r:id="rId12"/>
    <p:sldId id="467" r:id="rId13"/>
    <p:sldId id="500" r:id="rId14"/>
    <p:sldId id="432" r:id="rId15"/>
    <p:sldId id="515" r:id="rId16"/>
    <p:sldId id="519" r:id="rId17"/>
    <p:sldId id="520" r:id="rId18"/>
    <p:sldId id="521" r:id="rId19"/>
    <p:sldId id="48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6682FC-B354-8733-A92E-8A47D1E5F14F}" name="Manns, Tina CIV USARMY CHRA-ACCMA (USA)" initials="TM" userId="S::tina.manns.civ@army.mil::737422ba-ea35-4d0b-bd65-9c2c02687c4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710ED4-9133-40A5-9D66-ACC48FA6116D}" v="16" dt="2024-01-05T13:26:44.9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08" autoAdjust="0"/>
    <p:restoredTop sz="66774" autoAdjust="0"/>
  </p:normalViewPr>
  <p:slideViewPr>
    <p:cSldViewPr snapToGrid="0">
      <p:cViewPr varScale="1">
        <p:scale>
          <a:sx n="72" d="100"/>
          <a:sy n="72" d="100"/>
        </p:scale>
        <p:origin x="1620" y="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parraguera, Maria D CIV USARMY CHRA-HQS (USA)" userId="c818f558-a63d-46ab-bc9f-0fbbe1e02d9f" providerId="ADAL" clId="{E0710ED4-9133-40A5-9D66-ACC48FA6116D}"/>
    <pc:docChg chg="undo custSel modSld sldOrd">
      <pc:chgData name="Esparraguera, Maria D CIV USARMY CHRA-HQS (USA)" userId="c818f558-a63d-46ab-bc9f-0fbbe1e02d9f" providerId="ADAL" clId="{E0710ED4-9133-40A5-9D66-ACC48FA6116D}" dt="2024-01-05T13:28:40.514" v="477" actId="20577"/>
      <pc:docMkLst>
        <pc:docMk/>
      </pc:docMkLst>
      <pc:sldChg chg="modSp mod">
        <pc:chgData name="Esparraguera, Maria D CIV USARMY CHRA-HQS (USA)" userId="c818f558-a63d-46ab-bc9f-0fbbe1e02d9f" providerId="ADAL" clId="{E0710ED4-9133-40A5-9D66-ACC48FA6116D}" dt="2024-01-04T14:54:04.591" v="182" actId="108"/>
        <pc:sldMkLst>
          <pc:docMk/>
          <pc:sldMk cId="2633157682" sldId="256"/>
        </pc:sldMkLst>
        <pc:spChg chg="mod">
          <ac:chgData name="Esparraguera, Maria D CIV USARMY CHRA-HQS (USA)" userId="c818f558-a63d-46ab-bc9f-0fbbe1e02d9f" providerId="ADAL" clId="{E0710ED4-9133-40A5-9D66-ACC48FA6116D}" dt="2024-01-04T14:54:04.591" v="182" actId="108"/>
          <ac:spMkLst>
            <pc:docMk/>
            <pc:sldMk cId="2633157682" sldId="256"/>
            <ac:spMk id="2" creationId="{6C8950EC-0741-9D1C-3B9E-EDD8C1FF871C}"/>
          </ac:spMkLst>
        </pc:spChg>
      </pc:sldChg>
      <pc:sldChg chg="modNotesTx">
        <pc:chgData name="Esparraguera, Maria D CIV USARMY CHRA-HQS (USA)" userId="c818f558-a63d-46ab-bc9f-0fbbe1e02d9f" providerId="ADAL" clId="{E0710ED4-9133-40A5-9D66-ACC48FA6116D}" dt="2024-01-05T13:24:27.137" v="393" actId="20577"/>
        <pc:sldMkLst>
          <pc:docMk/>
          <pc:sldMk cId="2769814646" sldId="432"/>
        </pc:sldMkLst>
      </pc:sldChg>
      <pc:sldChg chg="modNotesTx">
        <pc:chgData name="Esparraguera, Maria D CIV USARMY CHRA-HQS (USA)" userId="c818f558-a63d-46ab-bc9f-0fbbe1e02d9f" providerId="ADAL" clId="{E0710ED4-9133-40A5-9D66-ACC48FA6116D}" dt="2024-01-04T13:33:39.957" v="66" actId="6549"/>
        <pc:sldMkLst>
          <pc:docMk/>
          <pc:sldMk cId="3365042926" sldId="467"/>
        </pc:sldMkLst>
      </pc:sldChg>
      <pc:sldChg chg="modNotesTx">
        <pc:chgData name="Esparraguera, Maria D CIV USARMY CHRA-HQS (USA)" userId="c818f558-a63d-46ab-bc9f-0fbbe1e02d9f" providerId="ADAL" clId="{E0710ED4-9133-40A5-9D66-ACC48FA6116D}" dt="2024-01-04T13:21:20.814" v="41" actId="6549"/>
        <pc:sldMkLst>
          <pc:docMk/>
          <pc:sldMk cId="4264739892" sldId="487"/>
        </pc:sldMkLst>
      </pc:sldChg>
      <pc:sldChg chg="modNotesTx">
        <pc:chgData name="Esparraguera, Maria D CIV USARMY CHRA-HQS (USA)" userId="c818f558-a63d-46ab-bc9f-0fbbe1e02d9f" providerId="ADAL" clId="{E0710ED4-9133-40A5-9D66-ACC48FA6116D}" dt="2024-01-04T14:15:26.308" v="129" actId="6549"/>
        <pc:sldMkLst>
          <pc:docMk/>
          <pc:sldMk cId="1969901322" sldId="500"/>
        </pc:sldMkLst>
      </pc:sldChg>
      <pc:sldChg chg="modNotesTx">
        <pc:chgData name="Esparraguera, Maria D CIV USARMY CHRA-HQS (USA)" userId="c818f558-a63d-46ab-bc9f-0fbbe1e02d9f" providerId="ADAL" clId="{E0710ED4-9133-40A5-9D66-ACC48FA6116D}" dt="2024-01-05T12:52:27.349" v="364" actId="6549"/>
        <pc:sldMkLst>
          <pc:docMk/>
          <pc:sldMk cId="1403093963" sldId="506"/>
        </pc:sldMkLst>
      </pc:sldChg>
      <pc:sldChg chg="modNotesTx">
        <pc:chgData name="Esparraguera, Maria D CIV USARMY CHRA-HQS (USA)" userId="c818f558-a63d-46ab-bc9f-0fbbe1e02d9f" providerId="ADAL" clId="{E0710ED4-9133-40A5-9D66-ACC48FA6116D}" dt="2024-01-05T13:20:39.988" v="366" actId="33524"/>
        <pc:sldMkLst>
          <pc:docMk/>
          <pc:sldMk cId="3380842258" sldId="513"/>
        </pc:sldMkLst>
      </pc:sldChg>
      <pc:sldChg chg="modNotesTx">
        <pc:chgData name="Esparraguera, Maria D CIV USARMY CHRA-HQS (USA)" userId="c818f558-a63d-46ab-bc9f-0fbbe1e02d9f" providerId="ADAL" clId="{E0710ED4-9133-40A5-9D66-ACC48FA6116D}" dt="2024-01-05T13:24:50.920" v="405" actId="20577"/>
        <pc:sldMkLst>
          <pc:docMk/>
          <pc:sldMk cId="4038206578" sldId="515"/>
        </pc:sldMkLst>
      </pc:sldChg>
      <pc:sldChg chg="modNotesTx">
        <pc:chgData name="Esparraguera, Maria D CIV USARMY CHRA-HQS (USA)" userId="c818f558-a63d-46ab-bc9f-0fbbe1e02d9f" providerId="ADAL" clId="{E0710ED4-9133-40A5-9D66-ACC48FA6116D}" dt="2024-01-05T13:21:38.591" v="369"/>
        <pc:sldMkLst>
          <pc:docMk/>
          <pc:sldMk cId="2139579459" sldId="517"/>
        </pc:sldMkLst>
      </pc:sldChg>
      <pc:sldChg chg="modNotesTx">
        <pc:chgData name="Esparraguera, Maria D CIV USARMY CHRA-HQS (USA)" userId="c818f558-a63d-46ab-bc9f-0fbbe1e02d9f" providerId="ADAL" clId="{E0710ED4-9133-40A5-9D66-ACC48FA6116D}" dt="2024-01-05T13:23:24.499" v="373" actId="113"/>
        <pc:sldMkLst>
          <pc:docMk/>
          <pc:sldMk cId="1789196679" sldId="518"/>
        </pc:sldMkLst>
      </pc:sldChg>
      <pc:sldChg chg="ord modNotesTx">
        <pc:chgData name="Esparraguera, Maria D CIV USARMY CHRA-HQS (USA)" userId="c818f558-a63d-46ab-bc9f-0fbbe1e02d9f" providerId="ADAL" clId="{E0710ED4-9133-40A5-9D66-ACC48FA6116D}" dt="2024-01-05T12:47:29.445" v="299" actId="113"/>
        <pc:sldMkLst>
          <pc:docMk/>
          <pc:sldMk cId="1841599900" sldId="519"/>
        </pc:sldMkLst>
      </pc:sldChg>
      <pc:sldChg chg="ord modNotesTx">
        <pc:chgData name="Esparraguera, Maria D CIV USARMY CHRA-HQS (USA)" userId="c818f558-a63d-46ab-bc9f-0fbbe1e02d9f" providerId="ADAL" clId="{E0710ED4-9133-40A5-9D66-ACC48FA6116D}" dt="2024-01-05T13:25:37.253" v="417" actId="20577"/>
        <pc:sldMkLst>
          <pc:docMk/>
          <pc:sldMk cId="605284617" sldId="520"/>
        </pc:sldMkLst>
      </pc:sldChg>
      <pc:sldChg chg="modSp mod modNotesTx">
        <pc:chgData name="Esparraguera, Maria D CIV USARMY CHRA-HQS (USA)" userId="c818f558-a63d-46ab-bc9f-0fbbe1e02d9f" providerId="ADAL" clId="{E0710ED4-9133-40A5-9D66-ACC48FA6116D}" dt="2024-01-05T13:28:40.514" v="477" actId="20577"/>
        <pc:sldMkLst>
          <pc:docMk/>
          <pc:sldMk cId="3219716817" sldId="521"/>
        </pc:sldMkLst>
        <pc:spChg chg="mod">
          <ac:chgData name="Esparraguera, Maria D CIV USARMY CHRA-HQS (USA)" userId="c818f558-a63d-46ab-bc9f-0fbbe1e02d9f" providerId="ADAL" clId="{E0710ED4-9133-40A5-9D66-ACC48FA6116D}" dt="2024-01-04T14:32:24.226" v="170" actId="6549"/>
          <ac:spMkLst>
            <pc:docMk/>
            <pc:sldMk cId="3219716817" sldId="521"/>
            <ac:spMk id="3" creationId="{3F8AE11F-968E-9B7A-B149-37C50CDBF255}"/>
          </ac:spMkLst>
        </pc:spChg>
      </pc:sldChg>
    </pc:docChg>
  </pc:docChgLst>
  <pc:docChgLst>
    <pc:chgData name="Esparraguera, Maria D CIV USARMY CHRA-HQS (USA)" userId="c818f558-a63d-46ab-bc9f-0fbbe1e02d9f" providerId="ADAL" clId="{AE749FDC-93E8-47D8-B176-E0D6EE0C2C5C}"/>
    <pc:docChg chg="custSel addSld delSld modSld sldOrd">
      <pc:chgData name="Esparraguera, Maria D CIV USARMY CHRA-HQS (USA)" userId="c818f558-a63d-46ab-bc9f-0fbbe1e02d9f" providerId="ADAL" clId="{AE749FDC-93E8-47D8-B176-E0D6EE0C2C5C}" dt="2023-11-29T21:18:58.540" v="889" actId="6549"/>
      <pc:docMkLst>
        <pc:docMk/>
      </pc:docMkLst>
      <pc:sldChg chg="modNotesTx">
        <pc:chgData name="Esparraguera, Maria D CIV USARMY CHRA-HQS (USA)" userId="c818f558-a63d-46ab-bc9f-0fbbe1e02d9f" providerId="ADAL" clId="{AE749FDC-93E8-47D8-B176-E0D6EE0C2C5C}" dt="2023-11-29T21:18:58.540" v="889" actId="6549"/>
        <pc:sldMkLst>
          <pc:docMk/>
          <pc:sldMk cId="2769814646" sldId="432"/>
        </pc:sldMkLst>
      </pc:sldChg>
      <pc:sldChg chg="ord modNotesTx">
        <pc:chgData name="Esparraguera, Maria D CIV USARMY CHRA-HQS (USA)" userId="c818f558-a63d-46ab-bc9f-0fbbe1e02d9f" providerId="ADAL" clId="{AE749FDC-93E8-47D8-B176-E0D6EE0C2C5C}" dt="2023-11-27T18:02:20.684" v="187" actId="20577"/>
        <pc:sldMkLst>
          <pc:docMk/>
          <pc:sldMk cId="3365042926" sldId="467"/>
        </pc:sldMkLst>
      </pc:sldChg>
      <pc:sldChg chg="modNotesTx">
        <pc:chgData name="Esparraguera, Maria D CIV USARMY CHRA-HQS (USA)" userId="c818f558-a63d-46ab-bc9f-0fbbe1e02d9f" providerId="ADAL" clId="{AE749FDC-93E8-47D8-B176-E0D6EE0C2C5C}" dt="2023-11-27T18:51:43.341" v="222"/>
        <pc:sldMkLst>
          <pc:docMk/>
          <pc:sldMk cId="2113635437" sldId="485"/>
        </pc:sldMkLst>
      </pc:sldChg>
      <pc:sldChg chg="modSp add del mod modNotesTx">
        <pc:chgData name="Esparraguera, Maria D CIV USARMY CHRA-HQS (USA)" userId="c818f558-a63d-46ab-bc9f-0fbbe1e02d9f" providerId="ADAL" clId="{AE749FDC-93E8-47D8-B176-E0D6EE0C2C5C}" dt="2023-11-29T18:24:57.527" v="643" actId="20577"/>
        <pc:sldMkLst>
          <pc:docMk/>
          <pc:sldMk cId="4264739892" sldId="487"/>
        </pc:sldMkLst>
        <pc:spChg chg="mod">
          <ac:chgData name="Esparraguera, Maria D CIV USARMY CHRA-HQS (USA)" userId="c818f558-a63d-46ab-bc9f-0fbbe1e02d9f" providerId="ADAL" clId="{AE749FDC-93E8-47D8-B176-E0D6EE0C2C5C}" dt="2023-11-28T15:48:09.105" v="383" actId="14100"/>
          <ac:spMkLst>
            <pc:docMk/>
            <pc:sldMk cId="4264739892" sldId="487"/>
            <ac:spMk id="13" creationId="{5A3CA289-4B10-392C-31D0-F59C22AB20E0}"/>
          </ac:spMkLst>
        </pc:spChg>
      </pc:sldChg>
      <pc:sldChg chg="ord modNotesTx">
        <pc:chgData name="Esparraguera, Maria D CIV USARMY CHRA-HQS (USA)" userId="c818f558-a63d-46ab-bc9f-0fbbe1e02d9f" providerId="ADAL" clId="{AE749FDC-93E8-47D8-B176-E0D6EE0C2C5C}" dt="2023-11-29T21:18:22.527" v="880" actId="20577"/>
        <pc:sldMkLst>
          <pc:docMk/>
          <pc:sldMk cId="1969901322" sldId="500"/>
        </pc:sldMkLst>
      </pc:sldChg>
      <pc:sldChg chg="modNotesTx">
        <pc:chgData name="Esparraguera, Maria D CIV USARMY CHRA-HQS (USA)" userId="c818f558-a63d-46ab-bc9f-0fbbe1e02d9f" providerId="ADAL" clId="{AE749FDC-93E8-47D8-B176-E0D6EE0C2C5C}" dt="2023-11-29T18:23:17.513" v="642" actId="6549"/>
        <pc:sldMkLst>
          <pc:docMk/>
          <pc:sldMk cId="1403093963" sldId="506"/>
        </pc:sldMkLst>
      </pc:sldChg>
      <pc:sldChg chg="modSp mod modNotesTx">
        <pc:chgData name="Esparraguera, Maria D CIV USARMY CHRA-HQS (USA)" userId="c818f558-a63d-46ab-bc9f-0fbbe1e02d9f" providerId="ADAL" clId="{AE749FDC-93E8-47D8-B176-E0D6EE0C2C5C}" dt="2023-11-28T16:09:51.551" v="419" actId="20577"/>
        <pc:sldMkLst>
          <pc:docMk/>
          <pc:sldMk cId="3380842258" sldId="513"/>
        </pc:sldMkLst>
        <pc:spChg chg="mod">
          <ac:chgData name="Esparraguera, Maria D CIV USARMY CHRA-HQS (USA)" userId="c818f558-a63d-46ab-bc9f-0fbbe1e02d9f" providerId="ADAL" clId="{AE749FDC-93E8-47D8-B176-E0D6EE0C2C5C}" dt="2023-11-28T16:09:51.551" v="419" actId="20577"/>
          <ac:spMkLst>
            <pc:docMk/>
            <pc:sldMk cId="3380842258" sldId="513"/>
            <ac:spMk id="6" creationId="{00000000-0000-0000-0000-000000000000}"/>
          </ac:spMkLst>
        </pc:spChg>
      </pc:sldChg>
      <pc:sldChg chg="modNotesTx">
        <pc:chgData name="Esparraguera, Maria D CIV USARMY CHRA-HQS (USA)" userId="c818f558-a63d-46ab-bc9f-0fbbe1e02d9f" providerId="ADAL" clId="{AE749FDC-93E8-47D8-B176-E0D6EE0C2C5C}" dt="2023-11-27T18:00:08.239" v="10"/>
        <pc:sldMkLst>
          <pc:docMk/>
          <pc:sldMk cId="3301921420" sldId="514"/>
        </pc:sldMkLst>
      </pc:sldChg>
      <pc:sldChg chg="ord modNotesTx">
        <pc:chgData name="Esparraguera, Maria D CIV USARMY CHRA-HQS (USA)" userId="c818f558-a63d-46ab-bc9f-0fbbe1e02d9f" providerId="ADAL" clId="{AE749FDC-93E8-47D8-B176-E0D6EE0C2C5C}" dt="2023-11-28T13:14:39.725" v="234"/>
        <pc:sldMkLst>
          <pc:docMk/>
          <pc:sldMk cId="4038206578" sldId="515"/>
        </pc:sldMkLst>
      </pc:sldChg>
      <pc:sldChg chg="modNotesTx">
        <pc:chgData name="Esparraguera, Maria D CIV USARMY CHRA-HQS (USA)" userId="c818f558-a63d-46ab-bc9f-0fbbe1e02d9f" providerId="ADAL" clId="{AE749FDC-93E8-47D8-B176-E0D6EE0C2C5C}" dt="2023-11-29T18:26:58.922" v="667" actId="6549"/>
        <pc:sldMkLst>
          <pc:docMk/>
          <pc:sldMk cId="2139579459" sldId="517"/>
        </pc:sldMkLst>
      </pc:sldChg>
      <pc:sldChg chg="modSp mod modNotesTx">
        <pc:chgData name="Esparraguera, Maria D CIV USARMY CHRA-HQS (USA)" userId="c818f558-a63d-46ab-bc9f-0fbbe1e02d9f" providerId="ADAL" clId="{AE749FDC-93E8-47D8-B176-E0D6EE0C2C5C}" dt="2023-11-29T18:58:12.039" v="805" actId="20577"/>
        <pc:sldMkLst>
          <pc:docMk/>
          <pc:sldMk cId="1789196679" sldId="518"/>
        </pc:sldMkLst>
        <pc:spChg chg="mod">
          <ac:chgData name="Esparraguera, Maria D CIV USARMY CHRA-HQS (USA)" userId="c818f558-a63d-46ab-bc9f-0fbbe1e02d9f" providerId="ADAL" clId="{AE749FDC-93E8-47D8-B176-E0D6EE0C2C5C}" dt="2023-11-29T18:58:12.039" v="805" actId="20577"/>
          <ac:spMkLst>
            <pc:docMk/>
            <pc:sldMk cId="1789196679" sldId="518"/>
            <ac:spMk id="3" creationId="{25383432-61F6-6B5E-F009-074DF17BCF03}"/>
          </ac:spMkLst>
        </pc:spChg>
      </pc:sldChg>
      <pc:sldChg chg="modSp mod ord modNotesTx">
        <pc:chgData name="Esparraguera, Maria D CIV USARMY CHRA-HQS (USA)" userId="c818f558-a63d-46ab-bc9f-0fbbe1e02d9f" providerId="ADAL" clId="{AE749FDC-93E8-47D8-B176-E0D6EE0C2C5C}" dt="2023-11-28T16:46:39.838" v="601" actId="13926"/>
        <pc:sldMkLst>
          <pc:docMk/>
          <pc:sldMk cId="1841599900" sldId="519"/>
        </pc:sldMkLst>
        <pc:spChg chg="mod">
          <ac:chgData name="Esparraguera, Maria D CIV USARMY CHRA-HQS (USA)" userId="c818f558-a63d-46ab-bc9f-0fbbe1e02d9f" providerId="ADAL" clId="{AE749FDC-93E8-47D8-B176-E0D6EE0C2C5C}" dt="2023-11-28T16:46:39.838" v="601" actId="13926"/>
          <ac:spMkLst>
            <pc:docMk/>
            <pc:sldMk cId="1841599900" sldId="519"/>
            <ac:spMk id="2" creationId="{00000000-0000-0000-0000-000000000000}"/>
          </ac:spMkLst>
        </pc:spChg>
      </pc:sldChg>
      <pc:sldChg chg="modSp mod ord">
        <pc:chgData name="Esparraguera, Maria D CIV USARMY CHRA-HQS (USA)" userId="c818f558-a63d-46ab-bc9f-0fbbe1e02d9f" providerId="ADAL" clId="{AE749FDC-93E8-47D8-B176-E0D6EE0C2C5C}" dt="2023-11-28T16:29:43.622" v="600" actId="20577"/>
        <pc:sldMkLst>
          <pc:docMk/>
          <pc:sldMk cId="3219716817" sldId="521"/>
        </pc:sldMkLst>
        <pc:spChg chg="mod">
          <ac:chgData name="Esparraguera, Maria D CIV USARMY CHRA-HQS (USA)" userId="c818f558-a63d-46ab-bc9f-0fbbe1e02d9f" providerId="ADAL" clId="{AE749FDC-93E8-47D8-B176-E0D6EE0C2C5C}" dt="2023-11-28T16:29:43.622" v="600" actId="20577"/>
          <ac:spMkLst>
            <pc:docMk/>
            <pc:sldMk cId="3219716817" sldId="521"/>
            <ac:spMk id="3" creationId="{3F8AE11F-968E-9B7A-B149-37C50CDBF25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56CCA7-867D-4B47-9381-25E89237928B}"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9826567D-531B-4370-AD77-CC97B40A9B67}">
      <dgm:prSet phldrT="[Text]" custT="1"/>
      <dgm:spPr>
        <a:solidFill>
          <a:schemeClr val="accent1">
            <a:lumMod val="50000"/>
          </a:schemeClr>
        </a:solidFill>
      </dgm:spPr>
      <dgm:t>
        <a:bodyPr/>
        <a:lstStyle/>
        <a:p>
          <a:pPr algn="ctr"/>
          <a:r>
            <a:rPr lang="en-US" sz="2300" b="1" dirty="0">
              <a:latin typeface=" Arial"/>
            </a:rPr>
            <a:t>Largest Civilian Workforce in Department of Defense (DoD)</a:t>
          </a:r>
        </a:p>
      </dgm:t>
    </dgm:pt>
    <dgm:pt modelId="{7A32CCE1-BDB1-45CC-89A7-1617BC0EE5CC}" type="parTrans" cxnId="{0435C5C1-F132-457C-B075-A2B3FEE0551A}">
      <dgm:prSet/>
      <dgm:spPr/>
      <dgm:t>
        <a:bodyPr/>
        <a:lstStyle/>
        <a:p>
          <a:endParaRPr lang="en-US"/>
        </a:p>
      </dgm:t>
    </dgm:pt>
    <dgm:pt modelId="{5617CDAE-1615-4829-916C-E93A28332515}" type="sibTrans" cxnId="{0435C5C1-F132-457C-B075-A2B3FEE0551A}">
      <dgm:prSet/>
      <dgm:spPr/>
      <dgm:t>
        <a:bodyPr/>
        <a:lstStyle/>
        <a:p>
          <a:endParaRPr lang="en-US"/>
        </a:p>
      </dgm:t>
    </dgm:pt>
    <dgm:pt modelId="{AD65D1E6-A566-4466-88E2-F2A25F91E6C8}">
      <dgm:prSet phldrT="[Text]" custT="1"/>
      <dgm:spPr/>
      <dgm:t>
        <a:bodyPr/>
        <a:lstStyle/>
        <a:p>
          <a:pPr algn="ctr"/>
          <a:r>
            <a:rPr lang="en-US" sz="2000" b="1" dirty="0">
              <a:latin typeface="Arial" panose="020B0604020202020204" pitchFamily="34" charset="0"/>
              <a:cs typeface="Arial" panose="020B0604020202020204" pitchFamily="34" charset="0"/>
            </a:rPr>
            <a:t>Approximately 260,000 Army Civilians</a:t>
          </a:r>
        </a:p>
      </dgm:t>
    </dgm:pt>
    <dgm:pt modelId="{83F65083-B063-4633-B307-1F90C27FFB4C}" type="parTrans" cxnId="{F7FA5A90-B6B8-45FD-B55B-B1E7BC4440B8}">
      <dgm:prSet/>
      <dgm:spPr/>
      <dgm:t>
        <a:bodyPr/>
        <a:lstStyle/>
        <a:p>
          <a:endParaRPr lang="en-US"/>
        </a:p>
      </dgm:t>
    </dgm:pt>
    <dgm:pt modelId="{E97BDFF8-503E-4DC1-8020-3117800DEAC3}" type="sibTrans" cxnId="{F7FA5A90-B6B8-45FD-B55B-B1E7BC4440B8}">
      <dgm:prSet/>
      <dgm:spPr/>
      <dgm:t>
        <a:bodyPr/>
        <a:lstStyle/>
        <a:p>
          <a:endParaRPr lang="en-US"/>
        </a:p>
      </dgm:t>
    </dgm:pt>
    <dgm:pt modelId="{2AC6EF90-10BC-4C70-8D31-54C5DBE717E3}">
      <dgm:prSet phldrT="[Text]" custT="1"/>
      <dgm:spPr/>
      <dgm:t>
        <a:bodyPr/>
        <a:lstStyle/>
        <a:p>
          <a:pPr algn="ctr"/>
          <a:r>
            <a:rPr lang="en-US" sz="2000" b="1" dirty="0">
              <a:latin typeface="Arial" panose="020B0604020202020204" pitchFamily="34" charset="0"/>
              <a:cs typeface="Arial" panose="020B0604020202020204" pitchFamily="34" charset="0"/>
            </a:rPr>
            <a:t>Over 400 occupational series</a:t>
          </a:r>
        </a:p>
      </dgm:t>
    </dgm:pt>
    <dgm:pt modelId="{403EF012-2FCB-45BC-B9F0-43D9A06DFB20}" type="parTrans" cxnId="{81D334E0-E848-4674-BB6D-0318A70376EC}">
      <dgm:prSet/>
      <dgm:spPr/>
      <dgm:t>
        <a:bodyPr/>
        <a:lstStyle/>
        <a:p>
          <a:endParaRPr lang="en-US"/>
        </a:p>
      </dgm:t>
    </dgm:pt>
    <dgm:pt modelId="{E968EAE6-C47B-4529-AA52-B2562BE0E61D}" type="sibTrans" cxnId="{81D334E0-E848-4674-BB6D-0318A70376EC}">
      <dgm:prSet/>
      <dgm:spPr/>
      <dgm:t>
        <a:bodyPr/>
        <a:lstStyle/>
        <a:p>
          <a:endParaRPr lang="en-US"/>
        </a:p>
      </dgm:t>
    </dgm:pt>
    <dgm:pt modelId="{391ADDEE-3091-49FD-B2C2-532C8A6A31AE}">
      <dgm:prSet phldrT="[Text]" custT="1"/>
      <dgm:spPr/>
      <dgm:t>
        <a:bodyPr/>
        <a:lstStyle/>
        <a:p>
          <a:pPr algn="ctr"/>
          <a:r>
            <a:rPr lang="en-US" sz="2600" b="1">
              <a:latin typeface=" Arial"/>
            </a:rPr>
            <a:t>Global</a:t>
          </a:r>
          <a:r>
            <a:rPr lang="en-US" sz="2600" b="1" baseline="0">
              <a:latin typeface=" Arial"/>
            </a:rPr>
            <a:t> Opportunities</a:t>
          </a:r>
          <a:endParaRPr lang="en-US" sz="2600" b="1">
            <a:latin typeface=" Arial"/>
          </a:endParaRPr>
        </a:p>
      </dgm:t>
    </dgm:pt>
    <dgm:pt modelId="{ACB9A179-AA0C-4751-AE74-7C55223A4F9E}" type="parTrans" cxnId="{6471FA37-3EDA-4B77-9F3C-D9BA039FBC78}">
      <dgm:prSet/>
      <dgm:spPr/>
      <dgm:t>
        <a:bodyPr/>
        <a:lstStyle/>
        <a:p>
          <a:endParaRPr lang="en-US"/>
        </a:p>
      </dgm:t>
    </dgm:pt>
    <dgm:pt modelId="{5EC24848-6A37-4310-8666-FC94CBABC529}" type="sibTrans" cxnId="{6471FA37-3EDA-4B77-9F3C-D9BA039FBC78}">
      <dgm:prSet/>
      <dgm:spPr/>
      <dgm:t>
        <a:bodyPr/>
        <a:lstStyle/>
        <a:p>
          <a:endParaRPr lang="en-US"/>
        </a:p>
      </dgm:t>
    </dgm:pt>
    <dgm:pt modelId="{03697B9D-99B9-4D31-91C9-F91CFF07D9E1}">
      <dgm:prSet phldrT="[Text]" custT="1"/>
      <dgm:spPr/>
      <dgm:t>
        <a:bodyPr/>
        <a:lstStyle/>
        <a:p>
          <a:pPr algn="ctr"/>
          <a:r>
            <a:rPr lang="en-US" sz="1800" b="1"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Job opportunities throughout the United States and abroad</a:t>
          </a:r>
        </a:p>
      </dgm:t>
    </dgm:pt>
    <dgm:pt modelId="{E949368E-C507-467E-A2DF-20A77612B5DD}" type="parTrans" cxnId="{9D4A3517-73FA-42E8-A64F-631359353074}">
      <dgm:prSet/>
      <dgm:spPr/>
      <dgm:t>
        <a:bodyPr/>
        <a:lstStyle/>
        <a:p>
          <a:endParaRPr lang="en-US"/>
        </a:p>
      </dgm:t>
    </dgm:pt>
    <dgm:pt modelId="{207F10A7-A1FE-425B-9649-CD6C09755661}" type="sibTrans" cxnId="{9D4A3517-73FA-42E8-A64F-631359353074}">
      <dgm:prSet/>
      <dgm:spPr/>
      <dgm:t>
        <a:bodyPr/>
        <a:lstStyle/>
        <a:p>
          <a:endParaRPr lang="en-US"/>
        </a:p>
      </dgm:t>
    </dgm:pt>
    <dgm:pt modelId="{1F3B3859-2923-4CB7-9AC2-96221EB44A2B}">
      <dgm:prSet phldrT="[Text]" custT="1"/>
      <dgm:spPr/>
      <dgm:t>
        <a:bodyPr/>
        <a:lstStyle/>
        <a:p>
          <a:pPr algn="ctr"/>
          <a:r>
            <a:rPr lang="en-US" sz="2600" b="1">
              <a:latin typeface="Arial" panose="020B0604020202020204" pitchFamily="34" charset="0"/>
              <a:cs typeface="Arial" panose="020B0604020202020204" pitchFamily="34" charset="0"/>
            </a:rPr>
            <a:t>Superior Career Support</a:t>
          </a:r>
        </a:p>
      </dgm:t>
    </dgm:pt>
    <dgm:pt modelId="{6E48AE8E-813E-4438-9C09-6EE4C375948D}" type="parTrans" cxnId="{B1C7CB4A-88EA-4F46-86B8-65B1E6324FAB}">
      <dgm:prSet/>
      <dgm:spPr/>
      <dgm:t>
        <a:bodyPr/>
        <a:lstStyle/>
        <a:p>
          <a:endParaRPr lang="en-US"/>
        </a:p>
      </dgm:t>
    </dgm:pt>
    <dgm:pt modelId="{F33152ED-5D47-4222-AADF-D7434888317C}" type="sibTrans" cxnId="{B1C7CB4A-88EA-4F46-86B8-65B1E6324FAB}">
      <dgm:prSet/>
      <dgm:spPr/>
      <dgm:t>
        <a:bodyPr/>
        <a:lstStyle/>
        <a:p>
          <a:endParaRPr lang="en-US"/>
        </a:p>
      </dgm:t>
    </dgm:pt>
    <dgm:pt modelId="{0EABC88B-4114-480B-B930-F05DC819BFA9}">
      <dgm:prSet phldrT="[Text]" custT="1"/>
      <dgm:spPr/>
      <dgm:t>
        <a:bodyPr/>
        <a:lstStyle/>
        <a:p>
          <a:pPr algn="ctr"/>
          <a:r>
            <a:rPr lang="en-US" sz="2000">
              <a:latin typeface="Arial" panose="020B0604020202020204" pitchFamily="34" charset="0"/>
              <a:ea typeface="Calibri" panose="020F0502020204030204" pitchFamily="34" charset="0"/>
              <a:cs typeface="Times New Roman" panose="02020603050405020304" pitchFamily="18" charset="0"/>
            </a:rPr>
            <a:t> </a:t>
          </a:r>
          <a:r>
            <a:rPr lang="en-US" sz="2000" b="1">
              <a:latin typeface="Arial" panose="020B0604020202020204" pitchFamily="34" charset="0"/>
              <a:ea typeface="Calibri" panose="020F0502020204030204" pitchFamily="34" charset="0"/>
              <a:cs typeface="Times New Roman" panose="02020603050405020304" pitchFamily="18" charset="0"/>
            </a:rPr>
            <a:t>Career-long competitive training, education, and professional development</a:t>
          </a:r>
          <a:endParaRPr lang="en-US" sz="2000" b="1"/>
        </a:p>
      </dgm:t>
    </dgm:pt>
    <dgm:pt modelId="{B3DFB3E4-C2BD-4CCC-BC4A-013CB60CD66D}" type="parTrans" cxnId="{3F00BE65-5264-4531-AF85-E0D9ABCAD895}">
      <dgm:prSet/>
      <dgm:spPr/>
      <dgm:t>
        <a:bodyPr/>
        <a:lstStyle/>
        <a:p>
          <a:endParaRPr lang="en-US"/>
        </a:p>
      </dgm:t>
    </dgm:pt>
    <dgm:pt modelId="{6F409FCC-E925-405D-9343-D295CFD09089}" type="sibTrans" cxnId="{3F00BE65-5264-4531-AF85-E0D9ABCAD895}">
      <dgm:prSet/>
      <dgm:spPr/>
      <dgm:t>
        <a:bodyPr/>
        <a:lstStyle/>
        <a:p>
          <a:endParaRPr lang="en-US"/>
        </a:p>
      </dgm:t>
    </dgm:pt>
    <dgm:pt modelId="{21F11CF8-1661-4A3A-A45E-205B4B900031}">
      <dgm:prSet phldrT="[Text]" custT="1"/>
      <dgm:spPr/>
      <dgm:t>
        <a:bodyPr/>
        <a:lstStyle/>
        <a:p>
          <a:pPr algn="ctr"/>
          <a:r>
            <a:rPr lang="en-US" sz="2000" b="1">
              <a:latin typeface="Arial" panose="020B0604020202020204" pitchFamily="34" charset="0"/>
              <a:cs typeface="Arial" panose="020B0604020202020204" pitchFamily="34" charset="0"/>
            </a:rPr>
            <a:t>84% of all federal jobs are located outside of Washington D.C.</a:t>
          </a:r>
        </a:p>
      </dgm:t>
    </dgm:pt>
    <dgm:pt modelId="{DF033F20-555A-46D8-8493-B8504336469F}" type="parTrans" cxnId="{263D0E97-77CB-4253-AD0E-86BF7563FF07}">
      <dgm:prSet/>
      <dgm:spPr/>
      <dgm:t>
        <a:bodyPr/>
        <a:lstStyle/>
        <a:p>
          <a:endParaRPr lang="en-US"/>
        </a:p>
      </dgm:t>
    </dgm:pt>
    <dgm:pt modelId="{9DB1912A-A629-4A6B-9485-4354A963FAF3}" type="sibTrans" cxnId="{263D0E97-77CB-4253-AD0E-86BF7563FF07}">
      <dgm:prSet/>
      <dgm:spPr/>
      <dgm:t>
        <a:bodyPr/>
        <a:lstStyle/>
        <a:p>
          <a:endParaRPr lang="en-US"/>
        </a:p>
      </dgm:t>
    </dgm:pt>
    <dgm:pt modelId="{9CD31BDF-1EF6-4A62-BDDE-EE58F96F304D}" type="pres">
      <dgm:prSet presAssocID="{F456CCA7-867D-4B47-9381-25E89237928B}" presName="linear" presStyleCnt="0">
        <dgm:presLayoutVars>
          <dgm:dir/>
          <dgm:animLvl val="lvl"/>
          <dgm:resizeHandles val="exact"/>
        </dgm:presLayoutVars>
      </dgm:prSet>
      <dgm:spPr/>
    </dgm:pt>
    <dgm:pt modelId="{484367CE-D97A-4C70-99A4-D5EC4FEBF42B}" type="pres">
      <dgm:prSet presAssocID="{9826567D-531B-4370-AD77-CC97B40A9B67}" presName="parentLin" presStyleCnt="0"/>
      <dgm:spPr/>
    </dgm:pt>
    <dgm:pt modelId="{69B6D69A-4775-408D-B1C6-8CF1AF6777D2}" type="pres">
      <dgm:prSet presAssocID="{9826567D-531B-4370-AD77-CC97B40A9B67}" presName="parentLeftMargin" presStyleLbl="node1" presStyleIdx="0" presStyleCnt="3"/>
      <dgm:spPr/>
    </dgm:pt>
    <dgm:pt modelId="{DC5DC94D-FB60-4297-9F46-C94A91CADD02}" type="pres">
      <dgm:prSet presAssocID="{9826567D-531B-4370-AD77-CC97B40A9B67}" presName="parentText" presStyleLbl="node1" presStyleIdx="0" presStyleCnt="3" custScaleX="125872" custScaleY="121296">
        <dgm:presLayoutVars>
          <dgm:chMax val="0"/>
          <dgm:bulletEnabled val="1"/>
        </dgm:presLayoutVars>
      </dgm:prSet>
      <dgm:spPr/>
    </dgm:pt>
    <dgm:pt modelId="{DA4ADB8C-2E7A-4223-A42A-8893555B6F79}" type="pres">
      <dgm:prSet presAssocID="{9826567D-531B-4370-AD77-CC97B40A9B67}" presName="negativeSpace" presStyleCnt="0"/>
      <dgm:spPr/>
    </dgm:pt>
    <dgm:pt modelId="{4F636CDD-A1EB-4ADC-8741-49AFE7AA5A8F}" type="pres">
      <dgm:prSet presAssocID="{9826567D-531B-4370-AD77-CC97B40A9B67}" presName="childText" presStyleLbl="conFgAcc1" presStyleIdx="0" presStyleCnt="3" custLinFactNeighborX="-1643" custLinFactNeighborY="9188">
        <dgm:presLayoutVars>
          <dgm:bulletEnabled val="1"/>
        </dgm:presLayoutVars>
      </dgm:prSet>
      <dgm:spPr/>
    </dgm:pt>
    <dgm:pt modelId="{437BC1E5-1B78-4D92-ADF4-20120D1683FD}" type="pres">
      <dgm:prSet presAssocID="{5617CDAE-1615-4829-916C-E93A28332515}" presName="spaceBetweenRectangles" presStyleCnt="0"/>
      <dgm:spPr/>
    </dgm:pt>
    <dgm:pt modelId="{7D24E964-E3F6-4CE0-907A-B5B3FBF2CBD8}" type="pres">
      <dgm:prSet presAssocID="{391ADDEE-3091-49FD-B2C2-532C8A6A31AE}" presName="parentLin" presStyleCnt="0"/>
      <dgm:spPr/>
    </dgm:pt>
    <dgm:pt modelId="{8CEBE54A-9F53-40E3-AE8E-A1A00DBC32C0}" type="pres">
      <dgm:prSet presAssocID="{391ADDEE-3091-49FD-B2C2-532C8A6A31AE}" presName="parentLeftMargin" presStyleLbl="node1" presStyleIdx="0" presStyleCnt="3"/>
      <dgm:spPr/>
    </dgm:pt>
    <dgm:pt modelId="{5CC1821B-5647-4E33-935B-4F1071044EAA}" type="pres">
      <dgm:prSet presAssocID="{391ADDEE-3091-49FD-B2C2-532C8A6A31AE}" presName="parentText" presStyleLbl="node1" presStyleIdx="1" presStyleCnt="3" custScaleX="127393" custLinFactNeighborX="14575" custLinFactNeighborY="-27440">
        <dgm:presLayoutVars>
          <dgm:chMax val="0"/>
          <dgm:bulletEnabled val="1"/>
        </dgm:presLayoutVars>
      </dgm:prSet>
      <dgm:spPr/>
    </dgm:pt>
    <dgm:pt modelId="{9C441B72-85B3-4E5A-B8A1-2728BCE8A00C}" type="pres">
      <dgm:prSet presAssocID="{391ADDEE-3091-49FD-B2C2-532C8A6A31AE}" presName="negativeSpace" presStyleCnt="0"/>
      <dgm:spPr/>
    </dgm:pt>
    <dgm:pt modelId="{705952DE-3816-470E-909D-908484315F8F}" type="pres">
      <dgm:prSet presAssocID="{391ADDEE-3091-49FD-B2C2-532C8A6A31AE}" presName="childText" presStyleLbl="conFgAcc1" presStyleIdx="1" presStyleCnt="3">
        <dgm:presLayoutVars>
          <dgm:bulletEnabled val="1"/>
        </dgm:presLayoutVars>
      </dgm:prSet>
      <dgm:spPr/>
    </dgm:pt>
    <dgm:pt modelId="{86F148C0-EDFD-4AA8-AA0E-B870815F653E}" type="pres">
      <dgm:prSet presAssocID="{5EC24848-6A37-4310-8666-FC94CBABC529}" presName="spaceBetweenRectangles" presStyleCnt="0"/>
      <dgm:spPr/>
    </dgm:pt>
    <dgm:pt modelId="{D5D978E9-BBD1-41D1-A9B4-3C34B95D755D}" type="pres">
      <dgm:prSet presAssocID="{1F3B3859-2923-4CB7-9AC2-96221EB44A2B}" presName="parentLin" presStyleCnt="0"/>
      <dgm:spPr/>
    </dgm:pt>
    <dgm:pt modelId="{087CF7BE-F5AA-4D41-AE4C-AD2B3E7EA586}" type="pres">
      <dgm:prSet presAssocID="{1F3B3859-2923-4CB7-9AC2-96221EB44A2B}" presName="parentLeftMargin" presStyleLbl="node1" presStyleIdx="1" presStyleCnt="3"/>
      <dgm:spPr/>
    </dgm:pt>
    <dgm:pt modelId="{2347291D-89B9-409B-867A-5F392DDD12D4}" type="pres">
      <dgm:prSet presAssocID="{1F3B3859-2923-4CB7-9AC2-96221EB44A2B}" presName="parentText" presStyleLbl="node1" presStyleIdx="2" presStyleCnt="3" custScaleX="129107" custLinFactNeighborX="-747" custLinFactNeighborY="-22829">
        <dgm:presLayoutVars>
          <dgm:chMax val="0"/>
          <dgm:bulletEnabled val="1"/>
        </dgm:presLayoutVars>
      </dgm:prSet>
      <dgm:spPr/>
    </dgm:pt>
    <dgm:pt modelId="{F1D962D3-B10C-461B-B8F9-F9F9F8E84CA0}" type="pres">
      <dgm:prSet presAssocID="{1F3B3859-2923-4CB7-9AC2-96221EB44A2B}" presName="negativeSpace" presStyleCnt="0"/>
      <dgm:spPr/>
    </dgm:pt>
    <dgm:pt modelId="{F38DE789-044C-49DE-89C0-A93B36B5E10E}" type="pres">
      <dgm:prSet presAssocID="{1F3B3859-2923-4CB7-9AC2-96221EB44A2B}" presName="childText" presStyleLbl="conFgAcc1" presStyleIdx="2" presStyleCnt="3">
        <dgm:presLayoutVars>
          <dgm:bulletEnabled val="1"/>
        </dgm:presLayoutVars>
      </dgm:prSet>
      <dgm:spPr/>
    </dgm:pt>
  </dgm:ptLst>
  <dgm:cxnLst>
    <dgm:cxn modelId="{7AB4830C-F3B6-401B-A4FF-4CA14F288708}" type="presOf" srcId="{F456CCA7-867D-4B47-9381-25E89237928B}" destId="{9CD31BDF-1EF6-4A62-BDDE-EE58F96F304D}" srcOrd="0" destOrd="0" presId="urn:microsoft.com/office/officeart/2005/8/layout/list1"/>
    <dgm:cxn modelId="{9D4A3517-73FA-42E8-A64F-631359353074}" srcId="{391ADDEE-3091-49FD-B2C2-532C8A6A31AE}" destId="{03697B9D-99B9-4D31-91C9-F91CFF07D9E1}" srcOrd="0" destOrd="0" parTransId="{E949368E-C507-467E-A2DF-20A77612B5DD}" sibTransId="{207F10A7-A1FE-425B-9649-CD6C09755661}"/>
    <dgm:cxn modelId="{D6E3A11C-3AAD-47E7-BEE3-856E3E667C3E}" type="presOf" srcId="{1F3B3859-2923-4CB7-9AC2-96221EB44A2B}" destId="{087CF7BE-F5AA-4D41-AE4C-AD2B3E7EA586}" srcOrd="0" destOrd="0" presId="urn:microsoft.com/office/officeart/2005/8/layout/list1"/>
    <dgm:cxn modelId="{DB4CDA20-FFB7-498D-9453-7EF7668EC3B9}" type="presOf" srcId="{2AC6EF90-10BC-4C70-8D31-54C5DBE717E3}" destId="{4F636CDD-A1EB-4ADC-8741-49AFE7AA5A8F}" srcOrd="0" destOrd="1" presId="urn:microsoft.com/office/officeart/2005/8/layout/list1"/>
    <dgm:cxn modelId="{74DAE334-C374-406C-8AF1-FC41E1C6F077}" type="presOf" srcId="{03697B9D-99B9-4D31-91C9-F91CFF07D9E1}" destId="{705952DE-3816-470E-909D-908484315F8F}" srcOrd="0" destOrd="0" presId="urn:microsoft.com/office/officeart/2005/8/layout/list1"/>
    <dgm:cxn modelId="{48C60437-3063-4F2F-A38B-9A2A408ED3AE}" type="presOf" srcId="{391ADDEE-3091-49FD-B2C2-532C8A6A31AE}" destId="{8CEBE54A-9F53-40E3-AE8E-A1A00DBC32C0}" srcOrd="0" destOrd="0" presId="urn:microsoft.com/office/officeart/2005/8/layout/list1"/>
    <dgm:cxn modelId="{6471FA37-3EDA-4B77-9F3C-D9BA039FBC78}" srcId="{F456CCA7-867D-4B47-9381-25E89237928B}" destId="{391ADDEE-3091-49FD-B2C2-532C8A6A31AE}" srcOrd="1" destOrd="0" parTransId="{ACB9A179-AA0C-4751-AE74-7C55223A4F9E}" sibTransId="{5EC24848-6A37-4310-8666-FC94CBABC529}"/>
    <dgm:cxn modelId="{3F00BE65-5264-4531-AF85-E0D9ABCAD895}" srcId="{1F3B3859-2923-4CB7-9AC2-96221EB44A2B}" destId="{0EABC88B-4114-480B-B930-F05DC819BFA9}" srcOrd="0" destOrd="0" parTransId="{B3DFB3E4-C2BD-4CCC-BC4A-013CB60CD66D}" sibTransId="{6F409FCC-E925-405D-9343-D295CFD09089}"/>
    <dgm:cxn modelId="{B1C7CB4A-88EA-4F46-86B8-65B1E6324FAB}" srcId="{F456CCA7-867D-4B47-9381-25E89237928B}" destId="{1F3B3859-2923-4CB7-9AC2-96221EB44A2B}" srcOrd="2" destOrd="0" parTransId="{6E48AE8E-813E-4438-9C09-6EE4C375948D}" sibTransId="{F33152ED-5D47-4222-AADF-D7434888317C}"/>
    <dgm:cxn modelId="{964CC56F-EAEA-4B3D-A3C6-69D403272EDE}" type="presOf" srcId="{21F11CF8-1661-4A3A-A45E-205B4B900031}" destId="{705952DE-3816-470E-909D-908484315F8F}" srcOrd="0" destOrd="1" presId="urn:microsoft.com/office/officeart/2005/8/layout/list1"/>
    <dgm:cxn modelId="{F7FA5A90-B6B8-45FD-B55B-B1E7BC4440B8}" srcId="{9826567D-531B-4370-AD77-CC97B40A9B67}" destId="{AD65D1E6-A566-4466-88E2-F2A25F91E6C8}" srcOrd="0" destOrd="0" parTransId="{83F65083-B063-4633-B307-1F90C27FFB4C}" sibTransId="{E97BDFF8-503E-4DC1-8020-3117800DEAC3}"/>
    <dgm:cxn modelId="{39A5B890-1F29-4700-9FBB-F473802C2B38}" type="presOf" srcId="{9826567D-531B-4370-AD77-CC97B40A9B67}" destId="{DC5DC94D-FB60-4297-9F46-C94A91CADD02}" srcOrd="1" destOrd="0" presId="urn:microsoft.com/office/officeart/2005/8/layout/list1"/>
    <dgm:cxn modelId="{1023DB94-7F78-4B7F-A6DE-66D7B851CF63}" type="presOf" srcId="{0EABC88B-4114-480B-B930-F05DC819BFA9}" destId="{F38DE789-044C-49DE-89C0-A93B36B5E10E}" srcOrd="0" destOrd="0" presId="urn:microsoft.com/office/officeart/2005/8/layout/list1"/>
    <dgm:cxn modelId="{263D0E97-77CB-4253-AD0E-86BF7563FF07}" srcId="{391ADDEE-3091-49FD-B2C2-532C8A6A31AE}" destId="{21F11CF8-1661-4A3A-A45E-205B4B900031}" srcOrd="1" destOrd="0" parTransId="{DF033F20-555A-46D8-8493-B8504336469F}" sibTransId="{9DB1912A-A629-4A6B-9485-4354A963FAF3}"/>
    <dgm:cxn modelId="{F6BB319B-9F68-4443-9CEE-3CFBDCD3AFA5}" type="presOf" srcId="{9826567D-531B-4370-AD77-CC97B40A9B67}" destId="{69B6D69A-4775-408D-B1C6-8CF1AF6777D2}" srcOrd="0" destOrd="0" presId="urn:microsoft.com/office/officeart/2005/8/layout/list1"/>
    <dgm:cxn modelId="{CA2A9EA7-C3F8-4C4D-851D-E2BC7555806F}" type="presOf" srcId="{391ADDEE-3091-49FD-B2C2-532C8A6A31AE}" destId="{5CC1821B-5647-4E33-935B-4F1071044EAA}" srcOrd="1" destOrd="0" presId="urn:microsoft.com/office/officeart/2005/8/layout/list1"/>
    <dgm:cxn modelId="{0435C5C1-F132-457C-B075-A2B3FEE0551A}" srcId="{F456CCA7-867D-4B47-9381-25E89237928B}" destId="{9826567D-531B-4370-AD77-CC97B40A9B67}" srcOrd="0" destOrd="0" parTransId="{7A32CCE1-BDB1-45CC-89A7-1617BC0EE5CC}" sibTransId="{5617CDAE-1615-4829-916C-E93A28332515}"/>
    <dgm:cxn modelId="{81D334E0-E848-4674-BB6D-0318A70376EC}" srcId="{9826567D-531B-4370-AD77-CC97B40A9B67}" destId="{2AC6EF90-10BC-4C70-8D31-54C5DBE717E3}" srcOrd="1" destOrd="0" parTransId="{403EF012-2FCB-45BC-B9F0-43D9A06DFB20}" sibTransId="{E968EAE6-C47B-4529-AA52-B2562BE0E61D}"/>
    <dgm:cxn modelId="{CBE33CEB-CF38-4F0C-947F-E0D9F89D43EF}" type="presOf" srcId="{1F3B3859-2923-4CB7-9AC2-96221EB44A2B}" destId="{2347291D-89B9-409B-867A-5F392DDD12D4}" srcOrd="1" destOrd="0" presId="urn:microsoft.com/office/officeart/2005/8/layout/list1"/>
    <dgm:cxn modelId="{31CCADF6-DD68-46EC-8025-6D5EC3BFB848}" type="presOf" srcId="{AD65D1E6-A566-4466-88E2-F2A25F91E6C8}" destId="{4F636CDD-A1EB-4ADC-8741-49AFE7AA5A8F}" srcOrd="0" destOrd="0" presId="urn:microsoft.com/office/officeart/2005/8/layout/list1"/>
    <dgm:cxn modelId="{C24F12B8-C066-4631-A6DE-743804DAE58F}" type="presParOf" srcId="{9CD31BDF-1EF6-4A62-BDDE-EE58F96F304D}" destId="{484367CE-D97A-4C70-99A4-D5EC4FEBF42B}" srcOrd="0" destOrd="0" presId="urn:microsoft.com/office/officeart/2005/8/layout/list1"/>
    <dgm:cxn modelId="{01F5FC36-FD3D-411E-BD58-5837F6F88D90}" type="presParOf" srcId="{484367CE-D97A-4C70-99A4-D5EC4FEBF42B}" destId="{69B6D69A-4775-408D-B1C6-8CF1AF6777D2}" srcOrd="0" destOrd="0" presId="urn:microsoft.com/office/officeart/2005/8/layout/list1"/>
    <dgm:cxn modelId="{556205AD-D3C6-4220-B7C8-9B15D64E43AC}" type="presParOf" srcId="{484367CE-D97A-4C70-99A4-D5EC4FEBF42B}" destId="{DC5DC94D-FB60-4297-9F46-C94A91CADD02}" srcOrd="1" destOrd="0" presId="urn:microsoft.com/office/officeart/2005/8/layout/list1"/>
    <dgm:cxn modelId="{A804FEFE-A68E-43DD-8DE4-F2C331A00E86}" type="presParOf" srcId="{9CD31BDF-1EF6-4A62-BDDE-EE58F96F304D}" destId="{DA4ADB8C-2E7A-4223-A42A-8893555B6F79}" srcOrd="1" destOrd="0" presId="urn:microsoft.com/office/officeart/2005/8/layout/list1"/>
    <dgm:cxn modelId="{7AE2E0ED-7061-4FC1-B281-F33F2EF273D0}" type="presParOf" srcId="{9CD31BDF-1EF6-4A62-BDDE-EE58F96F304D}" destId="{4F636CDD-A1EB-4ADC-8741-49AFE7AA5A8F}" srcOrd="2" destOrd="0" presId="urn:microsoft.com/office/officeart/2005/8/layout/list1"/>
    <dgm:cxn modelId="{579DD56B-5E69-419C-8698-E6F34C09EA6E}" type="presParOf" srcId="{9CD31BDF-1EF6-4A62-BDDE-EE58F96F304D}" destId="{437BC1E5-1B78-4D92-ADF4-20120D1683FD}" srcOrd="3" destOrd="0" presId="urn:microsoft.com/office/officeart/2005/8/layout/list1"/>
    <dgm:cxn modelId="{329090E6-FBFE-4B49-8A61-36BB711786EA}" type="presParOf" srcId="{9CD31BDF-1EF6-4A62-BDDE-EE58F96F304D}" destId="{7D24E964-E3F6-4CE0-907A-B5B3FBF2CBD8}" srcOrd="4" destOrd="0" presId="urn:microsoft.com/office/officeart/2005/8/layout/list1"/>
    <dgm:cxn modelId="{08AFF281-4A97-41CD-B0AC-8769E782C33A}" type="presParOf" srcId="{7D24E964-E3F6-4CE0-907A-B5B3FBF2CBD8}" destId="{8CEBE54A-9F53-40E3-AE8E-A1A00DBC32C0}" srcOrd="0" destOrd="0" presId="urn:microsoft.com/office/officeart/2005/8/layout/list1"/>
    <dgm:cxn modelId="{321E98B4-B5CA-44F0-A96F-140ED23EFB72}" type="presParOf" srcId="{7D24E964-E3F6-4CE0-907A-B5B3FBF2CBD8}" destId="{5CC1821B-5647-4E33-935B-4F1071044EAA}" srcOrd="1" destOrd="0" presId="urn:microsoft.com/office/officeart/2005/8/layout/list1"/>
    <dgm:cxn modelId="{5DFA3385-0A34-4845-A4DE-69CDF36F219F}" type="presParOf" srcId="{9CD31BDF-1EF6-4A62-BDDE-EE58F96F304D}" destId="{9C441B72-85B3-4E5A-B8A1-2728BCE8A00C}" srcOrd="5" destOrd="0" presId="urn:microsoft.com/office/officeart/2005/8/layout/list1"/>
    <dgm:cxn modelId="{176FC3D4-A1D8-4045-A333-ABD8BD50C6CF}" type="presParOf" srcId="{9CD31BDF-1EF6-4A62-BDDE-EE58F96F304D}" destId="{705952DE-3816-470E-909D-908484315F8F}" srcOrd="6" destOrd="0" presId="urn:microsoft.com/office/officeart/2005/8/layout/list1"/>
    <dgm:cxn modelId="{680FBB11-CDDE-493C-AC27-CFDB74CB2DC8}" type="presParOf" srcId="{9CD31BDF-1EF6-4A62-BDDE-EE58F96F304D}" destId="{86F148C0-EDFD-4AA8-AA0E-B870815F653E}" srcOrd="7" destOrd="0" presId="urn:microsoft.com/office/officeart/2005/8/layout/list1"/>
    <dgm:cxn modelId="{EEF34D09-F9B8-4AD1-9632-0D9F14F7DD91}" type="presParOf" srcId="{9CD31BDF-1EF6-4A62-BDDE-EE58F96F304D}" destId="{D5D978E9-BBD1-41D1-A9B4-3C34B95D755D}" srcOrd="8" destOrd="0" presId="urn:microsoft.com/office/officeart/2005/8/layout/list1"/>
    <dgm:cxn modelId="{A92FF128-682A-442C-90E4-00E7192EF0B1}" type="presParOf" srcId="{D5D978E9-BBD1-41D1-A9B4-3C34B95D755D}" destId="{087CF7BE-F5AA-4D41-AE4C-AD2B3E7EA586}" srcOrd="0" destOrd="0" presId="urn:microsoft.com/office/officeart/2005/8/layout/list1"/>
    <dgm:cxn modelId="{751DAF0F-15C9-4796-8853-6FD9D56F75FE}" type="presParOf" srcId="{D5D978E9-BBD1-41D1-A9B4-3C34B95D755D}" destId="{2347291D-89B9-409B-867A-5F392DDD12D4}" srcOrd="1" destOrd="0" presId="urn:microsoft.com/office/officeart/2005/8/layout/list1"/>
    <dgm:cxn modelId="{653CC368-DC00-421F-BA19-73E56492ED69}" type="presParOf" srcId="{9CD31BDF-1EF6-4A62-BDDE-EE58F96F304D}" destId="{F1D962D3-B10C-461B-B8F9-F9F9F8E84CA0}" srcOrd="9" destOrd="0" presId="urn:microsoft.com/office/officeart/2005/8/layout/list1"/>
    <dgm:cxn modelId="{64348286-C0A2-482A-BF90-F9FA44894E0E}" type="presParOf" srcId="{9CD31BDF-1EF6-4A62-BDDE-EE58F96F304D}" destId="{F38DE789-044C-49DE-89C0-A93B36B5E10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36CDD-A1EB-4ADC-8741-49AFE7AA5A8F}">
      <dsp:nvSpPr>
        <dsp:cNvPr id="0" name=""/>
        <dsp:cNvSpPr/>
      </dsp:nvSpPr>
      <dsp:spPr>
        <a:xfrm>
          <a:off x="0" y="426458"/>
          <a:ext cx="8349646" cy="11371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8025" tIns="395732" rIns="648025" bIns="142240" numCol="1" spcCol="1270" anchor="t" anchorCtr="0">
          <a:noAutofit/>
        </a:bodyPr>
        <a:lstStyle/>
        <a:p>
          <a:pPr marL="228600" lvl="1" indent="-228600" algn="ctr" defTabSz="889000">
            <a:lnSpc>
              <a:spcPct val="90000"/>
            </a:lnSpc>
            <a:spcBef>
              <a:spcPct val="0"/>
            </a:spcBef>
            <a:spcAft>
              <a:spcPct val="15000"/>
            </a:spcAft>
            <a:buChar char="•"/>
          </a:pPr>
          <a:r>
            <a:rPr lang="en-US" sz="2000" b="1" kern="1200" dirty="0">
              <a:latin typeface="Arial" panose="020B0604020202020204" pitchFamily="34" charset="0"/>
              <a:cs typeface="Arial" panose="020B0604020202020204" pitchFamily="34" charset="0"/>
            </a:rPr>
            <a:t>Approximately 260,000 Army Civilians</a:t>
          </a:r>
        </a:p>
        <a:p>
          <a:pPr marL="228600" lvl="1" indent="-228600" algn="ctr" defTabSz="889000">
            <a:lnSpc>
              <a:spcPct val="90000"/>
            </a:lnSpc>
            <a:spcBef>
              <a:spcPct val="0"/>
            </a:spcBef>
            <a:spcAft>
              <a:spcPct val="15000"/>
            </a:spcAft>
            <a:buChar char="•"/>
          </a:pPr>
          <a:r>
            <a:rPr lang="en-US" sz="2000" b="1" kern="1200" dirty="0">
              <a:latin typeface="Arial" panose="020B0604020202020204" pitchFamily="34" charset="0"/>
              <a:cs typeface="Arial" panose="020B0604020202020204" pitchFamily="34" charset="0"/>
            </a:rPr>
            <a:t>Over 400 occupational series</a:t>
          </a:r>
        </a:p>
      </dsp:txBody>
      <dsp:txXfrm>
        <a:off x="0" y="426458"/>
        <a:ext cx="8349646" cy="1137150"/>
      </dsp:txXfrm>
    </dsp:sp>
    <dsp:sp modelId="{DC5DC94D-FB60-4297-9F46-C94A91CADD02}">
      <dsp:nvSpPr>
        <dsp:cNvPr id="0" name=""/>
        <dsp:cNvSpPr/>
      </dsp:nvSpPr>
      <dsp:spPr>
        <a:xfrm>
          <a:off x="417482" y="17146"/>
          <a:ext cx="7356906" cy="680325"/>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18" tIns="0" rIns="220918" bIns="0"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 Arial"/>
            </a:rPr>
            <a:t>Largest Civilian Workforce in Department of Defense (DoD)</a:t>
          </a:r>
        </a:p>
      </dsp:txBody>
      <dsp:txXfrm>
        <a:off x="450693" y="50357"/>
        <a:ext cx="7290484" cy="613903"/>
      </dsp:txXfrm>
    </dsp:sp>
    <dsp:sp modelId="{705952DE-3816-470E-909D-908484315F8F}">
      <dsp:nvSpPr>
        <dsp:cNvPr id="0" name=""/>
        <dsp:cNvSpPr/>
      </dsp:nvSpPr>
      <dsp:spPr>
        <a:xfrm>
          <a:off x="0" y="1937222"/>
          <a:ext cx="8349646" cy="1645875"/>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8025" tIns="395732" rIns="648025" bIns="128016" numCol="1" spcCol="1270" anchor="t" anchorCtr="0">
          <a:noAutofit/>
        </a:bodyPr>
        <a:lstStyle/>
        <a:p>
          <a:pPr marL="171450" lvl="1" indent="-171450" algn="ctr" defTabSz="800100">
            <a:lnSpc>
              <a:spcPct val="90000"/>
            </a:lnSpc>
            <a:spcBef>
              <a:spcPct val="0"/>
            </a:spcBef>
            <a:spcAft>
              <a:spcPct val="15000"/>
            </a:spcAft>
            <a:buChar char="•"/>
          </a:pPr>
          <a:r>
            <a:rPr lang="en-US" sz="1800" b="1" kern="1200" dirty="0">
              <a:latin typeface="Arial" panose="020B0604020202020204" pitchFamily="34" charset="0"/>
              <a:cs typeface="Arial" panose="020B0604020202020204" pitchFamily="34" charset="0"/>
            </a:rPr>
            <a:t> </a:t>
          </a:r>
          <a:r>
            <a:rPr lang="en-US" sz="2000" b="1" kern="1200" dirty="0">
              <a:latin typeface="Arial" panose="020B0604020202020204" pitchFamily="34" charset="0"/>
              <a:cs typeface="Arial" panose="020B0604020202020204" pitchFamily="34" charset="0"/>
            </a:rPr>
            <a:t>Job opportunities throughout the United States and abroad</a:t>
          </a:r>
        </a:p>
        <a:p>
          <a:pPr marL="228600" lvl="1" indent="-228600" algn="ctr" defTabSz="889000">
            <a:lnSpc>
              <a:spcPct val="90000"/>
            </a:lnSpc>
            <a:spcBef>
              <a:spcPct val="0"/>
            </a:spcBef>
            <a:spcAft>
              <a:spcPct val="15000"/>
            </a:spcAft>
            <a:buChar char="•"/>
          </a:pPr>
          <a:r>
            <a:rPr lang="en-US" sz="2000" b="1" kern="1200">
              <a:latin typeface="Arial" panose="020B0604020202020204" pitchFamily="34" charset="0"/>
              <a:cs typeface="Arial" panose="020B0604020202020204" pitchFamily="34" charset="0"/>
            </a:rPr>
            <a:t>84% of all federal jobs are located outside of Washington D.C.</a:t>
          </a:r>
        </a:p>
      </dsp:txBody>
      <dsp:txXfrm>
        <a:off x="0" y="1937222"/>
        <a:ext cx="8349646" cy="1645875"/>
      </dsp:txXfrm>
    </dsp:sp>
    <dsp:sp modelId="{5CC1821B-5647-4E33-935B-4F1071044EAA}">
      <dsp:nvSpPr>
        <dsp:cNvPr id="0" name=""/>
        <dsp:cNvSpPr/>
      </dsp:nvSpPr>
      <dsp:spPr>
        <a:xfrm>
          <a:off x="478330" y="1502876"/>
          <a:ext cx="7445805" cy="5608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18" tIns="0" rIns="220918" bIns="0" numCol="1" spcCol="1270" anchor="ctr" anchorCtr="0">
          <a:noAutofit/>
        </a:bodyPr>
        <a:lstStyle/>
        <a:p>
          <a:pPr marL="0" lvl="0" indent="0" algn="ctr" defTabSz="1155700">
            <a:lnSpc>
              <a:spcPct val="90000"/>
            </a:lnSpc>
            <a:spcBef>
              <a:spcPct val="0"/>
            </a:spcBef>
            <a:spcAft>
              <a:spcPct val="35000"/>
            </a:spcAft>
            <a:buNone/>
          </a:pPr>
          <a:r>
            <a:rPr lang="en-US" sz="2600" b="1" kern="1200">
              <a:latin typeface=" Arial"/>
            </a:rPr>
            <a:t>Global</a:t>
          </a:r>
          <a:r>
            <a:rPr lang="en-US" sz="2600" b="1" kern="1200" baseline="0">
              <a:latin typeface=" Arial"/>
            </a:rPr>
            <a:t> Opportunities</a:t>
          </a:r>
          <a:endParaRPr lang="en-US" sz="2600" b="1" kern="1200">
            <a:latin typeface=" Arial"/>
          </a:endParaRPr>
        </a:p>
      </dsp:txBody>
      <dsp:txXfrm>
        <a:off x="505710" y="1530256"/>
        <a:ext cx="7391045" cy="506120"/>
      </dsp:txXfrm>
    </dsp:sp>
    <dsp:sp modelId="{F38DE789-044C-49DE-89C0-A93B36B5E10E}">
      <dsp:nvSpPr>
        <dsp:cNvPr id="0" name=""/>
        <dsp:cNvSpPr/>
      </dsp:nvSpPr>
      <dsp:spPr>
        <a:xfrm>
          <a:off x="0" y="3966137"/>
          <a:ext cx="8349646" cy="1107225"/>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8025" tIns="395732" rIns="648025" bIns="142240" numCol="1" spcCol="1270" anchor="t" anchorCtr="0">
          <a:noAutofit/>
        </a:bodyPr>
        <a:lstStyle/>
        <a:p>
          <a:pPr marL="228600" lvl="1" indent="-228600" algn="ctr" defTabSz="889000">
            <a:lnSpc>
              <a:spcPct val="90000"/>
            </a:lnSpc>
            <a:spcBef>
              <a:spcPct val="0"/>
            </a:spcBef>
            <a:spcAft>
              <a:spcPct val="15000"/>
            </a:spcAft>
            <a:buChar char="•"/>
          </a:pPr>
          <a:r>
            <a:rPr lang="en-US" sz="2000" kern="1200">
              <a:latin typeface="Arial" panose="020B0604020202020204" pitchFamily="34" charset="0"/>
              <a:ea typeface="Calibri" panose="020F0502020204030204" pitchFamily="34" charset="0"/>
              <a:cs typeface="Times New Roman" panose="02020603050405020304" pitchFamily="18" charset="0"/>
            </a:rPr>
            <a:t> </a:t>
          </a:r>
          <a:r>
            <a:rPr lang="en-US" sz="2000" b="1" kern="1200">
              <a:latin typeface="Arial" panose="020B0604020202020204" pitchFamily="34" charset="0"/>
              <a:ea typeface="Calibri" panose="020F0502020204030204" pitchFamily="34" charset="0"/>
              <a:cs typeface="Times New Roman" panose="02020603050405020304" pitchFamily="18" charset="0"/>
            </a:rPr>
            <a:t>Career-long competitive training, education, and professional development</a:t>
          </a:r>
          <a:endParaRPr lang="en-US" sz="2000" b="1" kern="1200"/>
        </a:p>
      </dsp:txBody>
      <dsp:txXfrm>
        <a:off x="0" y="3966137"/>
        <a:ext cx="8349646" cy="1107225"/>
      </dsp:txXfrm>
    </dsp:sp>
    <dsp:sp modelId="{2347291D-89B9-409B-867A-5F392DDD12D4}">
      <dsp:nvSpPr>
        <dsp:cNvPr id="0" name=""/>
        <dsp:cNvSpPr/>
      </dsp:nvSpPr>
      <dsp:spPr>
        <a:xfrm>
          <a:off x="414363" y="3557653"/>
          <a:ext cx="7545984" cy="5608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18" tIns="0" rIns="220918" bIns="0" numCol="1" spcCol="1270" anchor="ctr" anchorCtr="0">
          <a:noAutofit/>
        </a:bodyPr>
        <a:lstStyle/>
        <a:p>
          <a:pPr marL="0" lvl="0" indent="0" algn="ctr" defTabSz="1155700">
            <a:lnSpc>
              <a:spcPct val="90000"/>
            </a:lnSpc>
            <a:spcBef>
              <a:spcPct val="0"/>
            </a:spcBef>
            <a:spcAft>
              <a:spcPct val="35000"/>
            </a:spcAft>
            <a:buNone/>
          </a:pPr>
          <a:r>
            <a:rPr lang="en-US" sz="2600" b="1" kern="1200">
              <a:latin typeface="Arial" panose="020B0604020202020204" pitchFamily="34" charset="0"/>
              <a:cs typeface="Arial" panose="020B0604020202020204" pitchFamily="34" charset="0"/>
            </a:rPr>
            <a:t>Superior Career Support</a:t>
          </a:r>
        </a:p>
      </dsp:txBody>
      <dsp:txXfrm>
        <a:off x="441743" y="3585033"/>
        <a:ext cx="7491224"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4C9D0D-E9AD-0AAA-895F-8CC952E8CA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5FE6561-4DC3-850D-AE58-F7044F49BA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A6DF75-DE0A-4E0B-9BC7-52566E06CE18}" type="datetimeFigureOut">
              <a:rPr lang="en-US" smtClean="0"/>
              <a:t>1/5/2024</a:t>
            </a:fld>
            <a:endParaRPr lang="en-US"/>
          </a:p>
        </p:txBody>
      </p:sp>
      <p:sp>
        <p:nvSpPr>
          <p:cNvPr id="4" name="Footer Placeholder 3">
            <a:extLst>
              <a:ext uri="{FF2B5EF4-FFF2-40B4-BE49-F238E27FC236}">
                <a16:creationId xmlns:a16="http://schemas.microsoft.com/office/drawing/2014/main" id="{38D56C7A-CFAD-7FEC-5372-DEDEAF9132D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4AD3F15-BAF0-DDD5-11E8-524C98F006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839F43-802F-4B05-AFFE-BDB8FD0F5E89}" type="slidenum">
              <a:rPr lang="en-US" smtClean="0"/>
              <a:t>‹#›</a:t>
            </a:fld>
            <a:endParaRPr lang="en-US"/>
          </a:p>
        </p:txBody>
      </p:sp>
    </p:spTree>
    <p:extLst>
      <p:ext uri="{BB962C8B-B14F-4D97-AF65-F5344CB8AC3E}">
        <p14:creationId xmlns:p14="http://schemas.microsoft.com/office/powerpoint/2010/main" val="4091605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0E741C-3984-4CE0-83A3-B044C1DB7D0A}" type="datetimeFigureOut">
              <a:rPr lang="en-US" smtClean="0"/>
              <a:t>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E95090-5791-4639-BC07-75F31015F851}" type="slidenum">
              <a:rPr lang="en-US" smtClean="0"/>
              <a:t>‹#›</a:t>
            </a:fld>
            <a:endParaRPr lang="en-US"/>
          </a:p>
        </p:txBody>
      </p:sp>
    </p:spTree>
    <p:extLst>
      <p:ext uri="{BB962C8B-B14F-4D97-AF65-F5344CB8AC3E}">
        <p14:creationId xmlns:p14="http://schemas.microsoft.com/office/powerpoint/2010/main" val="3075556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pi6cYLjY034"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saeop.com/"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smartscholarship.org/smart" TargetMode="External"/><Relationship Id="rId5" Type="http://schemas.openxmlformats.org/officeDocument/2006/relationships/hyperlink" Target="https://portal.chra.army.mil/afp?id=acdp_public_jobs" TargetMode="External"/><Relationship Id="rId4" Type="http://schemas.openxmlformats.org/officeDocument/2006/relationships/hyperlink" Target="https://www.goarmy.com/careers-and-jobs/find-your-path/army-civilians.html"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oarmy.com/careers-and-jobs/find-your-path/army-civilians.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ortal.chra.army.mil/afp?id=acdp_public_job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61" lvl="0" indent="0">
              <a:buFont typeface="Arial" panose="020B0604020202020204" pitchFamily="34" charset="0"/>
              <a:buNone/>
            </a:pPr>
            <a:r>
              <a:rPr lang="en-US" dirty="0"/>
              <a:t>My goal is to share information to help you achieve your goals.  Information is golden!</a:t>
            </a:r>
          </a:p>
          <a:p>
            <a:pPr marL="1118534" lvl="2" indent="-176611">
              <a:buFont typeface="Arial" panose="020B0604020202020204" pitchFamily="34" charset="0"/>
              <a:buChar char="•"/>
            </a:pPr>
            <a:r>
              <a:rPr lang="en-US" dirty="0"/>
              <a:t>Setting goals &amp; then putting together a plan to meet those goals helps for a smoother glide path</a:t>
            </a:r>
          </a:p>
          <a:p>
            <a:pPr marL="1118534" lvl="2" indent="-176611">
              <a:buFont typeface="Arial" panose="020B0604020202020204" pitchFamily="34" charset="0"/>
              <a:buChar char="•"/>
            </a:pPr>
            <a:r>
              <a:rPr lang="en-US" dirty="0"/>
              <a:t>I will describe recommendations to help try out various career opportunities prior to college graduation.</a:t>
            </a:r>
          </a:p>
          <a:p>
            <a:pPr marL="13761" lvl="0" indent="0">
              <a:buFont typeface="Arial" panose="020B0604020202020204" pitchFamily="34" charset="0"/>
              <a:buNone/>
            </a:pPr>
            <a:r>
              <a:rPr lang="en-US" dirty="0"/>
              <a:t>Things change and that is OK! The purpose of this presentation to show that change is OK and to help provide a safe landing</a:t>
            </a:r>
          </a:p>
          <a:p>
            <a:pPr marL="647572" lvl="1" indent="-176611">
              <a:buFont typeface="Arial" panose="020B0604020202020204" pitchFamily="34" charset="0"/>
              <a:buChar char="•"/>
            </a:pPr>
            <a:endParaRPr lang="en-US" dirty="0"/>
          </a:p>
          <a:p>
            <a:pPr marL="13761" lvl="0" indent="0">
              <a:buFont typeface="Arial" panose="020B0604020202020204" pitchFamily="34" charset="0"/>
              <a:buNone/>
            </a:pPr>
            <a:r>
              <a:rPr lang="en-US" dirty="0"/>
              <a:t>Also, I will provide options that are available for those that may not be sure what you want to pursue now.</a:t>
            </a:r>
          </a:p>
          <a:p>
            <a:pPr marL="470961" lvl="1" indent="0">
              <a:buFont typeface="Arial" panose="020B0604020202020204" pitchFamily="34" charset="0"/>
              <a:buNone/>
            </a:pPr>
            <a:endParaRPr lang="en-US" dirty="0"/>
          </a:p>
          <a:p>
            <a:pPr marL="0" marR="0" hangingPunct="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Do you know who the largest employer in the US is?  A hint—it’s not Amazon, or Walmart, or Starbucks, but the Federal Government.  </a:t>
            </a:r>
            <a:endParaRPr lang="en-US" sz="18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As a civilian working for the Federal Government, you can have impact in many areas. You can be employed in many places in the US and worldwide, with generous leave and health benefits, and flexible work schedules.  This briefing will talk about the careers within Army and the Department of Defense and answer your questions about how to find jobs as well as qualifications. </a:t>
            </a:r>
            <a:endParaRPr lang="en-US" sz="1800" dirty="0">
              <a:effectLst/>
              <a:latin typeface="Courier"/>
              <a:ea typeface="Times New Roman" panose="02020603050405020304" pitchFamily="18" charset="0"/>
              <a:cs typeface="Times New Roman" panose="02020603050405020304" pitchFamily="18" charset="0"/>
            </a:endParaRPr>
          </a:p>
          <a:p>
            <a:pPr marR="6550" algn="l"/>
            <a:endParaRPr lang="en-US" sz="1800" b="0" i="0" u="none" strike="noStrike" baseline="0" dirty="0">
              <a:solidFill>
                <a:srgbClr val="FFFFFF"/>
              </a:solidFill>
              <a:latin typeface="Arial" panose="020B0604020202020204" pitchFamily="34" charset="0"/>
            </a:endParaRPr>
          </a:p>
          <a:p>
            <a:pPr marL="0" marR="0" hangingPunct="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If you think you may want to set yourself up for a civilian career, I have 5 recommendations for you—5 things you can do.  First, you can get enrolled in a federal summer program or apprenticeship during summers while you are in high school; second, when you get to college, you can seek out summer employment or an internship or fellowship with Army—or seek scholarships; third, once in these programs, you need to network with the professionals that you meet; and finally, you need to keep a clean background—meaning paying off your debts, no police records, and a neutral social media presence.  These recommendations will set you up for the flexibilities you need for success in obtaining federal employment.  I will go over these steps in detail in the following slides.</a:t>
            </a:r>
            <a:endParaRPr lang="en-US" sz="18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pPr>
            <a:endParaRPr lang="en-US" sz="1800" dirty="0">
              <a:effectLst/>
              <a:latin typeface="Courier"/>
              <a:ea typeface="Times New Roman" panose="02020603050405020304" pitchFamily="18" charset="0"/>
              <a:cs typeface="Times New Roman" panose="02020603050405020304" pitchFamily="18" charset="0"/>
            </a:endParaRPr>
          </a:p>
          <a:p>
            <a:pPr marL="0" marR="0" lvl="0" indent="0" algn="l" defTabSz="914400" rtl="0" eaLnBrk="1" fontAlgn="auto" latinLnBrk="0" hangingPunct="0">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When you gain an understanding of civilian positions, you will be able to make decisions and set goals in a manner that will allow you to get rewarding and productive work—a job that you love and that has meaning for our defense.  Even more important, what you learn here will allow you to have knowledge of the Federal marketplace and what is required for those positions. These are both critical tools necessary to enhance your career development and will maximize your ability to motivate others to support the mission.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Show ATEC’s 3-min video. </a:t>
            </a:r>
            <a:r>
              <a:rPr lang="en-US" sz="2800" b="0" i="0" u="none" strike="noStrike" dirty="0">
                <a:solidFill>
                  <a:srgbClr val="FFFFFF"/>
                </a:solidFill>
                <a:effectLst/>
                <a:latin typeface="YouTube Noto"/>
                <a:hlinkClick r:id="rId3"/>
              </a:rPr>
              <a:t>https://youtu.be/pi6cYLjY034</a:t>
            </a:r>
            <a:endParaRPr lang="en-US" sz="1800" dirty="0">
              <a:effectLst/>
              <a:latin typeface="Courier"/>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7E95090-5791-4639-BC07-75F31015F851}" type="slidenum">
              <a:rPr lang="en-US" smtClean="0"/>
              <a:t>2</a:t>
            </a:fld>
            <a:endParaRPr lang="en-US"/>
          </a:p>
        </p:txBody>
      </p:sp>
    </p:spTree>
    <p:extLst>
      <p:ext uri="{BB962C8B-B14F-4D97-AF65-F5344CB8AC3E}">
        <p14:creationId xmlns:p14="http://schemas.microsoft.com/office/powerpoint/2010/main" val="1409030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hangingPunct="0">
              <a:spcBef>
                <a:spcPts val="0"/>
              </a:spcBef>
              <a:spcAft>
                <a:spcPts val="0"/>
              </a:spcAft>
            </a:pPr>
            <a:r>
              <a:rPr lang="en-US" sz="1800" dirty="0">
                <a:solidFill>
                  <a:srgbClr val="1B1B1B"/>
                </a:solidFill>
                <a:effectLst/>
                <a:latin typeface="Segoe UI" panose="020B0502040204020203" pitchFamily="34" charset="0"/>
                <a:ea typeface="Times New Roman" panose="02020603050405020304" pitchFamily="18" charset="0"/>
                <a:cs typeface="Times New Roman" panose="02020603050405020304" pitchFamily="18" charset="0"/>
              </a:rPr>
              <a:t>The Army has discretionary authority to repay certain types of Federally made, insured, or guaranteed student loans as a recruitment or retention incentive for highly qualified candidates or current civilian employees. Student loan repayments may be paid only for student loans that are still due and owing.</a:t>
            </a:r>
            <a:endParaRPr lang="en-US" sz="18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sz="1800" dirty="0">
                <a:solidFill>
                  <a:srgbClr val="1B1B1B"/>
                </a:solidFill>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8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sz="1800" dirty="0">
                <a:solidFill>
                  <a:srgbClr val="1B1B1B"/>
                </a:solidFill>
                <a:effectLst/>
                <a:latin typeface="Segoe UI" panose="020B0502040204020203" pitchFamily="34" charset="0"/>
                <a:ea typeface="Times New Roman" panose="02020603050405020304" pitchFamily="18" charset="0"/>
                <a:cs typeface="Times New Roman" panose="02020603050405020304" pitchFamily="18" charset="0"/>
              </a:rPr>
              <a:t>An employee receiving this benefit must sign a service agreement to remain in civilian service of the Army for a period of at least 3 years.</a:t>
            </a:r>
            <a:endParaRPr lang="en-US" sz="18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sz="1800" dirty="0">
                <a:solidFill>
                  <a:srgbClr val="1B1B1B"/>
                </a:solidFill>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8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sz="1800" dirty="0">
                <a:solidFill>
                  <a:srgbClr val="1B1B1B"/>
                </a:solidFill>
                <a:effectLst/>
                <a:latin typeface="Segoe UI" panose="020B0502040204020203" pitchFamily="34" charset="0"/>
                <a:ea typeface="Times New Roman" panose="02020603050405020304" pitchFamily="18" charset="0"/>
                <a:cs typeface="Times New Roman" panose="02020603050405020304" pitchFamily="18" charset="0"/>
              </a:rPr>
              <a:t>SIP interns are eligible to apply for FSLRP after degree conferral and if they transitioned to an eligible position (Army Fellows positions)</a:t>
            </a:r>
            <a:endParaRPr lang="en-US" sz="18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sz="1800" dirty="0">
                <a:solidFill>
                  <a:srgbClr val="1B1B1B"/>
                </a:solidFill>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8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ourier"/>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dirty="0">
                <a:effectLst/>
                <a:latin typeface="Calibri" panose="020F0502020204030204" pitchFamily="34" charset="0"/>
                <a:ea typeface="Times New Roman" panose="02020603050405020304" pitchFamily="18" charset="0"/>
                <a:cs typeface="Times New Roman" panose="02020603050405020304" pitchFamily="18" charset="0"/>
              </a:rPr>
              <a:t>TRANSITION: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Even if you do not obtain FSLRP, other hiring incentives may be available to you</a:t>
            </a:r>
            <a:endParaRPr lang="en-US" sz="1800" dirty="0">
              <a:effectLst/>
              <a:latin typeface="Courier"/>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7E95090-5791-4639-BC07-75F31015F851}" type="slidenum">
              <a:rPr lang="en-US" smtClean="0"/>
              <a:t>11</a:t>
            </a:fld>
            <a:endParaRPr lang="en-US"/>
          </a:p>
        </p:txBody>
      </p:sp>
    </p:spTree>
    <p:extLst>
      <p:ext uri="{BB962C8B-B14F-4D97-AF65-F5344CB8AC3E}">
        <p14:creationId xmlns:p14="http://schemas.microsoft.com/office/powerpoint/2010/main" val="3602449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hangingPunct="0">
              <a:spcBef>
                <a:spcPts val="0"/>
              </a:spcBef>
              <a:spcAft>
                <a:spcPts val="0"/>
              </a:spcAft>
            </a:pPr>
            <a:r>
              <a:rPr lang="en-US" sz="1800" dirty="0">
                <a:solidFill>
                  <a:srgbClr val="1B1B1B"/>
                </a:solidFill>
                <a:effectLst/>
                <a:latin typeface="Segoe UI" panose="020B0502040204020203" pitchFamily="34" charset="0"/>
                <a:ea typeface="Times New Roman" panose="02020603050405020304" pitchFamily="18" charset="0"/>
                <a:cs typeface="Times New Roman" panose="02020603050405020304" pitchFamily="18" charset="0"/>
              </a:rPr>
              <a:t>The Army may pay a recruitment incentive to a newly-appointed employee if the position is likely to be difficult to fill in the absence of an incentive.</a:t>
            </a:r>
            <a:endParaRPr lang="en-US" sz="18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sz="1800" dirty="0">
                <a:solidFill>
                  <a:srgbClr val="1B1B1B"/>
                </a:solidFill>
                <a:effectLst/>
                <a:latin typeface="Segoe UI" panose="020B0502040204020203" pitchFamily="34" charset="0"/>
                <a:ea typeface="Times New Roman" panose="02020603050405020304" pitchFamily="18" charset="0"/>
                <a:cs typeface="Times New Roman" panose="02020603050405020304" pitchFamily="18" charset="0"/>
              </a:rPr>
              <a:t>"Newly appointed" refers to the first appointment (regardless of tenure) as an employee of the Federal Government, </a:t>
            </a:r>
            <a:endParaRPr lang="en-US" sz="18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sz="1800" dirty="0">
                <a:solidFill>
                  <a:srgbClr val="1B1B1B"/>
                </a:solidFill>
                <a:effectLst/>
                <a:latin typeface="Segoe UI" panose="020B0502040204020203" pitchFamily="34" charset="0"/>
                <a:ea typeface="Times New Roman" panose="02020603050405020304" pitchFamily="18" charset="0"/>
                <a:cs typeface="Times New Roman" panose="02020603050405020304" pitchFamily="18" charset="0"/>
              </a:rPr>
              <a:t>Before receiving a recruitment incentive, an employee must sign a written agreement to complete a specified period of employment with the agency.  The service agreement must specify the length of the service period, to include the beginning and end dates; the amount of the incentive; the method and timing of incentive payments; and the conditions under which an agreement will end. </a:t>
            </a:r>
            <a:endParaRPr lang="en-US" sz="18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sz="1800" b="1" i="1" dirty="0">
                <a:effectLst/>
                <a:latin typeface="Calibri" panose="020F0502020204030204" pitchFamily="34" charset="0"/>
                <a:ea typeface="Times New Roman" panose="02020603050405020304" pitchFamily="18" charset="0"/>
                <a:cs typeface="Times New Roman" panose="02020603050405020304" pitchFamily="18" charset="0"/>
              </a:rPr>
              <a:t>TRANSITION: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I have just explained that there are 5 phases to this process; we’ve gone through the first two—that is, getting into Federal programs for students either in high school or college. Keep in mind that you don’t have to do any of these steps to become an Army or DoD employee, but it helps. The programs let you experience being an Army/DoD employee. Now we’ll go on to my next recommendation, which is Networking.</a:t>
            </a:r>
            <a:endParaRPr lang="en-US" sz="1800" dirty="0">
              <a:effectLst/>
              <a:latin typeface="Courier"/>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CC06B-F82A-7945-ADC8-84185B8A759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7452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0">
              <a:lnSpc>
                <a:spcPct val="100000"/>
              </a:lnSpc>
              <a:spcBef>
                <a:spcPts val="0"/>
              </a:spcBef>
              <a:spcAft>
                <a:spcPts val="0"/>
              </a:spcAft>
              <a:buClrTx/>
              <a:buSzTx/>
              <a:buFont typeface="Arial" panose="020B0604020202020204" pitchFamily="34" charset="0"/>
              <a:buNone/>
              <a:tabLst>
                <a:tab pos="457200" algn="l"/>
                <a:tab pos="914400" algn="l"/>
              </a:tabLst>
              <a:defRPr/>
            </a:pPr>
            <a:r>
              <a:rPr lang="en-US" sz="1800" b="1" i="1" dirty="0">
                <a:effectLst/>
                <a:latin typeface="Calibri" panose="020F0502020204030204" pitchFamily="34" charset="0"/>
                <a:ea typeface="Times New Roman" panose="02020603050405020304" pitchFamily="18" charset="0"/>
                <a:cs typeface="Times New Roman" panose="02020603050405020304" pitchFamily="18" charset="0"/>
              </a:rPr>
              <a:t>CLASSROOM DISCUSSION:  </a:t>
            </a:r>
            <a:r>
              <a:rPr lang="en-US" sz="1800" b="0" i="1" dirty="0">
                <a:effectLst/>
                <a:latin typeface="Calibri" panose="020F0502020204030204" pitchFamily="34" charset="0"/>
                <a:ea typeface="Times New Roman" panose="02020603050405020304" pitchFamily="18" charset="0"/>
                <a:cs typeface="Times New Roman" panose="02020603050405020304" pitchFamily="18" charset="0"/>
              </a:rPr>
              <a:t>L</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et me ask you this:  :  Why do many people think that networking is hard to do? Can you think of explanations for this? </a:t>
            </a:r>
            <a:endParaRPr lang="en-US" sz="1800" dirty="0">
              <a:effectLst/>
              <a:latin typeface="Courier"/>
              <a:ea typeface="Times New Roman" panose="02020603050405020304" pitchFamily="18" charset="0"/>
              <a:cs typeface="Times New Roman" panose="02020603050405020304" pitchFamily="18" charset="0"/>
            </a:endParaRPr>
          </a:p>
          <a:p>
            <a:pPr marL="0" marR="0" lvl="0" indent="0" hangingPunct="0">
              <a:spcBef>
                <a:spcPts val="0"/>
              </a:spcBef>
              <a:spcAft>
                <a:spcPts val="0"/>
              </a:spcAft>
              <a:buFont typeface="Arial" panose="020B0604020202020204" pitchFamily="34" charset="0"/>
              <a:buNone/>
              <a:tabLst>
                <a:tab pos="457200" algn="l"/>
                <a:tab pos="914400" algn="l"/>
              </a:tabLs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hangingPunct="0">
              <a:spcBef>
                <a:spcPts val="0"/>
              </a:spcBef>
              <a:spcAft>
                <a:spcPts val="0"/>
              </a:spcAft>
              <a:buFont typeface="Arial" panose="020B0604020202020204" pitchFamily="34" charset="0"/>
              <a:buChar char="•"/>
              <a:tabLst>
                <a:tab pos="457200" algn="l"/>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Networking from professional perspective—networking is establishing a work connection with another Army civilian employee may lead to knowledge sharing, new opportunities, support and guidance from others in the field, recommendations, and establishing your reputation/visibility</a:t>
            </a:r>
            <a:endParaRPr lang="en-US" sz="1000" dirty="0">
              <a:effectLst/>
              <a:latin typeface="Courier"/>
              <a:ea typeface="Times New Roman" panose="02020603050405020304" pitchFamily="18" charset="0"/>
              <a:cs typeface="Times New Roman" panose="02020603050405020304" pitchFamily="18" charset="0"/>
            </a:endParaRPr>
          </a:p>
          <a:p>
            <a:pPr marL="342900" marR="0" lvl="0" indent="-342900" hangingPunct="0">
              <a:spcBef>
                <a:spcPts val="0"/>
              </a:spcBef>
              <a:spcAft>
                <a:spcPts val="0"/>
              </a:spcAft>
              <a:buFont typeface="Arial" panose="020B0604020202020204" pitchFamily="34" charset="0"/>
              <a:buChar char="•"/>
              <a:tabLst>
                <a:tab pos="457200" algn="l"/>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Best locations for networking</a:t>
            </a:r>
            <a:endParaRPr lang="en-US" sz="1000" dirty="0">
              <a:effectLst/>
              <a:latin typeface="Courier"/>
              <a:ea typeface="Times New Roman" panose="02020603050405020304" pitchFamily="18" charset="0"/>
              <a:cs typeface="Times New Roman" panose="02020603050405020304" pitchFamily="18" charset="0"/>
            </a:endParaRPr>
          </a:p>
          <a:p>
            <a:pPr marL="742950" marR="0" lvl="1" indent="-285750" hangingPunct="0">
              <a:spcBef>
                <a:spcPts val="0"/>
              </a:spcBef>
              <a:spcAft>
                <a:spcPts val="0"/>
              </a:spcAft>
              <a:buFont typeface="Arial" panose="020B0604020202020204" pitchFamily="34" charset="0"/>
              <a:buChar char="•"/>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Federal summer camps/programs/apprenticeships and internships; other Federal programs, such as Civil Air Patrol.</a:t>
            </a:r>
            <a:endParaRPr lang="en-US" sz="1000" dirty="0">
              <a:effectLst/>
              <a:latin typeface="Courier"/>
              <a:ea typeface="Times New Roman" panose="02020603050405020304" pitchFamily="18" charset="0"/>
              <a:cs typeface="Times New Roman" panose="02020603050405020304" pitchFamily="18" charset="0"/>
            </a:endParaRPr>
          </a:p>
          <a:p>
            <a:pPr marL="742950" marR="0" lvl="1" indent="-285750" hangingPunct="0">
              <a:spcBef>
                <a:spcPts val="0"/>
              </a:spcBef>
              <a:spcAft>
                <a:spcPts val="0"/>
              </a:spcAft>
              <a:buFont typeface="Arial" panose="020B0604020202020204" pitchFamily="34" charset="0"/>
              <a:buChar char="•"/>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JROTC guest speakers</a:t>
            </a:r>
            <a:endParaRPr lang="en-US" sz="1000" dirty="0">
              <a:effectLst/>
              <a:latin typeface="Courier"/>
              <a:ea typeface="Times New Roman" panose="02020603050405020304" pitchFamily="18" charset="0"/>
              <a:cs typeface="Times New Roman" panose="02020603050405020304" pitchFamily="18" charset="0"/>
            </a:endParaRPr>
          </a:p>
          <a:p>
            <a:pPr marL="742950" marR="0" lvl="1" indent="-285750" hangingPunct="0">
              <a:spcBef>
                <a:spcPts val="0"/>
              </a:spcBef>
              <a:spcAft>
                <a:spcPts val="0"/>
              </a:spcAft>
              <a:buFont typeface="Arial" panose="020B0604020202020204" pitchFamily="34" charset="0"/>
              <a:buChar char="•"/>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Career fairs (may be virtual)</a:t>
            </a:r>
            <a:endParaRPr lang="en-US" sz="1000" dirty="0">
              <a:effectLst/>
              <a:latin typeface="Courier"/>
              <a:ea typeface="Times New Roman" panose="02020603050405020304" pitchFamily="18" charset="0"/>
              <a:cs typeface="Times New Roman" panose="02020603050405020304" pitchFamily="18" charset="0"/>
            </a:endParaRPr>
          </a:p>
          <a:p>
            <a:pPr marL="742950" marR="0" lvl="1" indent="-285750" hangingPunct="0">
              <a:spcBef>
                <a:spcPts val="0"/>
              </a:spcBef>
              <a:spcAft>
                <a:spcPts val="0"/>
              </a:spcAft>
              <a:buFont typeface="Arial" panose="020B0604020202020204" pitchFamily="34" charset="0"/>
              <a:buChar char="•"/>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Professional organizations such as the Society of American Military Engineers (SAME) Teachers and professors</a:t>
            </a:r>
            <a:endParaRPr lang="en-US" sz="1000" dirty="0">
              <a:effectLst/>
              <a:latin typeface="Courier"/>
              <a:ea typeface="Times New Roman" panose="02020603050405020304" pitchFamily="18" charset="0"/>
              <a:cs typeface="Times New Roman" panose="02020603050405020304" pitchFamily="18" charset="0"/>
            </a:endParaRPr>
          </a:p>
          <a:p>
            <a:pPr marL="742950" marR="0" lvl="1" indent="-285750" hangingPunct="0">
              <a:spcBef>
                <a:spcPts val="0"/>
              </a:spcBef>
              <a:spcAft>
                <a:spcPts val="0"/>
              </a:spcAft>
              <a:buFont typeface="Arial" panose="020B0604020202020204" pitchFamily="34" charset="0"/>
              <a:buChar char="•"/>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How to network</a:t>
            </a:r>
            <a:endParaRPr lang="en-US" sz="1000" dirty="0">
              <a:effectLst/>
              <a:latin typeface="Courier"/>
              <a:ea typeface="Times New Roman" panose="02020603050405020304" pitchFamily="18" charset="0"/>
              <a:cs typeface="Times New Roman" panose="02020603050405020304" pitchFamily="18" charset="0"/>
            </a:endParaRPr>
          </a:p>
          <a:p>
            <a:pPr marL="742950" marR="0" lvl="1" indent="-285750" hangingPunct="0">
              <a:spcBef>
                <a:spcPts val="0"/>
              </a:spcBef>
              <a:spcAft>
                <a:spcPts val="0"/>
              </a:spcAft>
              <a:buFont typeface="Arial" panose="020B0604020202020204" pitchFamily="34" charset="0"/>
              <a:buChar char="•"/>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Meet professionals at events and/or summer camps. Be engaged in what they are discussing.  Ask questions, stay curious. Ask for and hold onto their email address.</a:t>
            </a:r>
            <a:endParaRPr lang="en-US" sz="1000" dirty="0">
              <a:effectLst/>
              <a:latin typeface="Courier"/>
              <a:ea typeface="Times New Roman" panose="02020603050405020304" pitchFamily="18" charset="0"/>
              <a:cs typeface="Times New Roman" panose="02020603050405020304" pitchFamily="18" charset="0"/>
            </a:endParaRPr>
          </a:p>
          <a:p>
            <a:pPr marL="742950" marR="0" lvl="1" indent="-285750" hangingPunct="0">
              <a:spcBef>
                <a:spcPts val="0"/>
              </a:spcBef>
              <a:spcAft>
                <a:spcPts val="0"/>
              </a:spcAft>
              <a:buFont typeface="Arial" panose="020B0604020202020204" pitchFamily="34" charset="0"/>
              <a:buChar char="•"/>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Create your resume NOW. Then build on it.</a:t>
            </a:r>
            <a:endParaRPr lang="en-US" sz="1000" dirty="0">
              <a:effectLst/>
              <a:latin typeface="Courier"/>
              <a:ea typeface="Times New Roman" panose="02020603050405020304" pitchFamily="18" charset="0"/>
              <a:cs typeface="Times New Roman" panose="02020603050405020304" pitchFamily="18" charset="0"/>
            </a:endParaRPr>
          </a:p>
          <a:p>
            <a:pPr marL="742950" marR="0" lvl="1" indent="-285750" hangingPunct="0">
              <a:spcBef>
                <a:spcPts val="0"/>
              </a:spcBef>
              <a:spcAft>
                <a:spcPts val="0"/>
              </a:spcAft>
              <a:buFont typeface="Arial" panose="020B0604020202020204" pitchFamily="34" charset="0"/>
              <a:buChar char="•"/>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Periodically (one a year) drop them an email to say hello and ask for employment opportunities. Provide copy of updated resume with brief paragraph discussing your recent accomplishments.</a:t>
            </a:r>
            <a:endParaRPr lang="en-US" sz="1000" dirty="0">
              <a:effectLst/>
              <a:latin typeface="Courier"/>
              <a:ea typeface="Times New Roman" panose="02020603050405020304" pitchFamily="18" charset="0"/>
              <a:cs typeface="Times New Roman" panose="02020603050405020304" pitchFamily="18" charset="0"/>
            </a:endParaRPr>
          </a:p>
          <a:p>
            <a:pPr marL="742950" marR="0" lvl="1" indent="-285750" hangingPunct="0">
              <a:spcBef>
                <a:spcPts val="0"/>
              </a:spcBef>
              <a:spcAft>
                <a:spcPts val="0"/>
              </a:spcAft>
              <a:buFont typeface="Arial" panose="020B0604020202020204" pitchFamily="34" charset="0"/>
              <a:buChar char="•"/>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Ask questions</a:t>
            </a:r>
            <a:endParaRPr lang="en-US" sz="1000" dirty="0">
              <a:effectLst/>
              <a:latin typeface="Courier"/>
              <a:ea typeface="Times New Roman" panose="02020603050405020304" pitchFamily="18" charset="0"/>
              <a:cs typeface="Times New Roman" panose="02020603050405020304" pitchFamily="18" charset="0"/>
            </a:endParaRPr>
          </a:p>
          <a:p>
            <a:pPr marL="742950" marR="0" lvl="1" indent="-285750" hangingPunct="0">
              <a:spcBef>
                <a:spcPts val="0"/>
              </a:spcBef>
              <a:spcAft>
                <a:spcPts val="0"/>
              </a:spcAft>
              <a:buFont typeface="Arial" panose="020B0604020202020204" pitchFamily="34" charset="0"/>
              <a:buChar char="•"/>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Stop &amp; listen</a:t>
            </a:r>
            <a:endParaRPr lang="en-US" sz="1000" dirty="0">
              <a:effectLst/>
              <a:latin typeface="Courier"/>
              <a:ea typeface="Times New Roman" panose="02020603050405020304" pitchFamily="18" charset="0"/>
              <a:cs typeface="Times New Roman" panose="02020603050405020304" pitchFamily="18" charset="0"/>
            </a:endParaRPr>
          </a:p>
          <a:p>
            <a:pPr marL="742950" marR="0" lvl="1" indent="-285750" hangingPunct="0">
              <a:spcBef>
                <a:spcPts val="0"/>
              </a:spcBef>
              <a:spcAft>
                <a:spcPts val="0"/>
              </a:spcAft>
              <a:buFont typeface="Arial" panose="020B0604020202020204" pitchFamily="34" charset="0"/>
              <a:buChar char="•"/>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Take notes. Keep folder to reference when following up a year or so later.</a:t>
            </a:r>
            <a:endParaRPr lang="en-US" sz="1000" dirty="0">
              <a:effectLst/>
              <a:latin typeface="Courier"/>
              <a:ea typeface="Times New Roman" panose="02020603050405020304" pitchFamily="18" charset="0"/>
              <a:cs typeface="Times New Roman" panose="02020603050405020304" pitchFamily="18" charset="0"/>
            </a:endParaRPr>
          </a:p>
          <a:p>
            <a:pPr marL="742950" marR="0" lvl="1" indent="-285750" hangingPunct="0">
              <a:spcBef>
                <a:spcPts val="0"/>
              </a:spcBef>
              <a:spcAft>
                <a:spcPts val="0"/>
              </a:spcAft>
              <a:buFont typeface="Arial" panose="020B0604020202020204" pitchFamily="34" charset="0"/>
              <a:buChar char="•"/>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Practice!</a:t>
            </a:r>
            <a:endParaRPr lang="en-US" sz="1000" dirty="0">
              <a:effectLst/>
              <a:latin typeface="Courier"/>
              <a:ea typeface="Times New Roman" panose="02020603050405020304" pitchFamily="18" charset="0"/>
              <a:cs typeface="Times New Roman" panose="02020603050405020304" pitchFamily="18" charset="0"/>
            </a:endParaRPr>
          </a:p>
          <a:p>
            <a:pPr marL="342900" marR="0" lvl="0" indent="-342900" hangingPunct="0">
              <a:spcBef>
                <a:spcPts val="0"/>
              </a:spcBef>
              <a:spcAft>
                <a:spcPts val="0"/>
              </a:spcAft>
              <a:buFont typeface="Arial" panose="020B0604020202020204" pitchFamily="34" charset="0"/>
              <a:buChar char="•"/>
              <a:tabLst>
                <a:tab pos="457200" algn="l"/>
              </a:tabLs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sz="1800" b="1" i="1" dirty="0">
                <a:effectLst/>
                <a:latin typeface="Calibri" panose="020F0502020204030204" pitchFamily="34" charset="0"/>
                <a:ea typeface="Times New Roman" panose="02020603050405020304" pitchFamily="18" charset="0"/>
                <a:cs typeface="Times New Roman" panose="02020603050405020304" pitchFamily="18" charset="0"/>
              </a:rPr>
              <a:t>CLASSROOM DISCUSSION: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What are the tools you might use and the skills you need to network? </a:t>
            </a:r>
            <a:endParaRPr lang="en-US" sz="18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sz="1800" b="1" i="1" dirty="0">
                <a:effectLst/>
                <a:latin typeface="Calibri" panose="020F0502020204030204" pitchFamily="34" charset="0"/>
                <a:ea typeface="Times New Roman" panose="02020603050405020304" pitchFamily="18" charset="0"/>
                <a:cs typeface="Times New Roman" panose="02020603050405020304" pitchFamily="18" charset="0"/>
              </a:rPr>
              <a:t>TRANSITION: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The last recommendation that I have is one that involves the requirements of background checks, which are required for civilian positions.  Let’s move on to discuss what to expect.  </a:t>
            </a:r>
            <a:endParaRPr lang="en-US" sz="1800" dirty="0">
              <a:effectLst/>
              <a:latin typeface="Courier"/>
              <a:ea typeface="Times New Roman" panose="02020603050405020304" pitchFamily="18" charset="0"/>
              <a:cs typeface="Times New Roman" panose="02020603050405020304" pitchFamily="18" charset="0"/>
            </a:endParaRPr>
          </a:p>
          <a:p>
            <a:pPr marL="0" marR="0" fontAlgn="auto" hangingPunct="1">
              <a:spcBef>
                <a:spcPts val="0"/>
              </a:spcBef>
              <a:spcAft>
                <a:spcPts val="0"/>
              </a:spcAft>
            </a:pP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ourier"/>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CC06B-F82A-7945-ADC8-84185B8A759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7277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hangingPunct="0">
              <a:spcBef>
                <a:spcPts val="0"/>
              </a:spcBef>
              <a:spcAft>
                <a:spcPts val="0"/>
              </a:spcAft>
              <a:tabLst>
                <a:tab pos="4572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Army and DoD positions may require you to fill out a form asking whether you’ve done drugs and how recently. Some states have legalized marijuana although it is still a prohibited substance on Federal property and during the workday.  Marijuana-based products, such as edibles, patches, cosmetics, etc. are also prohibited on Federal property.  Your recent use of legal, recreational marijuana may still be considered in any application. </a:t>
            </a:r>
            <a:endParaRPr lang="en-US" sz="12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tabLst>
                <a:tab pos="4572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tabLst>
                <a:tab pos="4572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As with any Army forms, you should be honest in your responses. In addition, drug testing may also be required before you are hired, and then afterward at random intervals. The testing may detect levels of drugs that were ingested weeks before testing.</a:t>
            </a:r>
            <a:endParaRPr lang="en-US" sz="12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tabLst>
                <a:tab pos="4572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tabLst>
                <a:tab pos="4572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You will also be asked about finances—meaning whether you pay your debts.  For example, if you’ve defaulted on any loans or credit cards, that may impact your background check. </a:t>
            </a:r>
            <a:endParaRPr lang="en-US" sz="12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tabLst>
                <a:tab pos="4572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tabLst>
                <a:tab pos="4572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It goes without saying that a police record will be checked.  Even if you have a juvenile offense on the books, which is supposed to have been scrubbed from your record, I recommend honestly admitting it on the form.  </a:t>
            </a:r>
            <a:endParaRPr lang="en-US" sz="12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tabLst>
                <a:tab pos="4572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tabLst>
                <a:tab pos="4572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Security clearance checks often involve contacts with neighbors and acquaintances to ask whether you are trustworthy and show good judgement.  Your presence on social media may also be checked, so ensure that your posts and links reflect how you would like to appear to the Army/DoD.  </a:t>
            </a:r>
            <a:endParaRPr lang="en-US" sz="12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Vulnerabilities are any situations that could be used to threaten you –things that you have kept secret but could be used against you if revealed.  For example, if you joined an extremist group for a time, but no one knows. You have a vulnerability to be blackmailed with this information if you keep it a secret.</a:t>
            </a:r>
            <a:endParaRPr lang="en-US" sz="12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After you are hired, you will be subject to periodic background checks</a:t>
            </a:r>
            <a:endParaRPr lang="en-US" sz="12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Courier"/>
              <a:ea typeface="Times New Roman" panose="02020603050405020304" pitchFamily="18" charset="0"/>
              <a:cs typeface="Times New Roman" panose="02020603050405020304" pitchFamily="18" charset="0"/>
            </a:endParaRPr>
          </a:p>
          <a:p>
            <a:pPr marL="0" marR="0" lvl="0" indent="0" algn="l" defTabSz="914400" rtl="0" eaLnBrk="1" fontAlgn="auto" latinLnBrk="0" hangingPunct="0">
              <a:lnSpc>
                <a:spcPct val="100000"/>
              </a:lnSpc>
              <a:spcBef>
                <a:spcPts val="0"/>
              </a:spcBef>
              <a:spcAft>
                <a:spcPts val="0"/>
              </a:spcAft>
              <a:buClrTx/>
              <a:buSzTx/>
              <a:buFontTx/>
              <a:buNone/>
              <a:tabLst/>
              <a:defRPr/>
            </a:pPr>
            <a:r>
              <a:rPr lang="en-US" sz="1200" b="1" i="1" dirty="0">
                <a:effectLst/>
                <a:latin typeface="Calibri" panose="020F0502020204030204" pitchFamily="34" charset="0"/>
                <a:ea typeface="Times New Roman" panose="02020603050405020304" pitchFamily="18" charset="0"/>
                <a:cs typeface="Times New Roman" panose="02020603050405020304" pitchFamily="18" charset="0"/>
              </a:rPr>
              <a:t>TRANSITION: </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If you have no more questions about background checks, I’d like to go into how you can find Army/DoD Civilian jobs</a:t>
            </a:r>
            <a:endParaRPr lang="en-US" sz="18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pPr>
            <a:endParaRPr lang="en-US" sz="1200" dirty="0">
              <a:effectLst/>
              <a:latin typeface="Courier"/>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CC06B-F82A-7945-ADC8-84185B8A759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0505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11" indent="-176611">
              <a:buFont typeface="Arial" panose="020B0604020202020204" pitchFamily="34" charset="0"/>
              <a:buChar char="•"/>
            </a:pPr>
            <a:r>
              <a:rPr lang="en-US" dirty="0"/>
              <a:t>USAJOBS is usually the ‘go to’ place for finding current vacancies in the federal government.</a:t>
            </a:r>
          </a:p>
          <a:p>
            <a:pPr marL="647572" lvl="1" indent="-176611">
              <a:buFont typeface="Arial" panose="020B0604020202020204" pitchFamily="34" charset="0"/>
              <a:buChar char="•"/>
            </a:pPr>
            <a:r>
              <a:rPr lang="en-US" dirty="0"/>
              <a:t>May be filtered using “student internships” and location, salary, position, etc.</a:t>
            </a:r>
          </a:p>
          <a:p>
            <a:pPr marL="647572" lvl="1" indent="-176611">
              <a:buFont typeface="Arial" panose="020B0604020202020204" pitchFamily="34" charset="0"/>
              <a:buChar char="•"/>
            </a:pPr>
            <a:r>
              <a:rPr lang="en-US" dirty="0"/>
              <a:t>Don’t use too many filters</a:t>
            </a:r>
          </a:p>
          <a:p>
            <a:pPr marL="647572" lvl="1" indent="-176611">
              <a:buFont typeface="Arial" panose="020B0604020202020204" pitchFamily="34" charset="0"/>
              <a:buChar char="•"/>
            </a:pPr>
            <a:r>
              <a:rPr lang="en-US" dirty="0"/>
              <a:t>May create search and then save to have jobs forwarded to you as they become available.</a:t>
            </a:r>
          </a:p>
          <a:p>
            <a:pPr marL="647572" lvl="1" indent="-176611">
              <a:buFont typeface="Arial" panose="020B0604020202020204" pitchFamily="34" charset="0"/>
              <a:buChar char="•"/>
            </a:pPr>
            <a:endParaRPr lang="en-US" dirty="0"/>
          </a:p>
          <a:p>
            <a:pPr marL="176611" indent="-176611">
              <a:buFont typeface="Arial" panose="020B0604020202020204" pitchFamily="34" charset="0"/>
              <a:buChar char="•"/>
            </a:pPr>
            <a:r>
              <a:rPr lang="en-US" dirty="0"/>
              <a:t>Many jobs will also be posted on other websites such as </a:t>
            </a:r>
            <a:r>
              <a:rPr lang="en-US" dirty="0" err="1"/>
              <a:t>Yello</a:t>
            </a:r>
            <a:r>
              <a:rPr lang="en-US" dirty="0"/>
              <a:t>, Indeed, </a:t>
            </a:r>
            <a:r>
              <a:rPr lang="en-US" dirty="0" err="1"/>
              <a:t>Linkedin</a:t>
            </a:r>
            <a:r>
              <a:rPr lang="en-US" dirty="0"/>
              <a:t>, etc.</a:t>
            </a:r>
          </a:p>
          <a:p>
            <a:pPr marL="176611" indent="-176611">
              <a:buFont typeface="Arial" panose="020B0604020202020204" pitchFamily="34" charset="0"/>
              <a:buChar char="•"/>
            </a:pPr>
            <a:endParaRPr lang="en-US" dirty="0"/>
          </a:p>
          <a:p>
            <a:pPr marL="342900" indent="-342900">
              <a:buFont typeface="Arial" panose="020B0604020202020204" pitchFamily="34" charset="0"/>
              <a:buChar char="•"/>
            </a:pPr>
            <a:r>
              <a:rPr lang="en-US" sz="1200" cap="none" dirty="0">
                <a:latin typeface="Arial" panose="020B0604020202020204" pitchFamily="34" charset="0"/>
                <a:cs typeface="Arial" panose="020B0604020202020204" pitchFamily="34" charset="0"/>
              </a:rPr>
              <a:t>Generally, positions are </a:t>
            </a:r>
            <a:r>
              <a:rPr lang="en-US" sz="1200" dirty="0">
                <a:latin typeface="Arial" panose="020B0604020202020204" pitchFamily="34" charset="0"/>
                <a:cs typeface="Arial" panose="020B0604020202020204" pitchFamily="34" charset="0"/>
              </a:rPr>
              <a:t>competitive appointment authorities (must apply to announcement)</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While a</a:t>
            </a:r>
            <a:r>
              <a:rPr lang="en-US" sz="1200" cap="none" dirty="0">
                <a:latin typeface="Arial" panose="020B0604020202020204" pitchFamily="34" charset="0"/>
                <a:cs typeface="Arial" panose="020B0604020202020204" pitchFamily="34" charset="0"/>
              </a:rPr>
              <a:t>ttending job </a:t>
            </a:r>
            <a:r>
              <a:rPr lang="en-US" sz="1200" dirty="0">
                <a:latin typeface="Arial" panose="020B0604020202020204" pitchFamily="34" charset="0"/>
                <a:cs typeface="Arial" panose="020B0604020202020204" pitchFamily="34" charset="0"/>
              </a:rPr>
              <a:t>fairs/hiring </a:t>
            </a:r>
            <a:r>
              <a:rPr lang="en-US" sz="1200" cap="none" dirty="0">
                <a:latin typeface="Arial" panose="020B0604020202020204" pitchFamily="34" charset="0"/>
                <a:cs typeface="Arial" panose="020B0604020202020204" pitchFamily="34" charset="0"/>
              </a:rPr>
              <a:t>events, you may be offered positions on the spot for hard-to-fill and student positions.</a:t>
            </a:r>
          </a:p>
          <a:p>
            <a:pPr marL="342900" indent="-342900">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Generally, positions are competitive appointment authorities (must apply to announcement). While attending job fairs/hiring events, you may be offered positions on the spot for hard-to-fill and student positions. There are other non-competitive appointment authorities (Veterans Preference, Disability, and Direct Hire Authority (which may encompass non-competitive hiring for hard-to-fill positions))</a:t>
            </a:r>
          </a:p>
          <a:p>
            <a:pPr marL="342900" indent="-342900">
              <a:buFont typeface="Arial" panose="020B0604020202020204" pitchFamily="34" charset="0"/>
              <a:buChar char="•"/>
            </a:pPr>
            <a:endParaRPr lang="en-US" sz="1200"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cap="none"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CC06B-F82A-7945-ADC8-84185B8A759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0296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445"/>
              </a:lnSpc>
              <a:spcBef>
                <a:spcPts val="0"/>
              </a:spcBef>
              <a:spcAft>
                <a:spcPts val="0"/>
              </a:spcAft>
              <a:tabLst>
                <a:tab pos="129540" algn="l"/>
              </a:tabLs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SUMMARY: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 have given you 5 things you can do that will open opportunities for Army/DoD civilian employment.  First, you can get enrolled in a federal summer program or apprenticeship during summers while you are in high school; second, when you get to college, you can seek out summer employment or an internship or fellowship with Army—or seek scholarships; third, once in these programs, you need to network with the professionals that you meet; and finally, you need to keep a clean background—meaning paying off your debts, no police records, and a neutral social media presence.  These recommendations will set you up for the flexibilities you need for success in obtaining federal employment.  Finally, I have also given you links to the programs as well as how to generally find a civilian position with the Army/DoD.</a:t>
            </a:r>
            <a:endParaRPr lang="en-US" sz="1800" dirty="0">
              <a:effectLst/>
              <a:latin typeface="Times New Roman" panose="02020603050405020304" pitchFamily="18" charset="0"/>
              <a:ea typeface="Times New Roman" panose="02020603050405020304" pitchFamily="18" charset="0"/>
            </a:endParaRPr>
          </a:p>
          <a:p>
            <a:pPr marL="0" marR="0">
              <a:lnSpc>
                <a:spcPts val="1445"/>
              </a:lnSpc>
              <a:spcBef>
                <a:spcPts val="0"/>
              </a:spcBef>
              <a:spcAft>
                <a:spcPts val="0"/>
              </a:spcAft>
              <a:tabLst>
                <a:tab pos="12954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ts val="1445"/>
              </a:lnSpc>
              <a:spcBef>
                <a:spcPts val="0"/>
              </a:spcBef>
              <a:spcAft>
                <a:spcPts val="0"/>
              </a:spcAft>
              <a:tabLst>
                <a:tab pos="129540" algn="l"/>
              </a:tabLs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RE-MOTIVATION:</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fontAlgn="base" hangingPunct="0">
              <a:lnSpc>
                <a:spcPts val="1445"/>
              </a:lnSpc>
              <a:spcBef>
                <a:spcPts val="0"/>
              </a:spcBef>
              <a:spcAft>
                <a:spcPts val="0"/>
              </a:spcAft>
              <a:tabLst>
                <a:tab pos="12954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You have now gained an understanding of the civilian hiring process to enable you to position yourself to have opportunities that will be rewarding and serve others.  Even more importantly, what you have learned here will allow you to find rewarding work while giving you critical tools necessary to enhance your career development.  </a:t>
            </a:r>
            <a:endParaRPr lang="en-US" sz="1800" dirty="0">
              <a:effectLst/>
              <a:latin typeface="Times New Roman" panose="02020603050405020304" pitchFamily="18" charset="0"/>
              <a:ea typeface="Times New Roman" panose="02020603050405020304" pitchFamily="18" charset="0"/>
            </a:endParaRPr>
          </a:p>
          <a:p>
            <a:pPr marL="0" marR="0">
              <a:lnSpc>
                <a:spcPts val="1445"/>
              </a:lnSpc>
              <a:spcBef>
                <a:spcPts val="0"/>
              </a:spcBef>
              <a:spcAft>
                <a:spcPts val="0"/>
              </a:spcAft>
              <a:tabLst>
                <a:tab pos="129540" algn="l"/>
              </a:tabLs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hangingPunct="0">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CLOSURE:</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Don’t hesitate to reach out if you have more questions and think of civilian careers as a possible option. If you have any questions about this program—email at: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usarmy.belvoir.chra-hqs.mbx.accma-optalentacquistion@army.mil</a:t>
            </a:r>
            <a:endParaRPr lang="en-US" sz="1800" dirty="0">
              <a:effectLst/>
              <a:latin typeface="Courier"/>
              <a:ea typeface="Times New Roman" panose="02020603050405020304" pitchFamily="18" charset="0"/>
              <a:cs typeface="Times New Roman" panose="02020603050405020304" pitchFamily="18" charset="0"/>
            </a:endParaRPr>
          </a:p>
          <a:p>
            <a:pPr marL="0" marR="0">
              <a:lnSpc>
                <a:spcPts val="1445"/>
              </a:lnSpc>
              <a:spcBef>
                <a:spcPts val="0"/>
              </a:spcBef>
              <a:spcAft>
                <a:spcPts val="0"/>
              </a:spcAft>
              <a:tabLst>
                <a:tab pos="12954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fontAlgn="base" hangingPunct="0">
              <a:lnSpc>
                <a:spcPts val="1445"/>
              </a:lnSpc>
              <a:spcBef>
                <a:spcPts val="0"/>
              </a:spcBef>
              <a:spcAft>
                <a:spcPts val="0"/>
              </a:spcAft>
              <a:tabLst>
                <a:tab pos="129540" algn="l"/>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CC06B-F82A-7945-ADC8-84185B8A759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5490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We are a values-based community of over 260,000 federal civilian employees committed to providing superior management and support services to the United States Army. We serve in the Pentagon and at bases in the US and overseas. We have over 400 occupations, from accountant to zoologist, to include: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b="1" dirty="0"/>
              <a:t>TRANSITION:  </a:t>
            </a:r>
            <a:r>
              <a:rPr lang="en-US" b="0" i="1" dirty="0"/>
              <a:t>There are Army civilian jobs that you probably are not aware that exist—reflecting a huge span of occupations.</a:t>
            </a:r>
            <a:endParaRPr lang="en-US" b="1" dirty="0"/>
          </a:p>
        </p:txBody>
      </p:sp>
      <p:sp>
        <p:nvSpPr>
          <p:cNvPr id="4" name="Slide Number Placeholder 3"/>
          <p:cNvSpPr>
            <a:spLocks noGrp="1"/>
          </p:cNvSpPr>
          <p:nvPr>
            <p:ph type="sldNum" sz="quarter" idx="5"/>
          </p:nvPr>
        </p:nvSpPr>
        <p:spPr/>
        <p:txBody>
          <a:bodyPr/>
          <a:lstStyle/>
          <a:p>
            <a:fld id="{67E95090-5791-4639-BC07-75F31015F851}" type="slidenum">
              <a:rPr lang="en-US" smtClean="0"/>
              <a:t>3</a:t>
            </a:fld>
            <a:endParaRPr lang="en-US"/>
          </a:p>
        </p:txBody>
      </p:sp>
    </p:spTree>
    <p:extLst>
      <p:ext uri="{BB962C8B-B14F-4D97-AF65-F5344CB8AC3E}">
        <p14:creationId xmlns:p14="http://schemas.microsoft.com/office/powerpoint/2010/main" val="1733579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effectLst/>
              </a:rPr>
              <a:t>Since 1776, the Army has employed civilians to work alongside Soldiers in uniform, filling critical support roles in more than 400 career fields. With more than 230,000 employees, Army Civilian Corps is one of the largest, busiest, and most successful organizations within the Department of Defense.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There are 11 broad Career fields that cover all of these opportunities and allow flexibility in training and developmental opportunities. </a:t>
            </a:r>
            <a:r>
              <a:rPr lang="en-US" dirty="0">
                <a:effectLst/>
              </a:rPr>
              <a:t>. For example, Science, Engineering and Analysis includes non-construction engineers and scientists of all types—such as electrical and mechanical engineers, analysts in modeling and simulation, and data analysts. Construction engineering and infrastructure includes occupations that operate construction equipment, locks and dams and electrical power facilities. Logistics careers include supply management, as well as transportation, ammunition, and quality assurance management. Security and Intelligence encompasses physical security, such as criminal investigators, police, and intelligence officers. Professional services include inspectors general, public affairs and attorneys.</a:t>
            </a:r>
          </a:p>
          <a:p>
            <a:pPr rtl="0"/>
            <a:r>
              <a:rPr lang="en-US" dirty="0">
                <a:effectLst/>
              </a:rPr>
              <a:t> </a:t>
            </a:r>
          </a:p>
          <a:p>
            <a:pPr rtl="0"/>
            <a:r>
              <a:rPr lang="en-US" dirty="0">
                <a:effectLst/>
              </a:rPr>
              <a:t>Civilians have no civilian service commitment unless you accept a recruitment bonus or similar incentive. There is no requirement to live on a base or to pass a military fitness test. You can expect a competitive salary and benefits package designed to offer you a comfortable and secure work-life balance. These benefits include paid holidays, sick leave, and vacation time; various health and life insurance options; retirement program with matching employer contribution; bonuses, awards, and other incentives for job performance.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TRANSITION: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Army civilians make a difference.  We serve the public and have job security. We also have significant opportunities to learn and gain experience. Our next slide will describe fundamental advantages to Army civilian careers.  </a:t>
            </a:r>
            <a:endParaRPr lang="en-US" sz="1800" dirty="0">
              <a:effectLst/>
              <a:latin typeface="Courier"/>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20CC06B-F82A-7945-ADC8-84185B8A7593}" type="slidenum">
              <a:rPr lang="en-US" smtClean="0"/>
              <a:pPr/>
              <a:t>4</a:t>
            </a:fld>
            <a:endParaRPr lang="en-US"/>
          </a:p>
        </p:txBody>
      </p:sp>
    </p:spTree>
    <p:extLst>
      <p:ext uri="{BB962C8B-B14F-4D97-AF65-F5344CB8AC3E}">
        <p14:creationId xmlns:p14="http://schemas.microsoft.com/office/powerpoint/2010/main" val="2969843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We are federal civilian employees like those in other federal organizations such as the Department of Justice, the Department of State, and Department of Homeland Security. Most of us have never, and will never, serve in a military uniform. We don’t wear a military uniform and are not required to attend boot camp or enlist in the Army. We are graduates of public and private universities across the United States. We are lifelong learners who are afforded career-long professional growth opportunities such as voluntary assignments overseas and funded formal training and education.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hangingPunct="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Civilians also support military operations through the Civilian Expeditionary Workforce. The deployments are voluntary, and civilians perform a variety of roles in theater helping with military operations or training the host nation government and local industries.</a:t>
            </a:r>
            <a:endParaRPr lang="en-US" sz="18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sz="1800" b="1" i="1" dirty="0">
                <a:effectLst/>
                <a:latin typeface="Calibri" panose="020F0502020204030204" pitchFamily="34" charset="0"/>
                <a:ea typeface="Times New Roman" panose="02020603050405020304" pitchFamily="18" charset="0"/>
                <a:cs typeface="Times New Roman" panose="02020603050405020304" pitchFamily="18" charset="0"/>
              </a:rPr>
              <a:t>TRANSITION</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 Army civilians have significant opportunities to learn and gain experience. Next, we will look at ways to start Army civilian careers.  </a:t>
            </a:r>
            <a:endParaRPr lang="en-US" sz="18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sz="1800" b="1" i="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ourier"/>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7E95090-5791-4639-BC07-75F31015F851}" type="slidenum">
              <a:rPr lang="en-US" smtClean="0"/>
              <a:t>5</a:t>
            </a:fld>
            <a:endParaRPr lang="en-US"/>
          </a:p>
        </p:txBody>
      </p:sp>
    </p:spTree>
    <p:extLst>
      <p:ext uri="{BB962C8B-B14F-4D97-AF65-F5344CB8AC3E}">
        <p14:creationId xmlns:p14="http://schemas.microsoft.com/office/powerpoint/2010/main" val="4126570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hangingPunct="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There are nationwide programs for high schoolers that demonstrate the types of work civilians do in DoD careers.  In addition to these, some DoD installations run programs that are local to the base itself. </a:t>
            </a:r>
            <a:endParaRPr lang="en-US" sz="18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tabLst>
                <a:tab pos="914400" algn="l"/>
                <a:tab pos="13716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 will first mention the High School Apprenticeship and the Gains in the Education of Mathematics &amp; Science (GEMS) programs. Both programs are part of the Army Educational Outreach Program (AEOP) and are located at various locations across the U.S.  GEMS II is a one-week program oriented to students entering 9</a:t>
            </a:r>
            <a:r>
              <a:rPr lang="en-US"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to 12</a:t>
            </a:r>
            <a:r>
              <a:rPr lang="en-US"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grade. rising 5</a:t>
            </a:r>
            <a:r>
              <a:rPr lang="en-US"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through 12</a:t>
            </a:r>
            <a:r>
              <a:rPr lang="en-US"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graders. GEMS III consists of three 4-day sessions (Robotics or Computer Science Principles or Networks &amp; Cyber) and there is a GEMS Near-Peer Mentor: Students entering 11</a:t>
            </a:r>
            <a:r>
              <a:rPr lang="en-US"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12</a:t>
            </a:r>
            <a:r>
              <a:rPr lang="en-US"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or current college student which will earn a stipend for four-day participation (currently $125).  Both GEMS and the High School Apprenticeship Program are available for rising 9</a:t>
            </a:r>
            <a:r>
              <a:rPr lang="en-US"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-12</a:t>
            </a:r>
            <a:r>
              <a:rPr lang="en-US"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graders, which will be approximately 8 weeks long and pay a stipend of $3000. </a:t>
            </a:r>
          </a:p>
          <a:p>
            <a:pPr marL="0" marR="0" hangingPunct="0">
              <a:spcBef>
                <a:spcPts val="0"/>
              </a:spcBef>
              <a:spcAft>
                <a:spcPts val="0"/>
              </a:spcAft>
              <a:tabLst>
                <a:tab pos="914400" algn="l"/>
                <a:tab pos="1371600" algn="l"/>
              </a:tabLs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hangingPunct="0">
              <a:spcBef>
                <a:spcPts val="0"/>
              </a:spcBef>
              <a:spcAft>
                <a:spcPts val="0"/>
              </a:spcAft>
              <a:tabLst>
                <a:tab pos="914400" algn="l"/>
                <a:tab pos="13716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Joint Science &amp; Technology Institute (JSTI) – is a two-week, resident program located in Towson, MD and Albuquerque, NM for high school students (Rising 10</a:t>
            </a:r>
            <a:r>
              <a:rPr lang="en-US"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-12</a:t>
            </a:r>
            <a:r>
              <a:rPr lang="en-US"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grade).  They offer research topics which vary by year and include microbiology, engineering, 3D printing, mathematical modeling, cyber security, and more. Applications open in early Winter and closes in early January. You should enter you name &amp; email address online to be notified of opening date. Participants receive an $800 stipend.</a:t>
            </a:r>
            <a:endParaRPr lang="en-US" sz="18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tabLst>
                <a:tab pos="914400" algn="l"/>
                <a:tab pos="13716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tabLst>
                <a:tab pos="914400" algn="l"/>
                <a:tab pos="13716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Society of American Military Engineers (SAME) conducts Summer Camps at various locations, to include US Army Corps of Engineers – Vicksburg, MS; US Navy – Port Hueneme, CA; US Air Force – Scott Air Force Base, IL; US Air Force Academy – Colorado Springs, CO; </a:t>
            </a:r>
            <a:endParaRPr lang="en-US" sz="18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tabLst>
                <a:tab pos="914400" algn="l"/>
                <a:tab pos="13716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and the US Marine Corps – Camp Lejeune, Jacksonville, NC.  These are open to all rising 10</a:t>
            </a:r>
            <a:r>
              <a:rPr lang="en-US"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11</a:t>
            </a:r>
            <a:r>
              <a:rPr lang="en-US"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and 12</a:t>
            </a:r>
            <a:r>
              <a:rPr lang="en-US"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graders, and are aimed at engineering and construction, with activities such as  building competitions. Applications open in spring – and are due Mid-March.  There is a cost associated--approximately $800 + transportation to/from – but local SAME Chapters may provide scholarships to offset cost. </a:t>
            </a:r>
            <a:endParaRPr lang="en-US" sz="18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tabLst>
                <a:tab pos="914400" algn="l"/>
                <a:tab pos="13716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tabLst>
                <a:tab pos="914400" algn="l"/>
                <a:tab pos="13716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local Army bases such as Aberdeen Proving Ground, there are real world internships that are open to high school students (16 or older) that allow students to work in labs, side by side with scientists, and also participate in leadership discussions.  There is a $1250 stipend paid out for participation.</a:t>
            </a:r>
          </a:p>
          <a:p>
            <a:pPr marL="0" marR="0" hangingPunct="0">
              <a:spcBef>
                <a:spcPts val="0"/>
              </a:spcBef>
              <a:spcAft>
                <a:spcPts val="0"/>
              </a:spcAft>
              <a:tabLst>
                <a:tab pos="914400" algn="l"/>
                <a:tab pos="1371600" algn="l"/>
              </a:tabLst>
            </a:pPr>
            <a:endParaRPr lang="en-US" sz="18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0">
              <a:lnSpc>
                <a:spcPct val="100000"/>
              </a:lnSpc>
              <a:spcBef>
                <a:spcPts val="0"/>
              </a:spcBef>
              <a:spcAft>
                <a:spcPts val="0"/>
              </a:spcAft>
              <a:buClrTx/>
              <a:buSzTx/>
              <a:buFontTx/>
              <a:buNone/>
              <a:tabLst>
                <a:tab pos="914400" algn="l"/>
                <a:tab pos="1371600" algn="l"/>
              </a:tabLst>
              <a:defRPr/>
            </a:pPr>
            <a:r>
              <a:rPr lang="en-US" sz="1800" b="1" i="1" dirty="0">
                <a:effectLst/>
                <a:latin typeface="Calibri" panose="020F0502020204030204" pitchFamily="34" charset="0"/>
                <a:ea typeface="Times New Roman" panose="02020603050405020304" pitchFamily="18" charset="0"/>
                <a:cs typeface="Times New Roman" panose="02020603050405020304" pitchFamily="18" charset="0"/>
              </a:rPr>
              <a:t>TRANSITION: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With that understanding of opportunities during high school, let’s discuss the opportunities for scholarship and internship once you are in college.</a:t>
            </a:r>
            <a:endParaRPr lang="en-US" sz="18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tabLst>
                <a:tab pos="914400" algn="l"/>
                <a:tab pos="1371600" algn="l"/>
              </a:tabLst>
            </a:pPr>
            <a:endParaRPr lang="en-US" dirty="0"/>
          </a:p>
          <a:p>
            <a:endParaRPr lang="en-US" dirty="0"/>
          </a:p>
        </p:txBody>
      </p:sp>
      <p:sp>
        <p:nvSpPr>
          <p:cNvPr id="4" name="Slide Number Placeholder 3"/>
          <p:cNvSpPr>
            <a:spLocks noGrp="1"/>
          </p:cNvSpPr>
          <p:nvPr>
            <p:ph type="sldNum" sz="quarter" idx="5"/>
          </p:nvPr>
        </p:nvSpPr>
        <p:spPr/>
        <p:txBody>
          <a:bodyPr/>
          <a:lstStyle/>
          <a:p>
            <a:fld id="{67E95090-5791-4639-BC07-75F31015F851}" type="slidenum">
              <a:rPr lang="en-US" smtClean="0"/>
              <a:t>6</a:t>
            </a:fld>
            <a:endParaRPr lang="en-US"/>
          </a:p>
        </p:txBody>
      </p:sp>
    </p:spTree>
    <p:extLst>
      <p:ext uri="{BB962C8B-B14F-4D97-AF65-F5344CB8AC3E}">
        <p14:creationId xmlns:p14="http://schemas.microsoft.com/office/powerpoint/2010/main" val="638928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Summer STEM opportunities are also available at the college level with </a:t>
            </a:r>
            <a:r>
              <a:rPr lang="en-US" sz="12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AEOP</a:t>
            </a:r>
            <a:r>
              <a:rPr lang="en-US" sz="1200" u="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The </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Undergraduate Apprenticeship Program is open current college students,  It offers a summer work experience that is approximately eight weeks long and earns approximately a $3,000 stipend for participation.</a:t>
            </a:r>
          </a:p>
          <a:p>
            <a:pPr marL="0" marR="0" fontAlgn="auto" hangingPunct="1">
              <a:spcBef>
                <a:spcPts val="0"/>
              </a:spcBef>
              <a:spcAft>
                <a:spcPts val="0"/>
              </a:spcAft>
            </a:pPr>
            <a:r>
              <a:rPr lang="en-US" sz="1200" i="1" dirty="0">
                <a:effectLst/>
                <a:latin typeface="Arial-ItalicMT"/>
                <a:ea typeface="Times New Roman" panose="02020603050405020304" pitchFamily="18" charset="0"/>
                <a:cs typeface="Arial-ItalicMT"/>
              </a:rPr>
              <a:t> </a:t>
            </a:r>
            <a:endParaRPr lang="en-US" sz="12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In addition, the Student Intern Program (SIP) is a paid summer internship that enables participants to be exposed to the civilian workforce of the Army. One- to three-year appointments Internships occur during the summer months for up to 12 weeks Up to $10,000 towards tuition per academic year.  In addition, there is a potential conversion into full-time positions such as the Army Fellows Program after graduation (without further competition). To search these opportunities, go to </a:t>
            </a:r>
            <a:endParaRPr lang="en-US" sz="12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sz="12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Army Civilians | goarmy.com</a:t>
            </a:r>
            <a:endParaRPr lang="en-US" sz="12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Locate positions titled "Student Trainee." Summer internships will be announced in September for the following year. </a:t>
            </a:r>
            <a:r>
              <a:rPr lang="en-US" dirty="0"/>
              <a:t>Students selected for summer internships will be notified in December. </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There is</a:t>
            </a:r>
            <a:r>
              <a:rPr lang="en-US" dirty="0"/>
              <a:t> one link that hosts SIP and Army Fellows Program positions. During the year, it is mostly AFP positions, as we have quarterly allocations. For SIP, we post in Sep/Oct - with occasional outliers beyond Oct. </a:t>
            </a:r>
            <a:endParaRPr lang="en-US" sz="12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The Army Fellows program attracts, recruits, and hires top civilian talent. Those selected earn full pay and benefits a soon as they begin training and are guaranteed job placement on a career promotion track upon successful completion of a two-year program. </a:t>
            </a:r>
            <a:r>
              <a:rPr lang="en-US" dirty="0">
                <a:hlinkClick r:id="rId5"/>
              </a:rPr>
              <a:t>AFP Job Opportunities - AFP (army.mil)</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If you have any questions about this program—email at: </a:t>
            </a:r>
            <a:r>
              <a:rPr lang="en-US" sz="1200" i="1" dirty="0">
                <a:effectLst/>
                <a:latin typeface="Calibri" panose="020F0502020204030204" pitchFamily="34" charset="0"/>
                <a:ea typeface="Times New Roman" panose="02020603050405020304" pitchFamily="18" charset="0"/>
                <a:cs typeface="Times New Roman" panose="02020603050405020304" pitchFamily="18" charset="0"/>
              </a:rPr>
              <a:t>usarmy.belvoir.chra-hqs.mbx.accma-optalentacquistion@army.mil</a:t>
            </a:r>
            <a:endParaRPr lang="en-US" sz="12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tabLst>
                <a:tab pos="457200" algn="l"/>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tabLst>
                <a:tab pos="457200" algn="l"/>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Science, Mathematics, and Research for Transformation (SMART) Scholarship-for-Service Program—open to anyone pursuing one of 24 STEM disciplines, who is accepted to college/university and at least 18 years old. Selectees receive full college tuition (undergrad, grad, or PhD), an annual stipend of $30,000-$46,000 (in FY23), book &amp; health allowance, a summer internship with DoD, an experienced mentor for networking and guaranteed employment with DoD upon graduation.  In return, the scholarships require a year of Government service for each year in the program.  Applications open August 1</a:t>
            </a:r>
            <a:r>
              <a:rPr lang="en-US" sz="1200" baseline="30000" dirty="0">
                <a:effectLst/>
                <a:latin typeface="Calibri" panose="020F0502020204030204" pitchFamily="34" charset="0"/>
                <a:ea typeface="Times New Roman" panose="02020603050405020304" pitchFamily="18" charset="0"/>
                <a:cs typeface="Times New Roman" panose="02020603050405020304" pitchFamily="18" charset="0"/>
              </a:rPr>
              <a:t>st</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and close o/a December 1</a:t>
            </a:r>
            <a:r>
              <a:rPr lang="en-US" sz="1200" baseline="30000" dirty="0">
                <a:effectLst/>
                <a:latin typeface="Calibri" panose="020F0502020204030204" pitchFamily="34" charset="0"/>
                <a:ea typeface="Times New Roman" panose="02020603050405020304" pitchFamily="18" charset="0"/>
                <a:cs typeface="Times New Roman" panose="02020603050405020304" pitchFamily="18" charset="0"/>
              </a:rPr>
              <a:t>st</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2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sz="12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6"/>
              </a:rPr>
              <a:t>SMART Program</a:t>
            </a:r>
            <a:endParaRPr lang="en-US" sz="12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hangingPunct="0">
              <a:spcBef>
                <a:spcPts val="0"/>
              </a:spcBef>
              <a:spcAft>
                <a:spcPts val="0"/>
              </a:spcAft>
            </a:pPr>
            <a:endParaRPr lang="en-US" sz="12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0">
              <a:lnSpc>
                <a:spcPct val="100000"/>
              </a:lnSpc>
              <a:spcBef>
                <a:spcPts val="0"/>
              </a:spcBef>
              <a:spcAft>
                <a:spcPts val="0"/>
              </a:spcAft>
              <a:buClrTx/>
              <a:buSzTx/>
              <a:buFontTx/>
              <a:buNone/>
              <a:tabLst/>
              <a:defRPr/>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And finally, for those interested in pursuing a career in cybersecurity (computer science, engineering, information science and mathematics), consider joining the ranks of cyber defenders who safeguard our nation’s digital infrastructure from global threats.  The </a:t>
            </a:r>
            <a:r>
              <a:rPr lang="en-US" sz="1600" u="sng" dirty="0">
                <a:solidFill>
                  <a:srgbClr val="0070C0"/>
                </a:solidFill>
              </a:rPr>
              <a:t>Cybersecurity Talent Initiative (CTI) </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offers students in undergraduate or graduate degree programs an opportunity to work for the federal government for two years.  Additionally, an opportunity to network with program participants at other federal agencies as well as with private sector program partners and both mentoring and leadership development opportunities while in the two-year program.</a:t>
            </a:r>
            <a:endParaRPr lang="en-US" sz="12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pP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sz="1200" b="1" i="1" dirty="0">
                <a:effectLst/>
                <a:latin typeface="Calibri" panose="020F0502020204030204" pitchFamily="34" charset="0"/>
                <a:ea typeface="Times New Roman" panose="02020603050405020304" pitchFamily="18" charset="0"/>
                <a:cs typeface="Times New Roman" panose="02020603050405020304" pitchFamily="18" charset="0"/>
              </a:rPr>
              <a:t>TRANSITION: </a:t>
            </a:r>
            <a:r>
              <a:rPr lang="en-US" sz="1200" i="1" dirty="0">
                <a:effectLst/>
                <a:latin typeface="Calibri" panose="020F0502020204030204" pitchFamily="34" charset="0"/>
                <a:ea typeface="Times New Roman" panose="02020603050405020304" pitchFamily="18" charset="0"/>
                <a:cs typeface="Times New Roman" panose="02020603050405020304" pitchFamily="18" charset="0"/>
              </a:rPr>
              <a:t> The Intern and Fellows programs will be discussed in the next slides</a:t>
            </a:r>
            <a:endParaRPr lang="en-US" sz="12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i="1"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67E95090-5791-4639-BC07-75F31015F851}" type="slidenum">
              <a:rPr lang="en-US" smtClean="0"/>
              <a:t>7</a:t>
            </a:fld>
            <a:endParaRPr lang="en-US"/>
          </a:p>
        </p:txBody>
      </p:sp>
    </p:spTree>
    <p:extLst>
      <p:ext uri="{BB962C8B-B14F-4D97-AF65-F5344CB8AC3E}">
        <p14:creationId xmlns:p14="http://schemas.microsoft.com/office/powerpoint/2010/main" val="748067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hangingPunct="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As I noted previously, the Student Intern Program is a paid summer internship with opportunities for tuition assistance and follow-on positions. </a:t>
            </a:r>
            <a:endParaRPr lang="en-US" sz="18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ourier"/>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We hire for a wide range of occupations and afford students an experience that provides exposure to the exciting and important work of Army Civilians perform in labs, research centers, test facilities, the Pentagon, and other locations on and off Army bases.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Some interns will work with the US Army Corps of Engineers in the field. Others may work with Space and Missile Defense. Interns will earn $15-$23 per hour, will gain valuable experience, and will be able to explore multiple facets of careers as an Army Civilian. Signing bonuses, ranging from a few to several thousand dollars, may be offered for difficult-to-fill intern positions.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hangingPunct="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In addition, the Student Intern Program (SIP) is a paid summer internship that enables participants to be exposed to the civilian workforce of the Army. One- to three-year appointments Internships occur during the summer months for up to 12 weeks Up to $10,000 towards tuition per academic year.  In addition, there is a potential conversion into full-time positions such as the Army Fellows Program after graduation (without further competition). To search these opportunities, go to </a:t>
            </a:r>
            <a:endParaRPr lang="en-US" sz="18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Army Civilians | goarmy.com</a:t>
            </a:r>
            <a:endParaRPr lang="en-US"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Locate positions titled "Student Trainee." Summer internships will be announced in September for the following year. </a:t>
            </a:r>
            <a:r>
              <a:rPr lang="en-US" sz="1800" dirty="0"/>
              <a:t>Students selected for summer internships will be notified in December.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There is</a:t>
            </a:r>
            <a:r>
              <a:rPr lang="en-US" sz="1800" dirty="0"/>
              <a:t> one link that hosts SIP and Army Fellows Program positions. During the year, it is mostly AFP positions, as we have quarterly allocations. For SIP, we post in Sep/Oct - with occasional outliers beyond Oct. </a:t>
            </a:r>
            <a:endParaRPr lang="en-US" sz="1800" dirty="0">
              <a:effectLst/>
              <a:latin typeface="Courier"/>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CC06B-F82A-7945-ADC8-84185B8A759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425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Fellows Program provides an accelerated path as an Army Civilian.</a:t>
            </a:r>
            <a:r>
              <a:rPr lang="en-US" sz="1800" dirty="0">
                <a:effectLst/>
                <a:latin typeface="Courier"/>
                <a:ea typeface="Times New Roman" panose="02020603050405020304" pitchFamily="18" charset="0"/>
                <a:cs typeface="Times New Roman" panose="02020603050405020304" pitchFamily="18" charset="0"/>
              </a:rPr>
              <a:t> It consists of t</a:t>
            </a:r>
            <a:r>
              <a:rPr lang="en-US" sz="1200" dirty="0">
                <a:latin typeface="Arial"/>
                <a:cs typeface="Arial"/>
              </a:rPr>
              <a:t>wo promotions (typically GS-7 to 9; GS-9 to 11) with a difference of $19,000 pay increase at the end of the two-year period.</a:t>
            </a:r>
          </a:p>
          <a:p>
            <a:endParaRPr lang="en-US" dirty="0"/>
          </a:p>
          <a:p>
            <a:pPr marL="0" marR="0" hangingPunct="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The Army Fellows program is a competitive program that provides selectees full pay and benefits a soon as they begin training and are guaranteed job placement on a career promotion track after 2 years. </a:t>
            </a:r>
            <a:r>
              <a:rPr lang="en-US" sz="12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AFP Job Opportunities - AFP (army.mil)</a:t>
            </a:r>
            <a:endParaRPr lang="en-US" sz="12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Courier"/>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7E95090-5791-4639-BC07-75F31015F851}" type="slidenum">
              <a:rPr lang="en-US" smtClean="0"/>
              <a:t>9</a:t>
            </a:fld>
            <a:endParaRPr lang="en-US"/>
          </a:p>
        </p:txBody>
      </p:sp>
    </p:spTree>
    <p:extLst>
      <p:ext uri="{BB962C8B-B14F-4D97-AF65-F5344CB8AC3E}">
        <p14:creationId xmlns:p14="http://schemas.microsoft.com/office/powerpoint/2010/main" val="376385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hangingPunct="0">
              <a:spcBef>
                <a:spcPts val="0"/>
              </a:spcBef>
              <a:spcAft>
                <a:spcPts val="0"/>
              </a:spcAft>
            </a:pPr>
            <a:r>
              <a:rPr lang="en-US" sz="1800" dirty="0">
                <a:solidFill>
                  <a:srgbClr val="1B1B1B"/>
                </a:solidFill>
                <a:effectLst/>
                <a:latin typeface="Segoe UI" panose="020B0502040204020203" pitchFamily="34" charset="0"/>
                <a:ea typeface="Times New Roman" panose="02020603050405020304" pitchFamily="18" charset="0"/>
                <a:cs typeface="Times New Roman" panose="02020603050405020304" pitchFamily="18" charset="0"/>
              </a:rPr>
              <a:t>For those employees who are in Fellows positions, they may obtain student loan repayment.  I will go into that and other hiring incentives in the next slides. </a:t>
            </a:r>
            <a:endParaRPr lang="en-US" sz="18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sz="1800" dirty="0">
                <a:solidFill>
                  <a:srgbClr val="1B1B1B"/>
                </a:solidFill>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800" dirty="0">
              <a:effectLst/>
              <a:latin typeface="Courier"/>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sz="1800" dirty="0">
                <a:solidFill>
                  <a:srgbClr val="1B1B1B"/>
                </a:solidFill>
                <a:effectLst/>
                <a:latin typeface="Segoe UI" panose="020B0502040204020203" pitchFamily="34" charset="0"/>
                <a:ea typeface="Times New Roman" panose="02020603050405020304" pitchFamily="18" charset="0"/>
                <a:cs typeface="Times New Roman" panose="02020603050405020304" pitchFamily="18" charset="0"/>
              </a:rPr>
              <a:t>Army Fellows have great opportunities to do meaningful work. They come from many different backgrounds. </a:t>
            </a:r>
            <a:endParaRPr lang="en-US" sz="1800" dirty="0">
              <a:effectLst/>
              <a:latin typeface="Courier"/>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7E95090-5791-4639-BC07-75F31015F851}" type="slidenum">
              <a:rPr lang="en-US" smtClean="0"/>
              <a:t>10</a:t>
            </a:fld>
            <a:endParaRPr lang="en-US"/>
          </a:p>
        </p:txBody>
      </p:sp>
    </p:spTree>
    <p:extLst>
      <p:ext uri="{BB962C8B-B14F-4D97-AF65-F5344CB8AC3E}">
        <p14:creationId xmlns:p14="http://schemas.microsoft.com/office/powerpoint/2010/main" val="20399222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eneric Cov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A0519-AA86-D345-B955-6706CA9183B7}"/>
              </a:ext>
            </a:extLst>
          </p:cNvPr>
          <p:cNvSpPr>
            <a:spLocks noGrp="1"/>
          </p:cNvSpPr>
          <p:nvPr>
            <p:ph type="ctrTitle"/>
          </p:nvPr>
        </p:nvSpPr>
        <p:spPr>
          <a:xfrm>
            <a:off x="389751" y="1875772"/>
            <a:ext cx="4337879" cy="1812990"/>
          </a:xfrm>
          <a:effectLst/>
        </p:spPr>
        <p:txBody>
          <a:bodyPr anchor="b">
            <a:normAutofit/>
          </a:bodyPr>
          <a:lstStyle>
            <a:lvl1pPr algn="l">
              <a:defRPr sz="3600" b="1"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5E02ACB1-0F11-9341-A6AD-447411C11E38}"/>
              </a:ext>
            </a:extLst>
          </p:cNvPr>
          <p:cNvSpPr>
            <a:spLocks noGrp="1"/>
          </p:cNvSpPr>
          <p:nvPr>
            <p:ph type="subTitle" idx="1"/>
          </p:nvPr>
        </p:nvSpPr>
        <p:spPr>
          <a:xfrm>
            <a:off x="389751" y="3799235"/>
            <a:ext cx="4337879" cy="655352"/>
          </a:xfrm>
        </p:spPr>
        <p:txBody>
          <a:bodyPr>
            <a:normAutofit/>
          </a:bodyPr>
          <a:lstStyle>
            <a:lvl1pPr marL="0" indent="0" algn="l">
              <a:buNone/>
              <a:defRPr sz="2400" b="0" i="0">
                <a:solidFill>
                  <a:schemeClr val="tx1">
                    <a:lumMod val="65000"/>
                    <a:lumOff val="35000"/>
                  </a:schemeClr>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2" name="Rectangle 31">
            <a:extLst>
              <a:ext uri="{FF2B5EF4-FFF2-40B4-BE49-F238E27FC236}">
                <a16:creationId xmlns:a16="http://schemas.microsoft.com/office/drawing/2014/main" id="{2D994C7B-D773-524A-85A4-91F1161A445B}"/>
              </a:ext>
            </a:extLst>
          </p:cNvPr>
          <p:cNvSpPr/>
          <p:nvPr userDrawn="1"/>
        </p:nvSpPr>
        <p:spPr>
          <a:xfrm>
            <a:off x="0" y="6482443"/>
            <a:ext cx="12191999" cy="3755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9">
            <a:extLst>
              <a:ext uri="{FF2B5EF4-FFF2-40B4-BE49-F238E27FC236}">
                <a16:creationId xmlns:a16="http://schemas.microsoft.com/office/drawing/2014/main" id="{B0F39D86-D7AB-7648-B045-681B7A5BFB28}"/>
              </a:ext>
            </a:extLst>
          </p:cNvPr>
          <p:cNvSpPr>
            <a:spLocks noGrp="1"/>
          </p:cNvSpPr>
          <p:nvPr>
            <p:ph type="body" sz="quarter" idx="12" hasCustomPrompt="1"/>
          </p:nvPr>
        </p:nvSpPr>
        <p:spPr>
          <a:xfrm>
            <a:off x="389750" y="4648939"/>
            <a:ext cx="3223712" cy="1123950"/>
          </a:xfrm>
        </p:spPr>
        <p:txBody>
          <a:bodyPr anchor="t">
            <a:normAutofit/>
          </a:bodyPr>
          <a:lstStyle>
            <a:lvl1pPr marL="0" indent="0" algn="l">
              <a:buNone/>
              <a:defRPr sz="1800" b="0" i="0">
                <a:solidFill>
                  <a:schemeClr val="tx1">
                    <a:lumMod val="65000"/>
                    <a:lumOff val="35000"/>
                  </a:schemeClr>
                </a:solidFill>
                <a:latin typeface="Calibri Light" panose="020F0302020204030204" pitchFamily="34" charset="0"/>
                <a:cs typeface="Calibri Light" panose="020F0302020204030204" pitchFamily="34" charset="0"/>
              </a:defRPr>
            </a:lvl1pPr>
          </a:lstStyle>
          <a:p>
            <a:pPr lvl="0"/>
            <a:r>
              <a:rPr lang="en-US"/>
              <a:t>First Name, Last Name</a:t>
            </a:r>
          </a:p>
          <a:p>
            <a:pPr lvl="0"/>
            <a:r>
              <a:rPr lang="en-US"/>
              <a:t>Date</a:t>
            </a:r>
          </a:p>
        </p:txBody>
      </p:sp>
      <p:pic>
        <p:nvPicPr>
          <p:cNvPr id="17" name="Picture 16" descr="Logo&#10;&#10;Description automatically generated">
            <a:extLst>
              <a:ext uri="{FF2B5EF4-FFF2-40B4-BE49-F238E27FC236}">
                <a16:creationId xmlns:a16="http://schemas.microsoft.com/office/drawing/2014/main" id="{CC32EF4F-96D8-B3D3-E575-55BF9584D9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1578" y="386680"/>
            <a:ext cx="1215683" cy="1215683"/>
          </a:xfrm>
          <a:prstGeom prst="rect">
            <a:avLst/>
          </a:prstGeom>
        </p:spPr>
      </p:pic>
      <p:pic>
        <p:nvPicPr>
          <p:cNvPr id="6" name="Picture 5" descr="Logo&#10;&#10;Description automatically generated">
            <a:extLst>
              <a:ext uri="{FF2B5EF4-FFF2-40B4-BE49-F238E27FC236}">
                <a16:creationId xmlns:a16="http://schemas.microsoft.com/office/drawing/2014/main" id="{3D9B2209-520F-0CC8-EBF1-835937BA95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078" y="386680"/>
            <a:ext cx="1014741" cy="1212805"/>
          </a:xfrm>
          <a:prstGeom prst="rect">
            <a:avLst/>
          </a:prstGeom>
        </p:spPr>
      </p:pic>
    </p:spTree>
    <p:extLst>
      <p:ext uri="{BB962C8B-B14F-4D97-AF65-F5344CB8AC3E}">
        <p14:creationId xmlns:p14="http://schemas.microsoft.com/office/powerpoint/2010/main" val="2802308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IP - Title 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84D5C8B-6BEE-F34E-832B-D5A4D7642379}"/>
              </a:ext>
            </a:extLst>
          </p:cNvPr>
          <p:cNvSpPr>
            <a:spLocks noGrp="1"/>
          </p:cNvSpPr>
          <p:nvPr>
            <p:ph type="sldNum" sz="quarter" idx="11"/>
          </p:nvPr>
        </p:nvSpPr>
        <p:spPr>
          <a:xfrm>
            <a:off x="9173136" y="6492875"/>
            <a:ext cx="2743200" cy="365125"/>
          </a:xfrm>
          <a:prstGeom prst="rect">
            <a:avLst/>
          </a:prstGeom>
        </p:spPr>
        <p:txBody>
          <a:bodyPr/>
          <a:lstStyle/>
          <a:p>
            <a:fld id="{606AAC50-651F-684B-BD12-651656498827}" type="slidenum">
              <a:rPr lang="en-US" smtClean="0"/>
              <a:pPr/>
              <a:t>‹#›</a:t>
            </a:fld>
            <a:endParaRPr lang="en-US"/>
          </a:p>
        </p:txBody>
      </p:sp>
      <p:sp>
        <p:nvSpPr>
          <p:cNvPr id="3" name="Title 2">
            <a:extLst>
              <a:ext uri="{FF2B5EF4-FFF2-40B4-BE49-F238E27FC236}">
                <a16:creationId xmlns:a16="http://schemas.microsoft.com/office/drawing/2014/main" id="{A7F6398F-C736-C74E-9CE7-5FA59742967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725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IP - 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263A4-FBAE-4545-BAF6-D209D1DF190B}"/>
              </a:ext>
            </a:extLst>
          </p:cNvPr>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F7574B16-238E-D44F-B397-F15E742F0804}"/>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E08CA6-FB8E-AE44-BF5E-631576AD8A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8">
            <a:extLst>
              <a:ext uri="{FF2B5EF4-FFF2-40B4-BE49-F238E27FC236}">
                <a16:creationId xmlns:a16="http://schemas.microsoft.com/office/drawing/2014/main" id="{FFE340D0-EC3C-E74F-8C6E-977900DAA9D8}"/>
              </a:ext>
            </a:extLst>
          </p:cNvPr>
          <p:cNvSpPr>
            <a:spLocks noGrp="1"/>
          </p:cNvSpPr>
          <p:nvPr>
            <p:ph type="sldNum" sz="quarter" idx="11"/>
          </p:nvPr>
        </p:nvSpPr>
        <p:spPr>
          <a:xfrm>
            <a:off x="9173136" y="6492875"/>
            <a:ext cx="2743200" cy="365125"/>
          </a:xfrm>
          <a:prstGeom prst="rect">
            <a:avLst/>
          </a:prstGeom>
        </p:spPr>
        <p:txBody>
          <a:bodyPr/>
          <a:lstStyle/>
          <a:p>
            <a:fld id="{606AAC50-651F-684B-BD12-651656498827}" type="slidenum">
              <a:rPr lang="en-US" smtClean="0"/>
              <a:pPr/>
              <a:t>‹#›</a:t>
            </a:fld>
            <a:endParaRPr lang="en-US"/>
          </a:p>
        </p:txBody>
      </p:sp>
    </p:spTree>
    <p:extLst>
      <p:ext uri="{BB962C8B-B14F-4D97-AF65-F5344CB8AC3E}">
        <p14:creationId xmlns:p14="http://schemas.microsoft.com/office/powerpoint/2010/main" val="986042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CIP - 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45ABD81-4E81-5D4D-ACA6-790C55C8B728}"/>
              </a:ext>
            </a:extLst>
          </p:cNvPr>
          <p:cNvSpPr>
            <a:spLocks noGrp="1"/>
          </p:cNvSpPr>
          <p:nvPr>
            <p:ph type="sldNum" sz="quarter" idx="11"/>
          </p:nvPr>
        </p:nvSpPr>
        <p:spPr/>
        <p:txBody>
          <a:bodyPr/>
          <a:lstStyle/>
          <a:p>
            <a:fld id="{606AAC50-651F-684B-BD12-651656498827}" type="slidenum">
              <a:rPr lang="en-US" smtClean="0"/>
              <a:pPr/>
              <a:t>‹#›</a:t>
            </a:fld>
            <a:endParaRPr lang="en-US"/>
          </a:p>
        </p:txBody>
      </p:sp>
    </p:spTree>
    <p:extLst>
      <p:ext uri="{BB962C8B-B14F-4D97-AF65-F5344CB8AC3E}">
        <p14:creationId xmlns:p14="http://schemas.microsoft.com/office/powerpoint/2010/main" val="1765799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IP -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74EA0-FEFB-B047-BAFA-59B70709E884}"/>
              </a:ext>
            </a:extLst>
          </p:cNvPr>
          <p:cNvSpPr>
            <a:spLocks noGrp="1"/>
          </p:cNvSpPr>
          <p:nvPr>
            <p:ph type="title"/>
          </p:nvPr>
        </p:nvSpPr>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93CBBCC5-9102-AD41-A2D8-4C80CAA0EB2D}"/>
              </a:ext>
            </a:extLst>
          </p:cNvPr>
          <p:cNvSpPr>
            <a:spLocks noGrp="1"/>
          </p:cNvSpPr>
          <p:nvPr>
            <p:ph idx="1"/>
          </p:nvPr>
        </p:nvSpPr>
        <p:spPr>
          <a:xfrm>
            <a:off x="402622" y="1181447"/>
            <a:ext cx="11365307" cy="5159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7FFC22F7-1E82-0440-A63C-5084138E1C52}"/>
              </a:ext>
            </a:extLst>
          </p:cNvPr>
          <p:cNvSpPr>
            <a:spLocks noGrp="1"/>
          </p:cNvSpPr>
          <p:nvPr>
            <p:ph type="sldNum" sz="quarter" idx="11"/>
          </p:nvPr>
        </p:nvSpPr>
        <p:spPr>
          <a:xfrm>
            <a:off x="9173136" y="6492875"/>
            <a:ext cx="2743200" cy="365125"/>
          </a:xfrm>
          <a:prstGeom prst="rect">
            <a:avLst/>
          </a:prstGeom>
        </p:spPr>
        <p:txBody>
          <a:bodyPr/>
          <a:lstStyle/>
          <a:p>
            <a:fld id="{606AAC50-651F-684B-BD12-651656498827}" type="slidenum">
              <a:rPr lang="en-US" smtClean="0"/>
              <a:pPr/>
              <a:t>‹#›</a:t>
            </a:fld>
            <a:endParaRPr lang="en-US"/>
          </a:p>
        </p:txBody>
      </p:sp>
    </p:spTree>
    <p:extLst>
      <p:ext uri="{BB962C8B-B14F-4D97-AF65-F5344CB8AC3E}">
        <p14:creationId xmlns:p14="http://schemas.microsoft.com/office/powerpoint/2010/main" val="272255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IP - Agenda Slide 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BE27E6-E6AC-134F-8570-20FEEB7EB168}"/>
              </a:ext>
            </a:extLst>
          </p:cNvPr>
          <p:cNvSpPr>
            <a:spLocks noGrp="1"/>
          </p:cNvSpPr>
          <p:nvPr>
            <p:ph type="sldNum" sz="quarter" idx="10"/>
          </p:nvPr>
        </p:nvSpPr>
        <p:spPr>
          <a:xfrm>
            <a:off x="9173136" y="6492875"/>
            <a:ext cx="2743200" cy="365125"/>
          </a:xfrm>
          <a:prstGeom prst="rect">
            <a:avLst/>
          </a:prstGeom>
        </p:spPr>
        <p:txBody>
          <a:bodyPr/>
          <a:lstStyle/>
          <a:p>
            <a:fld id="{606AAC50-651F-684B-BD12-651656498827}" type="slidenum">
              <a:rPr lang="en-US" smtClean="0"/>
              <a:pPr/>
              <a:t>‹#›</a:t>
            </a:fld>
            <a:endParaRPr lang="en-US"/>
          </a:p>
        </p:txBody>
      </p:sp>
      <p:sp>
        <p:nvSpPr>
          <p:cNvPr id="5" name="Text Placeholder 2">
            <a:extLst>
              <a:ext uri="{FF2B5EF4-FFF2-40B4-BE49-F238E27FC236}">
                <a16:creationId xmlns:a16="http://schemas.microsoft.com/office/drawing/2014/main" id="{3ED16F8C-A333-534E-98A1-189EBC97A7E1}"/>
              </a:ext>
            </a:extLst>
          </p:cNvPr>
          <p:cNvSpPr>
            <a:spLocks noGrp="1"/>
          </p:cNvSpPr>
          <p:nvPr>
            <p:ph type="body" idx="1"/>
          </p:nvPr>
        </p:nvSpPr>
        <p:spPr>
          <a:xfrm>
            <a:off x="1018159" y="3105093"/>
            <a:ext cx="2844800" cy="899614"/>
          </a:xfrm>
        </p:spPr>
        <p:txBody>
          <a:bodyPr anchor="b">
            <a:noAutofit/>
          </a:bodyPr>
          <a:lstStyle>
            <a:lvl1pPr marL="0" indent="0">
              <a:buNone/>
              <a:defRPr sz="2400" b="1">
                <a:solidFill>
                  <a:srgbClr val="4141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a:extLst>
              <a:ext uri="{FF2B5EF4-FFF2-40B4-BE49-F238E27FC236}">
                <a16:creationId xmlns:a16="http://schemas.microsoft.com/office/drawing/2014/main" id="{8FBC9619-8668-754A-AD90-05E93B1332A8}"/>
              </a:ext>
            </a:extLst>
          </p:cNvPr>
          <p:cNvSpPr>
            <a:spLocks noGrp="1"/>
          </p:cNvSpPr>
          <p:nvPr>
            <p:ph sz="half" idx="2"/>
          </p:nvPr>
        </p:nvSpPr>
        <p:spPr>
          <a:xfrm>
            <a:off x="1018159" y="4004707"/>
            <a:ext cx="2844800" cy="2195744"/>
          </a:xfrm>
        </p:spPr>
        <p:txBody>
          <a:bodyPr>
            <a:normAutofit/>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Rectangle 6">
            <a:extLst>
              <a:ext uri="{FF2B5EF4-FFF2-40B4-BE49-F238E27FC236}">
                <a16:creationId xmlns:a16="http://schemas.microsoft.com/office/drawing/2014/main" id="{92A5CFD4-931C-A04A-A792-4C6F0ED0ADF3}"/>
              </a:ext>
            </a:extLst>
          </p:cNvPr>
          <p:cNvSpPr/>
          <p:nvPr userDrawn="1"/>
        </p:nvSpPr>
        <p:spPr>
          <a:xfrm>
            <a:off x="1570474" y="1417130"/>
            <a:ext cx="1717472" cy="1717472"/>
          </a:xfrm>
          <a:prstGeom prst="rect">
            <a:avLst/>
          </a:prstGeom>
          <a:solidFill>
            <a:srgbClr val="847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47B4F"/>
              </a:solidFill>
            </a:endParaRPr>
          </a:p>
        </p:txBody>
      </p:sp>
      <p:cxnSp>
        <p:nvCxnSpPr>
          <p:cNvPr id="8" name="Straight Connector 7">
            <a:extLst>
              <a:ext uri="{FF2B5EF4-FFF2-40B4-BE49-F238E27FC236}">
                <a16:creationId xmlns:a16="http://schemas.microsoft.com/office/drawing/2014/main" id="{17A513B0-EA82-B34B-B376-2D947AC2F348}"/>
              </a:ext>
            </a:extLst>
          </p:cNvPr>
          <p:cNvCxnSpPr>
            <a:cxnSpLocks/>
          </p:cNvCxnSpPr>
          <p:nvPr userDrawn="1"/>
        </p:nvCxnSpPr>
        <p:spPr>
          <a:xfrm>
            <a:off x="4262874" y="3134602"/>
            <a:ext cx="0" cy="3065849"/>
          </a:xfrm>
          <a:prstGeom prst="line">
            <a:avLst/>
          </a:prstGeom>
          <a:ln w="63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9879FA91-35B8-DF4B-9390-3755BC5CAA0E}"/>
              </a:ext>
            </a:extLst>
          </p:cNvPr>
          <p:cNvSpPr>
            <a:spLocks noGrp="1"/>
          </p:cNvSpPr>
          <p:nvPr>
            <p:ph type="body" idx="13"/>
          </p:nvPr>
        </p:nvSpPr>
        <p:spPr>
          <a:xfrm>
            <a:off x="4662790" y="3105093"/>
            <a:ext cx="2844800" cy="899614"/>
          </a:xfrm>
        </p:spPr>
        <p:txBody>
          <a:bodyPr anchor="b">
            <a:noAutofit/>
          </a:bodyPr>
          <a:lstStyle>
            <a:lvl1pPr marL="0" indent="0">
              <a:buNone/>
              <a:defRPr sz="2400" b="1">
                <a:solidFill>
                  <a:srgbClr val="4141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08584B40-E03D-0542-B29F-97F22C5150C1}"/>
              </a:ext>
            </a:extLst>
          </p:cNvPr>
          <p:cNvSpPr>
            <a:spLocks noGrp="1"/>
          </p:cNvSpPr>
          <p:nvPr>
            <p:ph sz="half" idx="14"/>
          </p:nvPr>
        </p:nvSpPr>
        <p:spPr>
          <a:xfrm>
            <a:off x="4662790" y="4004707"/>
            <a:ext cx="2844800" cy="2195744"/>
          </a:xfrm>
        </p:spPr>
        <p:txBody>
          <a:bodyPr>
            <a:normAutofit/>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Rectangle 10">
            <a:extLst>
              <a:ext uri="{FF2B5EF4-FFF2-40B4-BE49-F238E27FC236}">
                <a16:creationId xmlns:a16="http://schemas.microsoft.com/office/drawing/2014/main" id="{A24673F9-5AB9-E14C-94FF-FC4D836CBEDB}"/>
              </a:ext>
            </a:extLst>
          </p:cNvPr>
          <p:cNvSpPr/>
          <p:nvPr userDrawn="1"/>
        </p:nvSpPr>
        <p:spPr>
          <a:xfrm>
            <a:off x="5215105" y="1417130"/>
            <a:ext cx="1717472" cy="1717472"/>
          </a:xfrm>
          <a:prstGeom prst="rect">
            <a:avLst/>
          </a:prstGeom>
          <a:solidFill>
            <a:srgbClr val="847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C4F4B15-2988-9446-B12A-3C61173EA793}"/>
              </a:ext>
            </a:extLst>
          </p:cNvPr>
          <p:cNvCxnSpPr>
            <a:cxnSpLocks/>
          </p:cNvCxnSpPr>
          <p:nvPr userDrawn="1"/>
        </p:nvCxnSpPr>
        <p:spPr>
          <a:xfrm>
            <a:off x="7897776" y="3134602"/>
            <a:ext cx="0" cy="3065849"/>
          </a:xfrm>
          <a:prstGeom prst="line">
            <a:avLst/>
          </a:prstGeom>
          <a:ln w="63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408801A6-026F-7B48-9DF8-86DC78187249}"/>
              </a:ext>
            </a:extLst>
          </p:cNvPr>
          <p:cNvSpPr>
            <a:spLocks noGrp="1"/>
          </p:cNvSpPr>
          <p:nvPr>
            <p:ph type="body" idx="15"/>
          </p:nvPr>
        </p:nvSpPr>
        <p:spPr>
          <a:xfrm>
            <a:off x="8307421" y="3105093"/>
            <a:ext cx="2844800" cy="899614"/>
          </a:xfrm>
        </p:spPr>
        <p:txBody>
          <a:bodyPr anchor="b">
            <a:noAutofit/>
          </a:bodyPr>
          <a:lstStyle>
            <a:lvl1pPr marL="0" indent="0">
              <a:buNone/>
              <a:defRPr sz="2400" b="1">
                <a:solidFill>
                  <a:srgbClr val="4141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710D986F-A249-E844-BAD3-C00C9C2BAB4C}"/>
              </a:ext>
            </a:extLst>
          </p:cNvPr>
          <p:cNvSpPr>
            <a:spLocks noGrp="1"/>
          </p:cNvSpPr>
          <p:nvPr>
            <p:ph sz="half" idx="16"/>
          </p:nvPr>
        </p:nvSpPr>
        <p:spPr>
          <a:xfrm>
            <a:off x="8307421" y="4004707"/>
            <a:ext cx="2844800" cy="2195744"/>
          </a:xfrm>
        </p:spPr>
        <p:txBody>
          <a:bodyPr>
            <a:normAutofit/>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Rectangle 14">
            <a:extLst>
              <a:ext uri="{FF2B5EF4-FFF2-40B4-BE49-F238E27FC236}">
                <a16:creationId xmlns:a16="http://schemas.microsoft.com/office/drawing/2014/main" id="{E2873BF7-B9CE-F74B-B193-5E072DB51AF6}"/>
              </a:ext>
            </a:extLst>
          </p:cNvPr>
          <p:cNvSpPr/>
          <p:nvPr userDrawn="1"/>
        </p:nvSpPr>
        <p:spPr>
          <a:xfrm>
            <a:off x="8859736" y="1417130"/>
            <a:ext cx="1717472" cy="1717472"/>
          </a:xfrm>
          <a:prstGeom prst="rect">
            <a:avLst/>
          </a:prstGeom>
          <a:solidFill>
            <a:srgbClr val="847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5">
            <a:extLst>
              <a:ext uri="{FF2B5EF4-FFF2-40B4-BE49-F238E27FC236}">
                <a16:creationId xmlns:a16="http://schemas.microsoft.com/office/drawing/2014/main" id="{C58F6F3A-53EF-334C-8407-53F66E3F51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95910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IP - Agenda Slide 4">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BE27E6-E6AC-134F-8570-20FEEB7EB168}"/>
              </a:ext>
            </a:extLst>
          </p:cNvPr>
          <p:cNvSpPr>
            <a:spLocks noGrp="1"/>
          </p:cNvSpPr>
          <p:nvPr>
            <p:ph type="sldNum" sz="quarter" idx="10"/>
          </p:nvPr>
        </p:nvSpPr>
        <p:spPr>
          <a:xfrm>
            <a:off x="9173136" y="6492875"/>
            <a:ext cx="2743200" cy="365125"/>
          </a:xfrm>
          <a:prstGeom prst="rect">
            <a:avLst/>
          </a:prstGeom>
        </p:spPr>
        <p:txBody>
          <a:bodyPr/>
          <a:lstStyle/>
          <a:p>
            <a:fld id="{606AAC50-651F-684B-BD12-651656498827}" type="slidenum">
              <a:rPr lang="en-US" smtClean="0"/>
              <a:pPr/>
              <a:t>‹#›</a:t>
            </a:fld>
            <a:endParaRPr lang="en-US"/>
          </a:p>
        </p:txBody>
      </p:sp>
      <p:sp>
        <p:nvSpPr>
          <p:cNvPr id="5" name="Text Placeholder 2">
            <a:extLst>
              <a:ext uri="{FF2B5EF4-FFF2-40B4-BE49-F238E27FC236}">
                <a16:creationId xmlns:a16="http://schemas.microsoft.com/office/drawing/2014/main" id="{3ED16F8C-A333-534E-98A1-189EBC97A7E1}"/>
              </a:ext>
            </a:extLst>
          </p:cNvPr>
          <p:cNvSpPr>
            <a:spLocks noGrp="1"/>
          </p:cNvSpPr>
          <p:nvPr>
            <p:ph type="body" idx="1"/>
          </p:nvPr>
        </p:nvSpPr>
        <p:spPr>
          <a:xfrm>
            <a:off x="1018159" y="4312791"/>
            <a:ext cx="2844800" cy="899614"/>
          </a:xfrm>
        </p:spPr>
        <p:txBody>
          <a:bodyPr anchor="b">
            <a:noAutofit/>
          </a:bodyPr>
          <a:lstStyle>
            <a:lvl1pPr marL="0" indent="0">
              <a:buNone/>
              <a:defRPr sz="2400" b="1">
                <a:solidFill>
                  <a:srgbClr val="4141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Rectangle 6">
            <a:extLst>
              <a:ext uri="{FF2B5EF4-FFF2-40B4-BE49-F238E27FC236}">
                <a16:creationId xmlns:a16="http://schemas.microsoft.com/office/drawing/2014/main" id="{92A5CFD4-931C-A04A-A792-4C6F0ED0ADF3}"/>
              </a:ext>
            </a:extLst>
          </p:cNvPr>
          <p:cNvSpPr/>
          <p:nvPr userDrawn="1"/>
        </p:nvSpPr>
        <p:spPr>
          <a:xfrm>
            <a:off x="1570474" y="2624828"/>
            <a:ext cx="1717472" cy="1717472"/>
          </a:xfrm>
          <a:prstGeom prst="rect">
            <a:avLst/>
          </a:prstGeom>
          <a:solidFill>
            <a:srgbClr val="847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47B4F"/>
              </a:solidFill>
            </a:endParaRPr>
          </a:p>
        </p:txBody>
      </p:sp>
      <p:cxnSp>
        <p:nvCxnSpPr>
          <p:cNvPr id="8" name="Straight Connector 7">
            <a:extLst>
              <a:ext uri="{FF2B5EF4-FFF2-40B4-BE49-F238E27FC236}">
                <a16:creationId xmlns:a16="http://schemas.microsoft.com/office/drawing/2014/main" id="{17A513B0-EA82-B34B-B376-2D947AC2F348}"/>
              </a:ext>
            </a:extLst>
          </p:cNvPr>
          <p:cNvCxnSpPr>
            <a:cxnSpLocks/>
          </p:cNvCxnSpPr>
          <p:nvPr userDrawn="1"/>
        </p:nvCxnSpPr>
        <p:spPr>
          <a:xfrm>
            <a:off x="4262874" y="2366848"/>
            <a:ext cx="0" cy="3065849"/>
          </a:xfrm>
          <a:prstGeom prst="line">
            <a:avLst/>
          </a:prstGeom>
          <a:ln w="63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9879FA91-35B8-DF4B-9390-3755BC5CAA0E}"/>
              </a:ext>
            </a:extLst>
          </p:cNvPr>
          <p:cNvSpPr>
            <a:spLocks noGrp="1"/>
          </p:cNvSpPr>
          <p:nvPr>
            <p:ph type="body" idx="13"/>
          </p:nvPr>
        </p:nvSpPr>
        <p:spPr>
          <a:xfrm>
            <a:off x="4662790" y="4312791"/>
            <a:ext cx="2844800" cy="899614"/>
          </a:xfrm>
        </p:spPr>
        <p:txBody>
          <a:bodyPr anchor="b">
            <a:noAutofit/>
          </a:bodyPr>
          <a:lstStyle>
            <a:lvl1pPr marL="0" indent="0">
              <a:buNone/>
              <a:defRPr sz="2400" b="1">
                <a:solidFill>
                  <a:srgbClr val="4141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Rectangle 10">
            <a:extLst>
              <a:ext uri="{FF2B5EF4-FFF2-40B4-BE49-F238E27FC236}">
                <a16:creationId xmlns:a16="http://schemas.microsoft.com/office/drawing/2014/main" id="{A24673F9-5AB9-E14C-94FF-FC4D836CBEDB}"/>
              </a:ext>
            </a:extLst>
          </p:cNvPr>
          <p:cNvSpPr/>
          <p:nvPr userDrawn="1"/>
        </p:nvSpPr>
        <p:spPr>
          <a:xfrm>
            <a:off x="5215105" y="2624828"/>
            <a:ext cx="1717472" cy="17174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C4F4B15-2988-9446-B12A-3C61173EA793}"/>
              </a:ext>
            </a:extLst>
          </p:cNvPr>
          <p:cNvCxnSpPr>
            <a:cxnSpLocks/>
          </p:cNvCxnSpPr>
          <p:nvPr userDrawn="1"/>
        </p:nvCxnSpPr>
        <p:spPr>
          <a:xfrm>
            <a:off x="7897776" y="2366848"/>
            <a:ext cx="0" cy="3065849"/>
          </a:xfrm>
          <a:prstGeom prst="line">
            <a:avLst/>
          </a:prstGeom>
          <a:ln w="63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408801A6-026F-7B48-9DF8-86DC78187249}"/>
              </a:ext>
            </a:extLst>
          </p:cNvPr>
          <p:cNvSpPr>
            <a:spLocks noGrp="1"/>
          </p:cNvSpPr>
          <p:nvPr>
            <p:ph type="body" idx="15"/>
          </p:nvPr>
        </p:nvSpPr>
        <p:spPr>
          <a:xfrm>
            <a:off x="8307421" y="4312791"/>
            <a:ext cx="2844800" cy="899614"/>
          </a:xfrm>
        </p:spPr>
        <p:txBody>
          <a:bodyPr anchor="b">
            <a:noAutofit/>
          </a:bodyPr>
          <a:lstStyle>
            <a:lvl1pPr marL="0" indent="0">
              <a:buNone/>
              <a:defRPr sz="2400" b="1">
                <a:solidFill>
                  <a:srgbClr val="4141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Rectangle 14">
            <a:extLst>
              <a:ext uri="{FF2B5EF4-FFF2-40B4-BE49-F238E27FC236}">
                <a16:creationId xmlns:a16="http://schemas.microsoft.com/office/drawing/2014/main" id="{E2873BF7-B9CE-F74B-B193-5E072DB51AF6}"/>
              </a:ext>
            </a:extLst>
          </p:cNvPr>
          <p:cNvSpPr/>
          <p:nvPr userDrawn="1"/>
        </p:nvSpPr>
        <p:spPr>
          <a:xfrm>
            <a:off x="8859736" y="2624828"/>
            <a:ext cx="1717472" cy="1717472"/>
          </a:xfrm>
          <a:prstGeom prst="rect">
            <a:avLst/>
          </a:prstGeom>
          <a:solidFill>
            <a:srgbClr val="414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5">
            <a:extLst>
              <a:ext uri="{FF2B5EF4-FFF2-40B4-BE49-F238E27FC236}">
                <a16:creationId xmlns:a16="http://schemas.microsoft.com/office/drawing/2014/main" id="{42C5A5C0-BD9A-8248-97D1-59D73D3FEA1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0039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P - Agenda Slide 5">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217704-2BA7-1F47-95B1-1AEC6E0C928F}"/>
              </a:ext>
            </a:extLst>
          </p:cNvPr>
          <p:cNvSpPr>
            <a:spLocks noGrp="1"/>
          </p:cNvSpPr>
          <p:nvPr>
            <p:ph type="sldNum" sz="quarter" idx="10"/>
          </p:nvPr>
        </p:nvSpPr>
        <p:spPr>
          <a:xfrm>
            <a:off x="9173136" y="6492875"/>
            <a:ext cx="2743200" cy="365125"/>
          </a:xfrm>
          <a:prstGeom prst="rect">
            <a:avLst/>
          </a:prstGeom>
        </p:spPr>
        <p:txBody>
          <a:bodyPr/>
          <a:lstStyle/>
          <a:p>
            <a:fld id="{606AAC50-651F-684B-BD12-651656498827}" type="slidenum">
              <a:rPr lang="en-US" smtClean="0"/>
              <a:pPr/>
              <a:t>‹#›</a:t>
            </a:fld>
            <a:endParaRPr lang="en-US"/>
          </a:p>
        </p:txBody>
      </p:sp>
      <p:sp>
        <p:nvSpPr>
          <p:cNvPr id="5" name="Rectangle 4">
            <a:extLst>
              <a:ext uri="{FF2B5EF4-FFF2-40B4-BE49-F238E27FC236}">
                <a16:creationId xmlns:a16="http://schemas.microsoft.com/office/drawing/2014/main" id="{FB798E83-9029-C74D-B10F-90A1CD6CE170}"/>
              </a:ext>
            </a:extLst>
          </p:cNvPr>
          <p:cNvSpPr/>
          <p:nvPr userDrawn="1"/>
        </p:nvSpPr>
        <p:spPr>
          <a:xfrm>
            <a:off x="609600" y="1551878"/>
            <a:ext cx="911712" cy="911712"/>
          </a:xfrm>
          <a:prstGeom prst="rect">
            <a:avLst/>
          </a:prstGeom>
          <a:solidFill>
            <a:srgbClr val="847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0F6E291-1E9F-9741-A999-2AACF724C885}"/>
              </a:ext>
            </a:extLst>
          </p:cNvPr>
          <p:cNvSpPr/>
          <p:nvPr userDrawn="1"/>
        </p:nvSpPr>
        <p:spPr>
          <a:xfrm>
            <a:off x="4505565" y="1551878"/>
            <a:ext cx="911712" cy="911712"/>
          </a:xfrm>
          <a:prstGeom prst="rect">
            <a:avLst/>
          </a:prstGeom>
          <a:solidFill>
            <a:srgbClr val="847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CB4FF9A-503F-7348-A418-B167D29AAC7C}"/>
              </a:ext>
            </a:extLst>
          </p:cNvPr>
          <p:cNvSpPr/>
          <p:nvPr userDrawn="1"/>
        </p:nvSpPr>
        <p:spPr>
          <a:xfrm>
            <a:off x="8411845" y="1551878"/>
            <a:ext cx="911712" cy="911712"/>
          </a:xfrm>
          <a:prstGeom prst="rect">
            <a:avLst/>
          </a:prstGeom>
          <a:solidFill>
            <a:srgbClr val="847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9">
            <a:extLst>
              <a:ext uri="{FF2B5EF4-FFF2-40B4-BE49-F238E27FC236}">
                <a16:creationId xmlns:a16="http://schemas.microsoft.com/office/drawing/2014/main" id="{DC2283FE-ACE5-3548-864F-AB6637782703}"/>
              </a:ext>
            </a:extLst>
          </p:cNvPr>
          <p:cNvSpPr>
            <a:spLocks noGrp="1"/>
          </p:cNvSpPr>
          <p:nvPr>
            <p:ph type="body" sz="quarter" idx="13" hasCustomPrompt="1"/>
          </p:nvPr>
        </p:nvSpPr>
        <p:spPr>
          <a:xfrm>
            <a:off x="1595405" y="1551878"/>
            <a:ext cx="2579787" cy="617532"/>
          </a:xfrm>
        </p:spPr>
        <p:txBody>
          <a:bodyPr anchor="b">
            <a:normAutofit/>
          </a:bodyPr>
          <a:lstStyle>
            <a:lvl1pPr marL="0" indent="0">
              <a:buNone/>
              <a:defRPr sz="2800" b="0">
                <a:solidFill>
                  <a:srgbClr val="414141"/>
                </a:solidFill>
              </a:defRPr>
            </a:lvl1pPr>
          </a:lstStyle>
          <a:p>
            <a:pPr lvl="0"/>
            <a:r>
              <a:rPr lang="en-US"/>
              <a:t>Section Title</a:t>
            </a:r>
          </a:p>
        </p:txBody>
      </p:sp>
      <p:sp>
        <p:nvSpPr>
          <p:cNvPr id="9" name="Text Placeholder 9">
            <a:extLst>
              <a:ext uri="{FF2B5EF4-FFF2-40B4-BE49-F238E27FC236}">
                <a16:creationId xmlns:a16="http://schemas.microsoft.com/office/drawing/2014/main" id="{DC0154C1-BD0C-114B-A8B0-A11C8614B2C6}"/>
              </a:ext>
            </a:extLst>
          </p:cNvPr>
          <p:cNvSpPr>
            <a:spLocks noGrp="1"/>
          </p:cNvSpPr>
          <p:nvPr>
            <p:ph type="body" sz="quarter" idx="14" hasCustomPrompt="1"/>
          </p:nvPr>
        </p:nvSpPr>
        <p:spPr>
          <a:xfrm>
            <a:off x="1595405" y="2149955"/>
            <a:ext cx="2579787" cy="360184"/>
          </a:xfrm>
        </p:spPr>
        <p:txBody>
          <a:bodyPr anchor="t">
            <a:noAutofit/>
          </a:bodyPr>
          <a:lstStyle>
            <a:lvl1pPr marL="0" indent="0">
              <a:buNone/>
              <a:defRPr sz="2000">
                <a:solidFill>
                  <a:schemeClr val="bg2">
                    <a:lumMod val="75000"/>
                  </a:schemeClr>
                </a:solidFill>
              </a:defRPr>
            </a:lvl1pPr>
          </a:lstStyle>
          <a:p>
            <a:pPr lvl="0"/>
            <a:r>
              <a:rPr lang="en-US"/>
              <a:t>Second Subtitle</a:t>
            </a:r>
          </a:p>
        </p:txBody>
      </p:sp>
      <p:sp>
        <p:nvSpPr>
          <p:cNvPr id="10" name="Text Placeholder 12">
            <a:extLst>
              <a:ext uri="{FF2B5EF4-FFF2-40B4-BE49-F238E27FC236}">
                <a16:creationId xmlns:a16="http://schemas.microsoft.com/office/drawing/2014/main" id="{DB9E489E-0029-BC47-B604-286FD717E516}"/>
              </a:ext>
            </a:extLst>
          </p:cNvPr>
          <p:cNvSpPr>
            <a:spLocks noGrp="1"/>
          </p:cNvSpPr>
          <p:nvPr>
            <p:ph type="body" sz="quarter" idx="15" hasCustomPrompt="1"/>
          </p:nvPr>
        </p:nvSpPr>
        <p:spPr>
          <a:xfrm>
            <a:off x="609600" y="2595141"/>
            <a:ext cx="3555997" cy="3494489"/>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text paragraph </a:t>
            </a:r>
          </a:p>
        </p:txBody>
      </p:sp>
      <p:sp>
        <p:nvSpPr>
          <p:cNvPr id="11" name="Text Placeholder 9">
            <a:extLst>
              <a:ext uri="{FF2B5EF4-FFF2-40B4-BE49-F238E27FC236}">
                <a16:creationId xmlns:a16="http://schemas.microsoft.com/office/drawing/2014/main" id="{DFE9B9B1-9C42-FD49-8292-7B9DAA5F1E1B}"/>
              </a:ext>
            </a:extLst>
          </p:cNvPr>
          <p:cNvSpPr>
            <a:spLocks noGrp="1"/>
          </p:cNvSpPr>
          <p:nvPr>
            <p:ph type="body" sz="quarter" idx="16" hasCustomPrompt="1"/>
          </p:nvPr>
        </p:nvSpPr>
        <p:spPr>
          <a:xfrm>
            <a:off x="5491370" y="1567023"/>
            <a:ext cx="2579787" cy="617532"/>
          </a:xfrm>
        </p:spPr>
        <p:txBody>
          <a:bodyPr anchor="b">
            <a:normAutofit/>
          </a:bodyPr>
          <a:lstStyle>
            <a:lvl1pPr marL="0" indent="0">
              <a:buNone/>
              <a:defRPr sz="2800" b="0">
                <a:solidFill>
                  <a:srgbClr val="414141"/>
                </a:solidFill>
              </a:defRPr>
            </a:lvl1pPr>
          </a:lstStyle>
          <a:p>
            <a:pPr lvl="0"/>
            <a:r>
              <a:rPr lang="en-US"/>
              <a:t>Section Title</a:t>
            </a:r>
          </a:p>
        </p:txBody>
      </p:sp>
      <p:sp>
        <p:nvSpPr>
          <p:cNvPr id="12" name="Text Placeholder 9">
            <a:extLst>
              <a:ext uri="{FF2B5EF4-FFF2-40B4-BE49-F238E27FC236}">
                <a16:creationId xmlns:a16="http://schemas.microsoft.com/office/drawing/2014/main" id="{9FFAD5D1-29F1-E44C-AD4F-63644E7970FD}"/>
              </a:ext>
            </a:extLst>
          </p:cNvPr>
          <p:cNvSpPr>
            <a:spLocks noGrp="1"/>
          </p:cNvSpPr>
          <p:nvPr>
            <p:ph type="body" sz="quarter" idx="17" hasCustomPrompt="1"/>
          </p:nvPr>
        </p:nvSpPr>
        <p:spPr>
          <a:xfrm>
            <a:off x="5491370" y="2165100"/>
            <a:ext cx="2579787" cy="360184"/>
          </a:xfrm>
        </p:spPr>
        <p:txBody>
          <a:bodyPr anchor="t">
            <a:noAutofit/>
          </a:bodyPr>
          <a:lstStyle>
            <a:lvl1pPr marL="0" indent="0">
              <a:buNone/>
              <a:defRPr sz="2000">
                <a:solidFill>
                  <a:schemeClr val="bg2">
                    <a:lumMod val="75000"/>
                  </a:schemeClr>
                </a:solidFill>
              </a:defRPr>
            </a:lvl1pPr>
          </a:lstStyle>
          <a:p>
            <a:pPr lvl="0"/>
            <a:r>
              <a:rPr lang="en-US"/>
              <a:t>Second Subtitle</a:t>
            </a:r>
          </a:p>
        </p:txBody>
      </p:sp>
      <p:sp>
        <p:nvSpPr>
          <p:cNvPr id="13" name="Text Placeholder 12">
            <a:extLst>
              <a:ext uri="{FF2B5EF4-FFF2-40B4-BE49-F238E27FC236}">
                <a16:creationId xmlns:a16="http://schemas.microsoft.com/office/drawing/2014/main" id="{1B07B02E-85AE-514D-A6C9-50F5E0CB6C59}"/>
              </a:ext>
            </a:extLst>
          </p:cNvPr>
          <p:cNvSpPr>
            <a:spLocks noGrp="1"/>
          </p:cNvSpPr>
          <p:nvPr>
            <p:ph type="body" sz="quarter" idx="18" hasCustomPrompt="1"/>
          </p:nvPr>
        </p:nvSpPr>
        <p:spPr>
          <a:xfrm>
            <a:off x="4499526" y="2595141"/>
            <a:ext cx="3555997" cy="3494489"/>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text paragraph </a:t>
            </a:r>
          </a:p>
        </p:txBody>
      </p:sp>
      <p:sp>
        <p:nvSpPr>
          <p:cNvPr id="14" name="Text Placeholder 9">
            <a:extLst>
              <a:ext uri="{FF2B5EF4-FFF2-40B4-BE49-F238E27FC236}">
                <a16:creationId xmlns:a16="http://schemas.microsoft.com/office/drawing/2014/main" id="{92A93C55-DCD0-5045-BF93-EDA88273C52D}"/>
              </a:ext>
            </a:extLst>
          </p:cNvPr>
          <p:cNvSpPr>
            <a:spLocks noGrp="1"/>
          </p:cNvSpPr>
          <p:nvPr>
            <p:ph type="body" sz="quarter" idx="19" hasCustomPrompt="1"/>
          </p:nvPr>
        </p:nvSpPr>
        <p:spPr>
          <a:xfrm>
            <a:off x="9397650" y="1549438"/>
            <a:ext cx="2579787" cy="617532"/>
          </a:xfrm>
        </p:spPr>
        <p:txBody>
          <a:bodyPr anchor="b">
            <a:normAutofit/>
          </a:bodyPr>
          <a:lstStyle>
            <a:lvl1pPr marL="0" indent="0">
              <a:buNone/>
              <a:defRPr sz="2800" b="0">
                <a:solidFill>
                  <a:srgbClr val="414141"/>
                </a:solidFill>
              </a:defRPr>
            </a:lvl1pPr>
          </a:lstStyle>
          <a:p>
            <a:pPr lvl="0"/>
            <a:r>
              <a:rPr lang="en-US"/>
              <a:t>Section Title</a:t>
            </a:r>
          </a:p>
        </p:txBody>
      </p:sp>
      <p:sp>
        <p:nvSpPr>
          <p:cNvPr id="15" name="Text Placeholder 9">
            <a:extLst>
              <a:ext uri="{FF2B5EF4-FFF2-40B4-BE49-F238E27FC236}">
                <a16:creationId xmlns:a16="http://schemas.microsoft.com/office/drawing/2014/main" id="{6BF757DB-DAAF-1646-89CB-EB141632B866}"/>
              </a:ext>
            </a:extLst>
          </p:cNvPr>
          <p:cNvSpPr>
            <a:spLocks noGrp="1"/>
          </p:cNvSpPr>
          <p:nvPr>
            <p:ph type="body" sz="quarter" idx="20" hasCustomPrompt="1"/>
          </p:nvPr>
        </p:nvSpPr>
        <p:spPr>
          <a:xfrm>
            <a:off x="9397650" y="2147515"/>
            <a:ext cx="2579787" cy="360184"/>
          </a:xfrm>
        </p:spPr>
        <p:txBody>
          <a:bodyPr anchor="t">
            <a:noAutofit/>
          </a:bodyPr>
          <a:lstStyle>
            <a:lvl1pPr marL="0" indent="0">
              <a:buNone/>
              <a:defRPr sz="2000">
                <a:solidFill>
                  <a:schemeClr val="bg2">
                    <a:lumMod val="75000"/>
                  </a:schemeClr>
                </a:solidFill>
              </a:defRPr>
            </a:lvl1pPr>
          </a:lstStyle>
          <a:p>
            <a:pPr lvl="0"/>
            <a:r>
              <a:rPr lang="en-US"/>
              <a:t>Second Subtitle</a:t>
            </a:r>
          </a:p>
        </p:txBody>
      </p:sp>
      <p:sp>
        <p:nvSpPr>
          <p:cNvPr id="16" name="Text Placeholder 12">
            <a:extLst>
              <a:ext uri="{FF2B5EF4-FFF2-40B4-BE49-F238E27FC236}">
                <a16:creationId xmlns:a16="http://schemas.microsoft.com/office/drawing/2014/main" id="{920D87FE-F512-EB4C-A0F3-9660EAF473AF}"/>
              </a:ext>
            </a:extLst>
          </p:cNvPr>
          <p:cNvSpPr>
            <a:spLocks noGrp="1"/>
          </p:cNvSpPr>
          <p:nvPr>
            <p:ph type="body" sz="quarter" idx="21" hasCustomPrompt="1"/>
          </p:nvPr>
        </p:nvSpPr>
        <p:spPr>
          <a:xfrm>
            <a:off x="8446654" y="2603933"/>
            <a:ext cx="3530780" cy="3494489"/>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text paragraph </a:t>
            </a:r>
          </a:p>
        </p:txBody>
      </p:sp>
      <p:cxnSp>
        <p:nvCxnSpPr>
          <p:cNvPr id="17" name="Straight Connector 16">
            <a:extLst>
              <a:ext uri="{FF2B5EF4-FFF2-40B4-BE49-F238E27FC236}">
                <a16:creationId xmlns:a16="http://schemas.microsoft.com/office/drawing/2014/main" id="{E21E4516-114D-3045-99C6-2A96C801321D}"/>
              </a:ext>
            </a:extLst>
          </p:cNvPr>
          <p:cNvCxnSpPr>
            <a:cxnSpLocks/>
          </p:cNvCxnSpPr>
          <p:nvPr userDrawn="1"/>
        </p:nvCxnSpPr>
        <p:spPr>
          <a:xfrm>
            <a:off x="4333213" y="2603933"/>
            <a:ext cx="0" cy="3476904"/>
          </a:xfrm>
          <a:prstGeom prst="line">
            <a:avLst/>
          </a:prstGeom>
          <a:ln w="63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9C088B8-2095-C741-AC75-CB9AEC8E7265}"/>
              </a:ext>
            </a:extLst>
          </p:cNvPr>
          <p:cNvCxnSpPr>
            <a:cxnSpLocks/>
          </p:cNvCxnSpPr>
          <p:nvPr userDrawn="1"/>
        </p:nvCxnSpPr>
        <p:spPr>
          <a:xfrm>
            <a:off x="8251088" y="2603933"/>
            <a:ext cx="0" cy="3476904"/>
          </a:xfrm>
          <a:prstGeom prst="line">
            <a:avLst/>
          </a:prstGeom>
          <a:ln w="63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itle 18">
            <a:extLst>
              <a:ext uri="{FF2B5EF4-FFF2-40B4-BE49-F238E27FC236}">
                <a16:creationId xmlns:a16="http://schemas.microsoft.com/office/drawing/2014/main" id="{654759E4-8D67-EA40-89D4-BFEB7ADC1B4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98722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P - Agenda Slide 6">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217704-2BA7-1F47-95B1-1AEC6E0C928F}"/>
              </a:ext>
            </a:extLst>
          </p:cNvPr>
          <p:cNvSpPr>
            <a:spLocks noGrp="1"/>
          </p:cNvSpPr>
          <p:nvPr>
            <p:ph type="sldNum" sz="quarter" idx="10"/>
          </p:nvPr>
        </p:nvSpPr>
        <p:spPr>
          <a:xfrm>
            <a:off x="9173136" y="6492875"/>
            <a:ext cx="2743200" cy="365125"/>
          </a:xfrm>
          <a:prstGeom prst="rect">
            <a:avLst/>
          </a:prstGeom>
        </p:spPr>
        <p:txBody>
          <a:bodyPr/>
          <a:lstStyle/>
          <a:p>
            <a:fld id="{606AAC50-651F-684B-BD12-651656498827}" type="slidenum">
              <a:rPr lang="en-US" smtClean="0"/>
              <a:pPr/>
              <a:t>‹#›</a:t>
            </a:fld>
            <a:endParaRPr lang="en-US"/>
          </a:p>
        </p:txBody>
      </p:sp>
      <p:sp>
        <p:nvSpPr>
          <p:cNvPr id="5" name="Rectangle 4">
            <a:extLst>
              <a:ext uri="{FF2B5EF4-FFF2-40B4-BE49-F238E27FC236}">
                <a16:creationId xmlns:a16="http://schemas.microsoft.com/office/drawing/2014/main" id="{FB798E83-9029-C74D-B10F-90A1CD6CE170}"/>
              </a:ext>
            </a:extLst>
          </p:cNvPr>
          <p:cNvSpPr/>
          <p:nvPr userDrawn="1"/>
        </p:nvSpPr>
        <p:spPr>
          <a:xfrm>
            <a:off x="609600" y="1551878"/>
            <a:ext cx="911712" cy="911712"/>
          </a:xfrm>
          <a:prstGeom prst="rect">
            <a:avLst/>
          </a:prstGeom>
          <a:solidFill>
            <a:srgbClr val="847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0F6E291-1E9F-9741-A999-2AACF724C885}"/>
              </a:ext>
            </a:extLst>
          </p:cNvPr>
          <p:cNvSpPr/>
          <p:nvPr userDrawn="1"/>
        </p:nvSpPr>
        <p:spPr>
          <a:xfrm>
            <a:off x="4505565" y="1551878"/>
            <a:ext cx="911712" cy="9117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CB4FF9A-503F-7348-A418-B167D29AAC7C}"/>
              </a:ext>
            </a:extLst>
          </p:cNvPr>
          <p:cNvSpPr/>
          <p:nvPr userDrawn="1"/>
        </p:nvSpPr>
        <p:spPr>
          <a:xfrm>
            <a:off x="8411845" y="1551878"/>
            <a:ext cx="911712" cy="911712"/>
          </a:xfrm>
          <a:prstGeom prst="rect">
            <a:avLst/>
          </a:prstGeom>
          <a:solidFill>
            <a:srgbClr val="414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9">
            <a:extLst>
              <a:ext uri="{FF2B5EF4-FFF2-40B4-BE49-F238E27FC236}">
                <a16:creationId xmlns:a16="http://schemas.microsoft.com/office/drawing/2014/main" id="{DC2283FE-ACE5-3548-864F-AB6637782703}"/>
              </a:ext>
            </a:extLst>
          </p:cNvPr>
          <p:cNvSpPr>
            <a:spLocks noGrp="1"/>
          </p:cNvSpPr>
          <p:nvPr>
            <p:ph type="body" sz="quarter" idx="13" hasCustomPrompt="1"/>
          </p:nvPr>
        </p:nvSpPr>
        <p:spPr>
          <a:xfrm>
            <a:off x="1595405" y="1551878"/>
            <a:ext cx="2579787" cy="617532"/>
          </a:xfrm>
        </p:spPr>
        <p:txBody>
          <a:bodyPr anchor="b">
            <a:normAutofit/>
          </a:bodyPr>
          <a:lstStyle>
            <a:lvl1pPr marL="0" indent="0">
              <a:buNone/>
              <a:defRPr sz="2800" b="0">
                <a:solidFill>
                  <a:srgbClr val="414141"/>
                </a:solidFill>
              </a:defRPr>
            </a:lvl1pPr>
          </a:lstStyle>
          <a:p>
            <a:pPr lvl="0"/>
            <a:r>
              <a:rPr lang="en-US"/>
              <a:t>Section Title</a:t>
            </a:r>
          </a:p>
        </p:txBody>
      </p:sp>
      <p:sp>
        <p:nvSpPr>
          <p:cNvPr id="9" name="Text Placeholder 9">
            <a:extLst>
              <a:ext uri="{FF2B5EF4-FFF2-40B4-BE49-F238E27FC236}">
                <a16:creationId xmlns:a16="http://schemas.microsoft.com/office/drawing/2014/main" id="{DC0154C1-BD0C-114B-A8B0-A11C8614B2C6}"/>
              </a:ext>
            </a:extLst>
          </p:cNvPr>
          <p:cNvSpPr>
            <a:spLocks noGrp="1"/>
          </p:cNvSpPr>
          <p:nvPr>
            <p:ph type="body" sz="quarter" idx="14" hasCustomPrompt="1"/>
          </p:nvPr>
        </p:nvSpPr>
        <p:spPr>
          <a:xfrm>
            <a:off x="1595405" y="2149955"/>
            <a:ext cx="2579787" cy="360184"/>
          </a:xfrm>
        </p:spPr>
        <p:txBody>
          <a:bodyPr anchor="t">
            <a:noAutofit/>
          </a:bodyPr>
          <a:lstStyle>
            <a:lvl1pPr marL="0" indent="0">
              <a:buNone/>
              <a:defRPr sz="2000">
                <a:solidFill>
                  <a:schemeClr val="bg2">
                    <a:lumMod val="75000"/>
                  </a:schemeClr>
                </a:solidFill>
              </a:defRPr>
            </a:lvl1pPr>
          </a:lstStyle>
          <a:p>
            <a:pPr lvl="0"/>
            <a:r>
              <a:rPr lang="en-US"/>
              <a:t>Second Subtitle</a:t>
            </a:r>
          </a:p>
        </p:txBody>
      </p:sp>
      <p:sp>
        <p:nvSpPr>
          <p:cNvPr id="10" name="Text Placeholder 12">
            <a:extLst>
              <a:ext uri="{FF2B5EF4-FFF2-40B4-BE49-F238E27FC236}">
                <a16:creationId xmlns:a16="http://schemas.microsoft.com/office/drawing/2014/main" id="{DB9E489E-0029-BC47-B604-286FD717E516}"/>
              </a:ext>
            </a:extLst>
          </p:cNvPr>
          <p:cNvSpPr>
            <a:spLocks noGrp="1"/>
          </p:cNvSpPr>
          <p:nvPr>
            <p:ph type="body" sz="quarter" idx="15" hasCustomPrompt="1"/>
          </p:nvPr>
        </p:nvSpPr>
        <p:spPr>
          <a:xfrm>
            <a:off x="609600" y="2595141"/>
            <a:ext cx="3555997" cy="3494489"/>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text paragraph </a:t>
            </a:r>
          </a:p>
        </p:txBody>
      </p:sp>
      <p:sp>
        <p:nvSpPr>
          <p:cNvPr id="11" name="Text Placeholder 9">
            <a:extLst>
              <a:ext uri="{FF2B5EF4-FFF2-40B4-BE49-F238E27FC236}">
                <a16:creationId xmlns:a16="http://schemas.microsoft.com/office/drawing/2014/main" id="{DFE9B9B1-9C42-FD49-8292-7B9DAA5F1E1B}"/>
              </a:ext>
            </a:extLst>
          </p:cNvPr>
          <p:cNvSpPr>
            <a:spLocks noGrp="1"/>
          </p:cNvSpPr>
          <p:nvPr>
            <p:ph type="body" sz="quarter" idx="16" hasCustomPrompt="1"/>
          </p:nvPr>
        </p:nvSpPr>
        <p:spPr>
          <a:xfrm>
            <a:off x="5491370" y="1567023"/>
            <a:ext cx="2579787" cy="617532"/>
          </a:xfrm>
        </p:spPr>
        <p:txBody>
          <a:bodyPr anchor="b">
            <a:normAutofit/>
          </a:bodyPr>
          <a:lstStyle>
            <a:lvl1pPr marL="0" indent="0">
              <a:buNone/>
              <a:defRPr sz="2800" b="0">
                <a:solidFill>
                  <a:srgbClr val="414141"/>
                </a:solidFill>
              </a:defRPr>
            </a:lvl1pPr>
          </a:lstStyle>
          <a:p>
            <a:pPr lvl="0"/>
            <a:r>
              <a:rPr lang="en-US"/>
              <a:t>Section Title</a:t>
            </a:r>
          </a:p>
        </p:txBody>
      </p:sp>
      <p:sp>
        <p:nvSpPr>
          <p:cNvPr id="12" name="Text Placeholder 9">
            <a:extLst>
              <a:ext uri="{FF2B5EF4-FFF2-40B4-BE49-F238E27FC236}">
                <a16:creationId xmlns:a16="http://schemas.microsoft.com/office/drawing/2014/main" id="{9FFAD5D1-29F1-E44C-AD4F-63644E7970FD}"/>
              </a:ext>
            </a:extLst>
          </p:cNvPr>
          <p:cNvSpPr>
            <a:spLocks noGrp="1"/>
          </p:cNvSpPr>
          <p:nvPr>
            <p:ph type="body" sz="quarter" idx="17" hasCustomPrompt="1"/>
          </p:nvPr>
        </p:nvSpPr>
        <p:spPr>
          <a:xfrm>
            <a:off x="5491370" y="2165100"/>
            <a:ext cx="2579787" cy="360184"/>
          </a:xfrm>
        </p:spPr>
        <p:txBody>
          <a:bodyPr anchor="t">
            <a:noAutofit/>
          </a:bodyPr>
          <a:lstStyle>
            <a:lvl1pPr marL="0" indent="0">
              <a:buNone/>
              <a:defRPr sz="2000">
                <a:solidFill>
                  <a:schemeClr val="bg2">
                    <a:lumMod val="75000"/>
                  </a:schemeClr>
                </a:solidFill>
              </a:defRPr>
            </a:lvl1pPr>
          </a:lstStyle>
          <a:p>
            <a:pPr lvl="0"/>
            <a:r>
              <a:rPr lang="en-US"/>
              <a:t>Second Subtitle</a:t>
            </a:r>
          </a:p>
        </p:txBody>
      </p:sp>
      <p:sp>
        <p:nvSpPr>
          <p:cNvPr id="13" name="Text Placeholder 12">
            <a:extLst>
              <a:ext uri="{FF2B5EF4-FFF2-40B4-BE49-F238E27FC236}">
                <a16:creationId xmlns:a16="http://schemas.microsoft.com/office/drawing/2014/main" id="{1B07B02E-85AE-514D-A6C9-50F5E0CB6C59}"/>
              </a:ext>
            </a:extLst>
          </p:cNvPr>
          <p:cNvSpPr>
            <a:spLocks noGrp="1"/>
          </p:cNvSpPr>
          <p:nvPr>
            <p:ph type="body" sz="quarter" idx="18" hasCustomPrompt="1"/>
          </p:nvPr>
        </p:nvSpPr>
        <p:spPr>
          <a:xfrm>
            <a:off x="4499526" y="2595141"/>
            <a:ext cx="3555997" cy="3494489"/>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text paragraph </a:t>
            </a:r>
          </a:p>
        </p:txBody>
      </p:sp>
      <p:sp>
        <p:nvSpPr>
          <p:cNvPr id="14" name="Text Placeholder 9">
            <a:extLst>
              <a:ext uri="{FF2B5EF4-FFF2-40B4-BE49-F238E27FC236}">
                <a16:creationId xmlns:a16="http://schemas.microsoft.com/office/drawing/2014/main" id="{92A93C55-DCD0-5045-BF93-EDA88273C52D}"/>
              </a:ext>
            </a:extLst>
          </p:cNvPr>
          <p:cNvSpPr>
            <a:spLocks noGrp="1"/>
          </p:cNvSpPr>
          <p:nvPr>
            <p:ph type="body" sz="quarter" idx="19" hasCustomPrompt="1"/>
          </p:nvPr>
        </p:nvSpPr>
        <p:spPr>
          <a:xfrm>
            <a:off x="9397650" y="1549438"/>
            <a:ext cx="2579787" cy="617532"/>
          </a:xfrm>
        </p:spPr>
        <p:txBody>
          <a:bodyPr anchor="b">
            <a:normAutofit/>
          </a:bodyPr>
          <a:lstStyle>
            <a:lvl1pPr marL="0" indent="0">
              <a:buNone/>
              <a:defRPr sz="2800" b="0">
                <a:solidFill>
                  <a:srgbClr val="414141"/>
                </a:solidFill>
              </a:defRPr>
            </a:lvl1pPr>
          </a:lstStyle>
          <a:p>
            <a:pPr lvl="0"/>
            <a:r>
              <a:rPr lang="en-US"/>
              <a:t>Section Title</a:t>
            </a:r>
          </a:p>
        </p:txBody>
      </p:sp>
      <p:sp>
        <p:nvSpPr>
          <p:cNvPr id="15" name="Text Placeholder 9">
            <a:extLst>
              <a:ext uri="{FF2B5EF4-FFF2-40B4-BE49-F238E27FC236}">
                <a16:creationId xmlns:a16="http://schemas.microsoft.com/office/drawing/2014/main" id="{6BF757DB-DAAF-1646-89CB-EB141632B866}"/>
              </a:ext>
            </a:extLst>
          </p:cNvPr>
          <p:cNvSpPr>
            <a:spLocks noGrp="1"/>
          </p:cNvSpPr>
          <p:nvPr>
            <p:ph type="body" sz="quarter" idx="20" hasCustomPrompt="1"/>
          </p:nvPr>
        </p:nvSpPr>
        <p:spPr>
          <a:xfrm>
            <a:off x="9397650" y="2147515"/>
            <a:ext cx="2579787" cy="360184"/>
          </a:xfrm>
        </p:spPr>
        <p:txBody>
          <a:bodyPr anchor="t">
            <a:noAutofit/>
          </a:bodyPr>
          <a:lstStyle>
            <a:lvl1pPr marL="0" indent="0">
              <a:buNone/>
              <a:defRPr sz="2000">
                <a:solidFill>
                  <a:schemeClr val="bg2">
                    <a:lumMod val="75000"/>
                  </a:schemeClr>
                </a:solidFill>
              </a:defRPr>
            </a:lvl1pPr>
          </a:lstStyle>
          <a:p>
            <a:pPr lvl="0"/>
            <a:r>
              <a:rPr lang="en-US"/>
              <a:t>Second Subtitle</a:t>
            </a:r>
          </a:p>
        </p:txBody>
      </p:sp>
      <p:sp>
        <p:nvSpPr>
          <p:cNvPr id="16" name="Text Placeholder 12">
            <a:extLst>
              <a:ext uri="{FF2B5EF4-FFF2-40B4-BE49-F238E27FC236}">
                <a16:creationId xmlns:a16="http://schemas.microsoft.com/office/drawing/2014/main" id="{920D87FE-F512-EB4C-A0F3-9660EAF473AF}"/>
              </a:ext>
            </a:extLst>
          </p:cNvPr>
          <p:cNvSpPr>
            <a:spLocks noGrp="1"/>
          </p:cNvSpPr>
          <p:nvPr>
            <p:ph type="body" sz="quarter" idx="21" hasCustomPrompt="1"/>
          </p:nvPr>
        </p:nvSpPr>
        <p:spPr>
          <a:xfrm>
            <a:off x="8446654" y="2603933"/>
            <a:ext cx="3530780" cy="3494489"/>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text paragraph </a:t>
            </a:r>
          </a:p>
        </p:txBody>
      </p:sp>
      <p:cxnSp>
        <p:nvCxnSpPr>
          <p:cNvPr id="17" name="Straight Connector 16">
            <a:extLst>
              <a:ext uri="{FF2B5EF4-FFF2-40B4-BE49-F238E27FC236}">
                <a16:creationId xmlns:a16="http://schemas.microsoft.com/office/drawing/2014/main" id="{E21E4516-114D-3045-99C6-2A96C801321D}"/>
              </a:ext>
            </a:extLst>
          </p:cNvPr>
          <p:cNvCxnSpPr>
            <a:cxnSpLocks/>
          </p:cNvCxnSpPr>
          <p:nvPr userDrawn="1"/>
        </p:nvCxnSpPr>
        <p:spPr>
          <a:xfrm>
            <a:off x="4333213" y="2603933"/>
            <a:ext cx="0" cy="3476904"/>
          </a:xfrm>
          <a:prstGeom prst="line">
            <a:avLst/>
          </a:prstGeom>
          <a:ln w="63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9C088B8-2095-C741-AC75-CB9AEC8E7265}"/>
              </a:ext>
            </a:extLst>
          </p:cNvPr>
          <p:cNvCxnSpPr>
            <a:cxnSpLocks/>
          </p:cNvCxnSpPr>
          <p:nvPr userDrawn="1"/>
        </p:nvCxnSpPr>
        <p:spPr>
          <a:xfrm>
            <a:off x="8251088" y="2603933"/>
            <a:ext cx="0" cy="3476904"/>
          </a:xfrm>
          <a:prstGeom prst="line">
            <a:avLst/>
          </a:prstGeom>
          <a:ln w="63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itle 19">
            <a:extLst>
              <a:ext uri="{FF2B5EF4-FFF2-40B4-BE49-F238E27FC236}">
                <a16:creationId xmlns:a16="http://schemas.microsoft.com/office/drawing/2014/main" id="{C02C57F8-EF55-8246-93F0-A1E251FFFE1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10349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IP - Section Header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20C360C-4475-3842-9FAF-EEF78F2027A9}"/>
              </a:ext>
            </a:extLst>
          </p:cNvPr>
          <p:cNvSpPr/>
          <p:nvPr userDrawn="1"/>
        </p:nvSpPr>
        <p:spPr>
          <a:xfrm>
            <a:off x="959970" y="1238249"/>
            <a:ext cx="10382944" cy="47815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6EB3D6-94A1-CB4C-8EDC-A43F0A968548}"/>
              </a:ext>
            </a:extLst>
          </p:cNvPr>
          <p:cNvSpPr>
            <a:spLocks noGrp="1"/>
          </p:cNvSpPr>
          <p:nvPr>
            <p:ph type="title" hasCustomPrompt="1"/>
          </p:nvPr>
        </p:nvSpPr>
        <p:spPr>
          <a:xfrm>
            <a:off x="1445372" y="1733550"/>
            <a:ext cx="5469778" cy="1303335"/>
          </a:xfrm>
        </p:spPr>
        <p:txBody>
          <a:bodyPr anchor="b">
            <a:normAutofit/>
          </a:bodyPr>
          <a:lstStyle>
            <a:lvl1pPr algn="l">
              <a:defRPr sz="3600" b="1" i="0">
                <a:latin typeface="Arial" panose="020B0604020202020204" pitchFamily="34" charset="0"/>
                <a:cs typeface="Arial" panose="020B0604020202020204" pitchFamily="34" charset="0"/>
              </a:defRPr>
            </a:lvl1pPr>
          </a:lstStyle>
          <a:p>
            <a:r>
              <a:rPr lang="en-US"/>
              <a:t>Section Title Slide</a:t>
            </a:r>
          </a:p>
        </p:txBody>
      </p:sp>
      <p:sp>
        <p:nvSpPr>
          <p:cNvPr id="3" name="Text Placeholder 2">
            <a:extLst>
              <a:ext uri="{FF2B5EF4-FFF2-40B4-BE49-F238E27FC236}">
                <a16:creationId xmlns:a16="http://schemas.microsoft.com/office/drawing/2014/main" id="{0F28436D-E300-EA40-8D4E-6E4FB9286385}"/>
              </a:ext>
            </a:extLst>
          </p:cNvPr>
          <p:cNvSpPr>
            <a:spLocks noGrp="1"/>
          </p:cNvSpPr>
          <p:nvPr>
            <p:ph type="body" idx="1"/>
          </p:nvPr>
        </p:nvSpPr>
        <p:spPr>
          <a:xfrm>
            <a:off x="1445372" y="3063874"/>
            <a:ext cx="7425912" cy="2374399"/>
          </a:xfrm>
        </p:spPr>
        <p:txBody>
          <a:bodyPr>
            <a:normAutofit/>
          </a:bodyPr>
          <a:lstStyle>
            <a:lvl1pPr marL="285750" indent="-285750" algn="l">
              <a:buFont typeface="Arial" panose="020B0604020202020204" pitchFamily="34" charset="0"/>
              <a:buChar char="•"/>
              <a:defRPr sz="1800" b="0" i="0">
                <a:solidFill>
                  <a:schemeClr val="tx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a:p>
            <a:pPr lvl="1"/>
            <a:r>
              <a:rPr lang="en-US"/>
              <a:t>Second level</a:t>
            </a:r>
          </a:p>
        </p:txBody>
      </p:sp>
      <p:sp>
        <p:nvSpPr>
          <p:cNvPr id="4" name="Rectangle 3">
            <a:extLst>
              <a:ext uri="{FF2B5EF4-FFF2-40B4-BE49-F238E27FC236}">
                <a16:creationId xmlns:a16="http://schemas.microsoft.com/office/drawing/2014/main" id="{7168C581-060C-8B4F-9FED-C9A9F5EB4093}"/>
              </a:ext>
            </a:extLst>
          </p:cNvPr>
          <p:cNvSpPr/>
          <p:nvPr userDrawn="1"/>
        </p:nvSpPr>
        <p:spPr>
          <a:xfrm>
            <a:off x="11106150" y="1238250"/>
            <a:ext cx="366806" cy="4781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169A213E-87FC-8E79-6CE1-84629E6BFB89}"/>
              </a:ext>
            </a:extLst>
          </p:cNvPr>
          <p:cNvSpPr>
            <a:spLocks noGrp="1"/>
          </p:cNvSpPr>
          <p:nvPr>
            <p:ph type="sldNum" sz="quarter" idx="11"/>
          </p:nvPr>
        </p:nvSpPr>
        <p:spPr>
          <a:xfrm>
            <a:off x="9173136" y="6492875"/>
            <a:ext cx="2743200" cy="365125"/>
          </a:xfrm>
          <a:prstGeom prst="rect">
            <a:avLst/>
          </a:prstGeom>
        </p:spPr>
        <p:txBody>
          <a:bodyPr/>
          <a:lstStyle/>
          <a:p>
            <a:fld id="{606AAC50-651F-684B-BD12-651656498827}" type="slidenum">
              <a:rPr lang="en-US" smtClean="0"/>
              <a:pPr/>
              <a:t>‹#›</a:t>
            </a:fld>
            <a:endParaRPr lang="en-US"/>
          </a:p>
        </p:txBody>
      </p:sp>
    </p:spTree>
    <p:extLst>
      <p:ext uri="{BB962C8B-B14F-4D97-AF65-F5344CB8AC3E}">
        <p14:creationId xmlns:p14="http://schemas.microsoft.com/office/powerpoint/2010/main" val="2248070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P - 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07C12C-2D74-F249-BB4F-E7480A1DA81A}"/>
              </a:ext>
            </a:extLst>
          </p:cNvPr>
          <p:cNvSpPr>
            <a:spLocks noGrp="1"/>
          </p:cNvSpPr>
          <p:nvPr>
            <p:ph sz="half" idx="1"/>
          </p:nvPr>
        </p:nvSpPr>
        <p:spPr>
          <a:xfrm>
            <a:off x="581526" y="1665205"/>
            <a:ext cx="524977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DC6A0E-FC53-A041-87F5-ED99664BE2FB}"/>
              </a:ext>
            </a:extLst>
          </p:cNvPr>
          <p:cNvSpPr>
            <a:spLocks noGrp="1"/>
          </p:cNvSpPr>
          <p:nvPr>
            <p:ph sz="half" idx="2"/>
          </p:nvPr>
        </p:nvSpPr>
        <p:spPr>
          <a:xfrm>
            <a:off x="6252410" y="1665205"/>
            <a:ext cx="524977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3E823AAA-A97B-2B4D-A1FD-9DEC98A8A2D0}"/>
              </a:ext>
            </a:extLst>
          </p:cNvPr>
          <p:cNvSpPr>
            <a:spLocks noGrp="1"/>
          </p:cNvSpPr>
          <p:nvPr>
            <p:ph type="sldNum" sz="quarter" idx="11"/>
          </p:nvPr>
        </p:nvSpPr>
        <p:spPr>
          <a:xfrm>
            <a:off x="9173136" y="6492875"/>
            <a:ext cx="2743200" cy="365125"/>
          </a:xfrm>
          <a:prstGeom prst="rect">
            <a:avLst/>
          </a:prstGeom>
        </p:spPr>
        <p:txBody>
          <a:bodyPr/>
          <a:lstStyle/>
          <a:p>
            <a:fld id="{606AAC50-651F-684B-BD12-651656498827}" type="slidenum">
              <a:rPr lang="en-US" smtClean="0"/>
              <a:pPr/>
              <a:t>‹#›</a:t>
            </a:fld>
            <a:endParaRPr lang="en-US"/>
          </a:p>
        </p:txBody>
      </p:sp>
      <p:sp>
        <p:nvSpPr>
          <p:cNvPr id="5" name="Title 4">
            <a:extLst>
              <a:ext uri="{FF2B5EF4-FFF2-40B4-BE49-F238E27FC236}">
                <a16:creationId xmlns:a16="http://schemas.microsoft.com/office/drawing/2014/main" id="{E279F9C6-5D88-6F47-A415-D3AB7A7039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7694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IP -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7BAFCC-54B6-B14A-BD73-3D5F4A339E4F}"/>
              </a:ext>
            </a:extLst>
          </p:cNvPr>
          <p:cNvSpPr>
            <a:spLocks noGrp="1"/>
          </p:cNvSpPr>
          <p:nvPr>
            <p:ph type="body" idx="1"/>
          </p:nvPr>
        </p:nvSpPr>
        <p:spPr>
          <a:xfrm>
            <a:off x="581526" y="128011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FC7B11-4070-AC4C-8684-95C4D693A208}"/>
              </a:ext>
            </a:extLst>
          </p:cNvPr>
          <p:cNvSpPr>
            <a:spLocks noGrp="1"/>
          </p:cNvSpPr>
          <p:nvPr>
            <p:ph sz="half" idx="2"/>
          </p:nvPr>
        </p:nvSpPr>
        <p:spPr>
          <a:xfrm>
            <a:off x="581526" y="210402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D54940-0C0B-C047-ABB9-7A03289B50C8}"/>
              </a:ext>
            </a:extLst>
          </p:cNvPr>
          <p:cNvSpPr>
            <a:spLocks noGrp="1"/>
          </p:cNvSpPr>
          <p:nvPr>
            <p:ph type="body" sz="quarter" idx="3"/>
          </p:nvPr>
        </p:nvSpPr>
        <p:spPr>
          <a:xfrm>
            <a:off x="6302959" y="128011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6793AC-17CD-3B40-81B7-538BEA0FF177}"/>
              </a:ext>
            </a:extLst>
          </p:cNvPr>
          <p:cNvSpPr>
            <a:spLocks noGrp="1"/>
          </p:cNvSpPr>
          <p:nvPr>
            <p:ph sz="quarter" idx="4"/>
          </p:nvPr>
        </p:nvSpPr>
        <p:spPr>
          <a:xfrm>
            <a:off x="6302959" y="210402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a:extLst>
              <a:ext uri="{FF2B5EF4-FFF2-40B4-BE49-F238E27FC236}">
                <a16:creationId xmlns:a16="http://schemas.microsoft.com/office/drawing/2014/main" id="{4785AA5D-CFC7-AD4A-B612-3FF207F35A96}"/>
              </a:ext>
            </a:extLst>
          </p:cNvPr>
          <p:cNvSpPr>
            <a:spLocks noGrp="1"/>
          </p:cNvSpPr>
          <p:nvPr>
            <p:ph type="sldNum" sz="quarter" idx="11"/>
          </p:nvPr>
        </p:nvSpPr>
        <p:spPr>
          <a:xfrm>
            <a:off x="9173136" y="6492875"/>
            <a:ext cx="2743200" cy="365125"/>
          </a:xfrm>
          <a:prstGeom prst="rect">
            <a:avLst/>
          </a:prstGeom>
        </p:spPr>
        <p:txBody>
          <a:bodyPr/>
          <a:lstStyle/>
          <a:p>
            <a:fld id="{606AAC50-651F-684B-BD12-651656498827}" type="slidenum">
              <a:rPr lang="en-US" smtClean="0"/>
              <a:pPr/>
              <a:t>‹#›</a:t>
            </a:fld>
            <a:endParaRPr lang="en-US"/>
          </a:p>
        </p:txBody>
      </p:sp>
      <p:sp>
        <p:nvSpPr>
          <p:cNvPr id="7" name="Title 6">
            <a:extLst>
              <a:ext uri="{FF2B5EF4-FFF2-40B4-BE49-F238E27FC236}">
                <a16:creationId xmlns:a16="http://schemas.microsoft.com/office/drawing/2014/main" id="{E62E0D95-9BB9-CC4F-96C4-5970D3CF6EA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19585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31A56C-6807-ED4C-B33E-6EB585E38C93}"/>
              </a:ext>
            </a:extLst>
          </p:cNvPr>
          <p:cNvSpPr/>
          <p:nvPr userDrawn="1"/>
        </p:nvSpPr>
        <p:spPr>
          <a:xfrm>
            <a:off x="275664" y="6464344"/>
            <a:ext cx="11640672" cy="4571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528CCC94-BE14-E547-9842-AB70381E68FF}"/>
              </a:ext>
            </a:extLst>
          </p:cNvPr>
          <p:cNvSpPr>
            <a:spLocks noGrp="1"/>
          </p:cNvSpPr>
          <p:nvPr>
            <p:ph type="body" idx="1"/>
          </p:nvPr>
        </p:nvSpPr>
        <p:spPr>
          <a:xfrm>
            <a:off x="402622" y="1181447"/>
            <a:ext cx="11365307" cy="49349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DFFEA53-EF1D-404C-A3F1-1E7E52579015}"/>
              </a:ext>
            </a:extLst>
          </p:cNvPr>
          <p:cNvSpPr/>
          <p:nvPr userDrawn="1"/>
        </p:nvSpPr>
        <p:spPr>
          <a:xfrm>
            <a:off x="0" y="0"/>
            <a:ext cx="12192000" cy="96409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C292E720-8E0F-C741-9322-C938257890C3}"/>
              </a:ext>
            </a:extLst>
          </p:cNvPr>
          <p:cNvSpPr>
            <a:spLocks noGrp="1"/>
          </p:cNvSpPr>
          <p:nvPr>
            <p:ph type="title"/>
          </p:nvPr>
        </p:nvSpPr>
        <p:spPr>
          <a:xfrm>
            <a:off x="1081651" y="-429488"/>
            <a:ext cx="9961516" cy="1325563"/>
          </a:xfrm>
          <a:prstGeom prst="rect">
            <a:avLst/>
          </a:prstGeom>
        </p:spPr>
        <p:txBody>
          <a:bodyPr vert="horz" lIns="91440" tIns="45720" rIns="91440" bIns="45720" rtlCol="0" anchor="b">
            <a:normAutofit/>
          </a:bodyPr>
          <a:lstStyle/>
          <a:p>
            <a:r>
              <a:rPr lang="en-US"/>
              <a:t>Click to edit Master title style</a:t>
            </a:r>
          </a:p>
        </p:txBody>
      </p:sp>
      <p:pic>
        <p:nvPicPr>
          <p:cNvPr id="5" name="Picture 4" descr="Logo&#10;&#10;Description automatically generated">
            <a:extLst>
              <a:ext uri="{FF2B5EF4-FFF2-40B4-BE49-F238E27FC236}">
                <a16:creationId xmlns:a16="http://schemas.microsoft.com/office/drawing/2014/main" id="{BA60C46F-5099-C9E0-8D30-77AB5944C18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67251" y="44018"/>
            <a:ext cx="914400" cy="914400"/>
          </a:xfrm>
          <a:prstGeom prst="rect">
            <a:avLst/>
          </a:prstGeom>
        </p:spPr>
      </p:pic>
      <p:sp>
        <p:nvSpPr>
          <p:cNvPr id="10" name="Slide Number Placeholder 9">
            <a:extLst>
              <a:ext uri="{FF2B5EF4-FFF2-40B4-BE49-F238E27FC236}">
                <a16:creationId xmlns:a16="http://schemas.microsoft.com/office/drawing/2014/main" id="{58ADFF71-A643-6BC3-6A8D-42C1BF782CFA}"/>
              </a:ext>
            </a:extLst>
          </p:cNvPr>
          <p:cNvSpPr>
            <a:spLocks noGrp="1"/>
          </p:cNvSpPr>
          <p:nvPr>
            <p:ph type="sldNum" sz="quarter" idx="4"/>
          </p:nvPr>
        </p:nvSpPr>
        <p:spPr>
          <a:xfrm>
            <a:off x="9281549" y="6484072"/>
            <a:ext cx="2743200"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B7137215-A50D-4779-8CAB-5052AB5D5BF4}" type="slidenum">
              <a:rPr lang="en-US" smtClean="0"/>
              <a:pPr/>
              <a:t>‹#›</a:t>
            </a:fld>
            <a:endParaRPr lang="en-US"/>
          </a:p>
        </p:txBody>
      </p:sp>
      <p:sp>
        <p:nvSpPr>
          <p:cNvPr id="6" name="Footer Placeholder 5">
            <a:extLst>
              <a:ext uri="{FF2B5EF4-FFF2-40B4-BE49-F238E27FC236}">
                <a16:creationId xmlns:a16="http://schemas.microsoft.com/office/drawing/2014/main" id="{08B9008A-5E29-14FD-B71D-9DDBC617D0F2}"/>
              </a:ext>
            </a:extLst>
          </p:cNvPr>
          <p:cNvSpPr>
            <a:spLocks noGrp="1"/>
          </p:cNvSpPr>
          <p:nvPr>
            <p:ph type="ftr" sz="quarter" idx="3"/>
          </p:nvPr>
        </p:nvSpPr>
        <p:spPr>
          <a:xfrm>
            <a:off x="275664" y="6484071"/>
            <a:ext cx="41148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r>
              <a:rPr lang="en-US"/>
              <a:t>Army Civilian Career Management Activity</a:t>
            </a:r>
          </a:p>
        </p:txBody>
      </p:sp>
    </p:spTree>
    <p:extLst>
      <p:ext uri="{BB962C8B-B14F-4D97-AF65-F5344CB8AC3E}">
        <p14:creationId xmlns:p14="http://schemas.microsoft.com/office/powerpoint/2010/main" val="788473450"/>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7" r:id="rId3"/>
    <p:sldLayoutId id="2147483668" r:id="rId4"/>
    <p:sldLayoutId id="2147483669" r:id="rId5"/>
    <p:sldLayoutId id="2147483670" r:id="rId6"/>
    <p:sldLayoutId id="2147483744" r:id="rId7"/>
    <p:sldLayoutId id="2147483745" r:id="rId8"/>
    <p:sldLayoutId id="2147483746" r:id="rId9"/>
    <p:sldLayoutId id="2147483747" r:id="rId10"/>
    <p:sldLayoutId id="2147483748" r:id="rId11"/>
    <p:sldLayoutId id="2147483750" r:id="rId12"/>
  </p:sldLayoutIdLst>
  <p:hf hdr="0" dt="0"/>
  <p:txStyles>
    <p:titleStyle>
      <a:lvl1pPr algn="l" defTabSz="914400" rtl="0" eaLnBrk="1" latinLnBrk="0" hangingPunct="1">
        <a:lnSpc>
          <a:spcPct val="90000"/>
        </a:lnSpc>
        <a:spcBef>
          <a:spcPct val="0"/>
        </a:spcBef>
        <a:buNone/>
        <a:defRPr sz="28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414141"/>
        </a:buClr>
        <a:buFont typeface="Wingdings" pitchFamily="2" charset="2"/>
        <a:buChar char="§"/>
        <a:defRPr sz="20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847B4F"/>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847B4F"/>
        </a:buClr>
        <a:buFont typeface="System Font Regular"/>
        <a:buChar char="⁃"/>
        <a:defRPr sz="18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847B4F"/>
        </a:buClr>
        <a:buSzPct val="80000"/>
        <a:buFont typeface="System Font Regular"/>
        <a:buChar char="⁃"/>
        <a:defRPr sz="1600" kern="1200">
          <a:solidFill>
            <a:schemeClr val="tx1"/>
          </a:solidFill>
          <a:latin typeface="Calibri" panose="020F0502020204030204" pitchFamily="34" charset="0"/>
          <a:ea typeface="+mn-ea"/>
          <a:cs typeface="Calibri" panose="020F0502020204030204" pitchFamily="34" charset="0"/>
        </a:defRPr>
      </a:lvl4pPr>
      <a:lvl5pPr marL="2000250" indent="-171450" algn="l" defTabSz="914400" rtl="0" eaLnBrk="1" latinLnBrk="0" hangingPunct="1">
        <a:lnSpc>
          <a:spcPct val="90000"/>
        </a:lnSpc>
        <a:spcBef>
          <a:spcPts val="500"/>
        </a:spcBef>
        <a:buClr>
          <a:srgbClr val="847B4F"/>
        </a:buClr>
        <a:buSzPct val="80000"/>
        <a:buFont typeface="System Font Regular"/>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jpeg"/><Relationship Id="rId1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usajobs.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portal.chra.army.mil/afp?id=acdp_public_job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bin"/><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www.usaeop.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same.org/camps/" TargetMode="External"/><Relationship Id="rId4" Type="http://schemas.openxmlformats.org/officeDocument/2006/relationships/hyperlink" Target="https://orise.orau.gov/jsti/"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mailto:armyciviliancareers@army.mil" TargetMode="External"/><Relationship Id="rId3" Type="http://schemas.openxmlformats.org/officeDocument/2006/relationships/hyperlink" Target="https://www.usaeop.com/" TargetMode="External"/><Relationship Id="rId7" Type="http://schemas.openxmlformats.org/officeDocument/2006/relationships/hyperlink" Target="https://www.opm.gov/policy-data-oversight/classification-qualifications/general-schedule-qualification-standards/#url=Occupational-Seri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gogovernment.org/fellowship/cybersecurity-talent-initiative/" TargetMode="External"/><Relationship Id="rId5" Type="http://schemas.openxmlformats.org/officeDocument/2006/relationships/hyperlink" Target="https://www.smartscholarship.org/smart" TargetMode="External"/><Relationship Id="rId4" Type="http://schemas.openxmlformats.org/officeDocument/2006/relationships/hyperlink" Target="https://www.goarmy.com/careers-and-jobs/find-your-path/army-civilians.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950EC-0741-9D1C-3B9E-EDD8C1FF871C}"/>
              </a:ext>
            </a:extLst>
          </p:cNvPr>
          <p:cNvSpPr>
            <a:spLocks noGrp="1"/>
          </p:cNvSpPr>
          <p:nvPr>
            <p:ph type="ctrTitle"/>
          </p:nvPr>
        </p:nvSpPr>
        <p:spPr>
          <a:xfrm>
            <a:off x="915063" y="2637782"/>
            <a:ext cx="10361872" cy="791218"/>
          </a:xfrm>
        </p:spPr>
        <p:txBody>
          <a:bodyPr>
            <a:noAutofit/>
          </a:bodyPr>
          <a:lstStyle/>
          <a:p>
            <a:pPr algn="ctr"/>
            <a:r>
              <a:rPr lang="en-US" dirty="0">
                <a:latin typeface="Arial"/>
                <a:cs typeface="Arial"/>
              </a:rPr>
              <a:t>Army Civilian Careers</a:t>
            </a:r>
            <a:br>
              <a:rPr lang="en-US" dirty="0">
                <a:latin typeface="Arial"/>
                <a:cs typeface="Arial"/>
              </a:rPr>
            </a:br>
            <a:r>
              <a:rPr lang="en-US" sz="2000" b="0" dirty="0">
                <a:latin typeface="Arial"/>
                <a:cs typeface="Arial"/>
              </a:rPr>
              <a:t>Internship, fellowship, and scholarship opportunities</a:t>
            </a:r>
            <a:endParaRPr lang="en-US" dirty="0"/>
          </a:p>
        </p:txBody>
      </p:sp>
      <p:sp>
        <p:nvSpPr>
          <p:cNvPr id="3" name="Subtitle 2">
            <a:extLst>
              <a:ext uri="{FF2B5EF4-FFF2-40B4-BE49-F238E27FC236}">
                <a16:creationId xmlns:a16="http://schemas.microsoft.com/office/drawing/2014/main" id="{458995FC-04EF-D88A-91A0-26AA36F3B1A7}"/>
              </a:ext>
            </a:extLst>
          </p:cNvPr>
          <p:cNvSpPr>
            <a:spLocks noGrp="1"/>
          </p:cNvSpPr>
          <p:nvPr>
            <p:ph type="subTitle" idx="1"/>
          </p:nvPr>
        </p:nvSpPr>
        <p:spPr>
          <a:xfrm>
            <a:off x="3927060" y="5296787"/>
            <a:ext cx="4337879" cy="655352"/>
          </a:xfrm>
        </p:spPr>
        <p:txBody>
          <a:bodyPr vert="horz" lIns="91440" tIns="45720" rIns="91440" bIns="45720" rtlCol="0" anchor="t">
            <a:normAutofit/>
          </a:bodyPr>
          <a:lstStyle/>
          <a:p>
            <a:pPr algn="ctr"/>
            <a:r>
              <a:rPr lang="en-US" sz="2800" dirty="0">
                <a:solidFill>
                  <a:schemeClr val="tx1"/>
                </a:solidFill>
                <a:latin typeface=" Arial"/>
                <a:ea typeface="Calibri"/>
              </a:rPr>
              <a:t>JANUARY 2024</a:t>
            </a:r>
          </a:p>
        </p:txBody>
      </p:sp>
      <p:sp>
        <p:nvSpPr>
          <p:cNvPr id="5" name="Footer Placeholder 4">
            <a:extLst>
              <a:ext uri="{FF2B5EF4-FFF2-40B4-BE49-F238E27FC236}">
                <a16:creationId xmlns:a16="http://schemas.microsoft.com/office/drawing/2014/main" id="{5E0CC192-DF36-CA72-469E-C34E434C7780}"/>
              </a:ext>
            </a:extLst>
          </p:cNvPr>
          <p:cNvSpPr>
            <a:spLocks noGrp="1"/>
          </p:cNvSpPr>
          <p:nvPr>
            <p:ph type="ftr" sz="quarter" idx="4294967295"/>
          </p:nvPr>
        </p:nvSpPr>
        <p:spPr>
          <a:xfrm>
            <a:off x="224389" y="6483492"/>
            <a:ext cx="4114800" cy="365125"/>
          </a:xfrm>
        </p:spPr>
        <p:txBody>
          <a:bodyPr/>
          <a:lstStyle/>
          <a:p>
            <a:r>
              <a:rPr lang="en-US"/>
              <a:t>Army Civilian Career Management Activity</a:t>
            </a:r>
          </a:p>
        </p:txBody>
      </p:sp>
    </p:spTree>
    <p:extLst>
      <p:ext uri="{BB962C8B-B14F-4D97-AF65-F5344CB8AC3E}">
        <p14:creationId xmlns:p14="http://schemas.microsoft.com/office/powerpoint/2010/main" val="2633157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FD2C03F-F632-B9B5-832C-4F3266D12BA1}"/>
              </a:ext>
            </a:extLst>
          </p:cNvPr>
          <p:cNvPicPr>
            <a:picLocks noChangeAspect="1"/>
          </p:cNvPicPr>
          <p:nvPr/>
        </p:nvPicPr>
        <p:blipFill>
          <a:blip r:embed="rId3"/>
          <a:stretch>
            <a:fillRect/>
          </a:stretch>
        </p:blipFill>
        <p:spPr>
          <a:xfrm>
            <a:off x="10494884" y="1505514"/>
            <a:ext cx="1261236" cy="2007392"/>
          </a:xfrm>
          <a:prstGeom prst="rect">
            <a:avLst/>
          </a:prstGeom>
        </p:spPr>
      </p:pic>
      <p:pic>
        <p:nvPicPr>
          <p:cNvPr id="16" name="Picture 15">
            <a:extLst>
              <a:ext uri="{FF2B5EF4-FFF2-40B4-BE49-F238E27FC236}">
                <a16:creationId xmlns:a16="http://schemas.microsoft.com/office/drawing/2014/main" id="{925AF590-436D-CE8E-DABB-AFDAE03311B8}"/>
              </a:ext>
            </a:extLst>
          </p:cNvPr>
          <p:cNvPicPr>
            <a:picLocks noChangeAspect="1"/>
          </p:cNvPicPr>
          <p:nvPr/>
        </p:nvPicPr>
        <p:blipFill>
          <a:blip r:embed="rId3"/>
          <a:stretch>
            <a:fillRect/>
          </a:stretch>
        </p:blipFill>
        <p:spPr>
          <a:xfrm>
            <a:off x="2890088" y="4701636"/>
            <a:ext cx="1848364" cy="2041302"/>
          </a:xfrm>
          <a:prstGeom prst="rect">
            <a:avLst/>
          </a:prstGeom>
        </p:spPr>
      </p:pic>
      <p:pic>
        <p:nvPicPr>
          <p:cNvPr id="14" name="Picture 13">
            <a:extLst>
              <a:ext uri="{FF2B5EF4-FFF2-40B4-BE49-F238E27FC236}">
                <a16:creationId xmlns:a16="http://schemas.microsoft.com/office/drawing/2014/main" id="{CD5B46A9-E4B8-0797-AA51-B06138BA6128}"/>
              </a:ext>
            </a:extLst>
          </p:cNvPr>
          <p:cNvPicPr>
            <a:picLocks noChangeAspect="1"/>
          </p:cNvPicPr>
          <p:nvPr/>
        </p:nvPicPr>
        <p:blipFill>
          <a:blip r:embed="rId3"/>
          <a:stretch>
            <a:fillRect/>
          </a:stretch>
        </p:blipFill>
        <p:spPr>
          <a:xfrm>
            <a:off x="2678767" y="1731487"/>
            <a:ext cx="2145494" cy="2531821"/>
          </a:xfrm>
          <a:prstGeom prst="rect">
            <a:avLst/>
          </a:prstGeom>
        </p:spPr>
      </p:pic>
      <p:pic>
        <p:nvPicPr>
          <p:cNvPr id="12" name="Picture 11">
            <a:extLst>
              <a:ext uri="{FF2B5EF4-FFF2-40B4-BE49-F238E27FC236}">
                <a16:creationId xmlns:a16="http://schemas.microsoft.com/office/drawing/2014/main" id="{2D678640-723C-603B-D05E-CE2A0CFC7E09}"/>
              </a:ext>
            </a:extLst>
          </p:cNvPr>
          <p:cNvPicPr>
            <a:picLocks noChangeAspect="1"/>
          </p:cNvPicPr>
          <p:nvPr/>
        </p:nvPicPr>
        <p:blipFill>
          <a:blip r:embed="rId3"/>
          <a:stretch>
            <a:fillRect/>
          </a:stretch>
        </p:blipFill>
        <p:spPr>
          <a:xfrm>
            <a:off x="718087" y="4263308"/>
            <a:ext cx="1729792" cy="2073279"/>
          </a:xfrm>
          <a:prstGeom prst="rect">
            <a:avLst/>
          </a:prstGeom>
        </p:spPr>
      </p:pic>
      <p:pic>
        <p:nvPicPr>
          <p:cNvPr id="11" name="Picture 10">
            <a:extLst>
              <a:ext uri="{FF2B5EF4-FFF2-40B4-BE49-F238E27FC236}">
                <a16:creationId xmlns:a16="http://schemas.microsoft.com/office/drawing/2014/main" id="{5331D328-DA70-7891-22D3-7B6FF8E8CEF3}"/>
              </a:ext>
            </a:extLst>
          </p:cNvPr>
          <p:cNvPicPr>
            <a:picLocks noChangeAspect="1"/>
          </p:cNvPicPr>
          <p:nvPr/>
        </p:nvPicPr>
        <p:blipFill>
          <a:blip r:embed="rId3"/>
          <a:stretch>
            <a:fillRect/>
          </a:stretch>
        </p:blipFill>
        <p:spPr>
          <a:xfrm>
            <a:off x="283403" y="1222249"/>
            <a:ext cx="2010844" cy="2802953"/>
          </a:xfrm>
          <a:prstGeom prst="rect">
            <a:avLst/>
          </a:prstGeom>
        </p:spPr>
      </p:pic>
      <p:pic>
        <p:nvPicPr>
          <p:cNvPr id="10" name="Picture 9">
            <a:extLst>
              <a:ext uri="{FF2B5EF4-FFF2-40B4-BE49-F238E27FC236}">
                <a16:creationId xmlns:a16="http://schemas.microsoft.com/office/drawing/2014/main" id="{1E470314-F7A9-FCE2-6C21-5BC2C0F21FB4}"/>
              </a:ext>
            </a:extLst>
          </p:cNvPr>
          <p:cNvPicPr>
            <a:picLocks noChangeAspect="1"/>
          </p:cNvPicPr>
          <p:nvPr/>
        </p:nvPicPr>
        <p:blipFill>
          <a:blip r:embed="rId4"/>
          <a:stretch>
            <a:fillRect/>
          </a:stretch>
        </p:blipFill>
        <p:spPr>
          <a:xfrm>
            <a:off x="7783387" y="4608214"/>
            <a:ext cx="1663933" cy="2130567"/>
          </a:xfrm>
          <a:prstGeom prst="rect">
            <a:avLst/>
          </a:prstGeom>
        </p:spPr>
      </p:pic>
      <p:pic>
        <p:nvPicPr>
          <p:cNvPr id="9" name="Picture 8">
            <a:extLst>
              <a:ext uri="{FF2B5EF4-FFF2-40B4-BE49-F238E27FC236}">
                <a16:creationId xmlns:a16="http://schemas.microsoft.com/office/drawing/2014/main" id="{9FF4EF32-FB91-3253-C836-2D98FB6DB8E0}"/>
              </a:ext>
            </a:extLst>
          </p:cNvPr>
          <p:cNvPicPr>
            <a:picLocks noChangeAspect="1"/>
          </p:cNvPicPr>
          <p:nvPr/>
        </p:nvPicPr>
        <p:blipFill>
          <a:blip r:embed="rId4"/>
          <a:stretch>
            <a:fillRect/>
          </a:stretch>
        </p:blipFill>
        <p:spPr>
          <a:xfrm>
            <a:off x="5126847" y="3819078"/>
            <a:ext cx="2135897" cy="2500132"/>
          </a:xfrm>
          <a:prstGeom prst="rect">
            <a:avLst/>
          </a:prstGeom>
        </p:spPr>
      </p:pic>
      <p:pic>
        <p:nvPicPr>
          <p:cNvPr id="21" name="Picture 20" descr="A person smiling in front of a flag&#10;&#10;Description automatically generated">
            <a:extLst>
              <a:ext uri="{FF2B5EF4-FFF2-40B4-BE49-F238E27FC236}">
                <a16:creationId xmlns:a16="http://schemas.microsoft.com/office/drawing/2014/main" id="{B886B6A7-9908-EC58-A7DD-A98283FE53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7973" y="4023037"/>
            <a:ext cx="1753689" cy="20922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29557BFF-1951-74D4-6784-93ECF2413A0D}"/>
              </a:ext>
            </a:extLst>
          </p:cNvPr>
          <p:cNvPicPr>
            <a:picLocks noChangeAspect="1"/>
          </p:cNvPicPr>
          <p:nvPr/>
        </p:nvPicPr>
        <p:blipFill>
          <a:blip r:embed="rId4"/>
          <a:stretch>
            <a:fillRect/>
          </a:stretch>
        </p:blipFill>
        <p:spPr>
          <a:xfrm>
            <a:off x="5395460" y="1226415"/>
            <a:ext cx="1591793" cy="2327014"/>
          </a:xfrm>
          <a:prstGeom prst="rect">
            <a:avLst/>
          </a:prstGeom>
        </p:spPr>
      </p:pic>
      <p:sp>
        <p:nvSpPr>
          <p:cNvPr id="4" name="Flowchart: Process 3">
            <a:extLst>
              <a:ext uri="{FF2B5EF4-FFF2-40B4-BE49-F238E27FC236}">
                <a16:creationId xmlns:a16="http://schemas.microsoft.com/office/drawing/2014/main" id="{265C6D18-D001-C36C-A2E5-5B8A3BA0605B}"/>
              </a:ext>
            </a:extLst>
          </p:cNvPr>
          <p:cNvSpPr/>
          <p:nvPr/>
        </p:nvSpPr>
        <p:spPr>
          <a:xfrm>
            <a:off x="7714355" y="888383"/>
            <a:ext cx="2344045" cy="3313383"/>
          </a:xfrm>
          <a:prstGeom prst="flowChart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BD65C06F-F645-9571-1782-2E0D182A2C19}"/>
              </a:ext>
            </a:extLst>
          </p:cNvPr>
          <p:cNvSpPr>
            <a:spLocks noGrp="1"/>
          </p:cNvSpPr>
          <p:nvPr>
            <p:ph type="ftr" sz="quarter" idx="4294967295"/>
          </p:nvPr>
        </p:nvSpPr>
        <p:spPr>
          <a:xfrm>
            <a:off x="275664" y="6484071"/>
            <a:ext cx="4114800" cy="365125"/>
          </a:xfrm>
        </p:spPr>
        <p:txBody>
          <a:bodyPr/>
          <a:lstStyle/>
          <a:p>
            <a:r>
              <a:rPr lang="en-US"/>
              <a:t>Army Civilian Career Management Activity</a:t>
            </a:r>
          </a:p>
        </p:txBody>
      </p:sp>
      <p:sp>
        <p:nvSpPr>
          <p:cNvPr id="3" name="Slide Number Placeholder 2">
            <a:extLst>
              <a:ext uri="{FF2B5EF4-FFF2-40B4-BE49-F238E27FC236}">
                <a16:creationId xmlns:a16="http://schemas.microsoft.com/office/drawing/2014/main" id="{4BF7AFA1-0F99-632E-5CA8-E910BE193C6C}"/>
              </a:ext>
            </a:extLst>
          </p:cNvPr>
          <p:cNvSpPr>
            <a:spLocks noGrp="1"/>
          </p:cNvSpPr>
          <p:nvPr>
            <p:ph type="sldNum" sz="quarter" idx="11"/>
          </p:nvPr>
        </p:nvSpPr>
        <p:spPr/>
        <p:txBody>
          <a:bodyPr/>
          <a:lstStyle/>
          <a:p>
            <a:fld id="{606AAC50-651F-684B-BD12-651656498827}" type="slidenum">
              <a:rPr lang="en-US" smtClean="0"/>
              <a:pPr/>
              <a:t>10</a:t>
            </a:fld>
            <a:endParaRPr lang="en-US"/>
          </a:p>
        </p:txBody>
      </p:sp>
      <p:pic>
        <p:nvPicPr>
          <p:cNvPr id="5" name="Picture 4" descr="A person in a suit and tie&#10;&#10;Description automatically generated with low confidence">
            <a:extLst>
              <a:ext uri="{FF2B5EF4-FFF2-40B4-BE49-F238E27FC236}">
                <a16:creationId xmlns:a16="http://schemas.microsoft.com/office/drawing/2014/main" id="{50CB29CD-1B74-826F-C088-601F1AAAFC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5880" y="1403300"/>
            <a:ext cx="1656930" cy="24157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A person smiling in front of a flag&#10;&#10;Description automatically generated">
            <a:extLst>
              <a:ext uri="{FF2B5EF4-FFF2-40B4-BE49-F238E27FC236}">
                <a16:creationId xmlns:a16="http://schemas.microsoft.com/office/drawing/2014/main" id="{BBF1BF24-C99F-EA9F-E1DF-95FBFD9866B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95966" y="4880710"/>
            <a:ext cx="1489639" cy="16831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person in a black shirt&#10;&#10;Description automatically generated with low confidence">
            <a:extLst>
              <a:ext uri="{FF2B5EF4-FFF2-40B4-BE49-F238E27FC236}">
                <a16:creationId xmlns:a16="http://schemas.microsoft.com/office/drawing/2014/main" id="{C981E580-9257-0DB3-63B9-67968C6B7B5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19125" y="1377840"/>
            <a:ext cx="1344463" cy="20241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descr="A picture containing person, person, suit, indoor&#10;&#10;Description automatically generated">
            <a:extLst>
              <a:ext uri="{FF2B5EF4-FFF2-40B4-BE49-F238E27FC236}">
                <a16:creationId xmlns:a16="http://schemas.microsoft.com/office/drawing/2014/main" id="{BA2AB22E-A35F-1AF8-6C80-90B2A237028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53149" y="1629139"/>
            <a:ext cx="1014016" cy="16863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descr="A person smiling in front of a flag&#10;&#10;Description automatically generated">
            <a:extLst>
              <a:ext uri="{FF2B5EF4-FFF2-40B4-BE49-F238E27FC236}">
                <a16:creationId xmlns:a16="http://schemas.microsoft.com/office/drawing/2014/main" id="{67615511-09EF-EFC0-B365-D599F6D215D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35526" y="1059346"/>
            <a:ext cx="2103305" cy="29658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Picture 24" descr="A person smiling in front of a flag&#10;&#10;Description automatically generated">
            <a:extLst>
              <a:ext uri="{FF2B5EF4-FFF2-40B4-BE49-F238E27FC236}">
                <a16:creationId xmlns:a16="http://schemas.microsoft.com/office/drawing/2014/main" id="{61C6673A-729F-8828-7F66-4DD859D4F54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1718" y="4445891"/>
            <a:ext cx="1422529" cy="17781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 name="Picture 26" descr="A picture containing person, posing&#10;&#10;Description automatically generated">
            <a:extLst>
              <a:ext uri="{FF2B5EF4-FFF2-40B4-BE49-F238E27FC236}">
                <a16:creationId xmlns:a16="http://schemas.microsoft.com/office/drawing/2014/main" id="{A2BD2DC9-26C7-B6D1-6ACF-037642C9632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19912" y="1858825"/>
            <a:ext cx="1828408" cy="22895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 name="Picture 28" descr="A picture containing person, clothing, suit, indoor&#10;&#10;Description automatically generated">
            <a:extLst>
              <a:ext uri="{FF2B5EF4-FFF2-40B4-BE49-F238E27FC236}">
                <a16:creationId xmlns:a16="http://schemas.microsoft.com/office/drawing/2014/main" id="{804228C2-4BDB-A924-FCB5-E7D4CB16B77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57996" y="4843699"/>
            <a:ext cx="1381407" cy="16538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a:extLst>
              <a:ext uri="{FF2B5EF4-FFF2-40B4-BE49-F238E27FC236}">
                <a16:creationId xmlns:a16="http://schemas.microsoft.com/office/drawing/2014/main" id="{C2841E9B-DC48-6C16-B48B-C77DB4E1EE8B}"/>
              </a:ext>
            </a:extLst>
          </p:cNvPr>
          <p:cNvPicPr>
            <a:picLocks noChangeAspect="1"/>
          </p:cNvPicPr>
          <p:nvPr/>
        </p:nvPicPr>
        <p:blipFill>
          <a:blip r:embed="rId3"/>
          <a:stretch>
            <a:fillRect/>
          </a:stretch>
        </p:blipFill>
        <p:spPr>
          <a:xfrm>
            <a:off x="9860046" y="4290137"/>
            <a:ext cx="2170687" cy="2500132"/>
          </a:xfrm>
          <a:prstGeom prst="rect">
            <a:avLst/>
          </a:prstGeom>
        </p:spPr>
      </p:pic>
      <p:pic>
        <p:nvPicPr>
          <p:cNvPr id="6" name="Picture 5">
            <a:extLst>
              <a:ext uri="{FF2B5EF4-FFF2-40B4-BE49-F238E27FC236}">
                <a16:creationId xmlns:a16="http://schemas.microsoft.com/office/drawing/2014/main" id="{0DC94B6F-1EAA-CA06-E2B8-1629ECE6AA8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27560" y="4362286"/>
            <a:ext cx="1888776" cy="2376496"/>
          </a:xfrm>
          <a:prstGeom prst="rect">
            <a:avLst/>
          </a:prstGeom>
        </p:spPr>
      </p:pic>
      <p:sp>
        <p:nvSpPr>
          <p:cNvPr id="23" name="Title 1">
            <a:extLst>
              <a:ext uri="{FF2B5EF4-FFF2-40B4-BE49-F238E27FC236}">
                <a16:creationId xmlns:a16="http://schemas.microsoft.com/office/drawing/2014/main" id="{4CFC2C8C-FBC5-9995-794B-5EDF972F6A61}"/>
              </a:ext>
            </a:extLst>
          </p:cNvPr>
          <p:cNvSpPr txBox="1">
            <a:spLocks/>
          </p:cNvSpPr>
          <p:nvPr/>
        </p:nvSpPr>
        <p:spPr>
          <a:xfrm>
            <a:off x="1081651" y="-429488"/>
            <a:ext cx="9961516" cy="1325563"/>
          </a:xfrm>
          <a:prstGeom prst="rect">
            <a:avLst/>
          </a:prstGeom>
        </p:spPr>
        <p:txBody>
          <a:bodyPr/>
          <a:lstStyle>
            <a:lvl1pPr algn="l" defTabSz="914400" rtl="0" eaLnBrk="1" latinLnBrk="0" hangingPunct="1">
              <a:lnSpc>
                <a:spcPct val="90000"/>
              </a:lnSpc>
              <a:spcBef>
                <a:spcPct val="0"/>
              </a:spcBef>
              <a:buNone/>
              <a:defRPr sz="2800" b="1" i="0" kern="1200">
                <a:solidFill>
                  <a:schemeClr val="tx1"/>
                </a:solidFill>
                <a:latin typeface="Arial" panose="020B0604020202020204" pitchFamily="34" charset="0"/>
                <a:ea typeface="+mj-ea"/>
                <a:cs typeface="Arial" panose="020B0604020202020204" pitchFamily="34" charset="0"/>
              </a:defRPr>
            </a:lvl1pPr>
          </a:lstStyle>
          <a:p>
            <a:endParaRPr lang="en-US" dirty="0"/>
          </a:p>
          <a:p>
            <a:endParaRPr lang="en-US" dirty="0"/>
          </a:p>
          <a:p>
            <a:r>
              <a:rPr lang="en-US" dirty="0"/>
              <a:t>Current and Former Army Fellows</a:t>
            </a:r>
          </a:p>
        </p:txBody>
      </p:sp>
    </p:spTree>
    <p:extLst>
      <p:ext uri="{BB962C8B-B14F-4D97-AF65-F5344CB8AC3E}">
        <p14:creationId xmlns:p14="http://schemas.microsoft.com/office/powerpoint/2010/main" val="1969901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defTabSz="685800"/>
            <a:fld id="{606AAC50-651F-684B-BD12-651656498827}" type="slidenum">
              <a:rPr lang="en-US" smtClean="0">
                <a:solidFill>
                  <a:srgbClr val="FFFFFF"/>
                </a:solidFill>
              </a:rPr>
              <a:pPr defTabSz="685800"/>
              <a:t>11</a:t>
            </a:fld>
            <a:endParaRPr lang="en-US">
              <a:solidFill>
                <a:srgbClr val="FFFFFF"/>
              </a:solidFill>
            </a:endParaRPr>
          </a:p>
        </p:txBody>
      </p:sp>
      <p:sp>
        <p:nvSpPr>
          <p:cNvPr id="5" name="Rectangle 4"/>
          <p:cNvSpPr/>
          <p:nvPr/>
        </p:nvSpPr>
        <p:spPr>
          <a:xfrm>
            <a:off x="194651" y="1165728"/>
            <a:ext cx="6296684" cy="3690947"/>
          </a:xfrm>
          <a:prstGeom prst="rect">
            <a:avLst/>
          </a:prstGeom>
        </p:spPr>
        <p:txBody>
          <a:bodyPr wrap="square">
            <a:spAutoFit/>
          </a:bodyPr>
          <a:lstStyle/>
          <a:p>
            <a:pPr marL="342900" indent="-342900">
              <a:lnSpc>
                <a:spcPct val="107000"/>
              </a:lnSpc>
              <a:buFont typeface="Arial" panose="020B0604020202020204" pitchFamily="34" charset="0"/>
              <a:buChar char="•"/>
            </a:pPr>
            <a:r>
              <a:rPr lang="en-US"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Employees are eligible to receive a student loan repayment of up to $10,000 each calendar year, and an aggregate limitation of $60,000 per employee</a:t>
            </a:r>
          </a:p>
          <a:p>
            <a:pPr>
              <a:lnSpc>
                <a:spcPct val="107000"/>
              </a:lnSpc>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US"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Continued service agreement is </a:t>
            </a:r>
            <a:r>
              <a:rPr lang="en-US" sz="2000" dirty="0">
                <a:latin typeface="Arial" panose="020B0604020202020204" pitchFamily="34" charset="0"/>
                <a:ea typeface="Calibri" panose="020F0502020204030204" pitchFamily="34" charset="0"/>
                <a:cs typeface="Times New Roman" panose="02020603050405020304" pitchFamily="18" charset="0"/>
              </a:rPr>
              <a:t>three</a:t>
            </a:r>
            <a:r>
              <a:rPr lang="en-US"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 years</a:t>
            </a:r>
          </a:p>
          <a:p>
            <a:pPr>
              <a:lnSpc>
                <a:spcPct val="107000"/>
              </a:lnSpc>
            </a:pPr>
            <a:endParaRPr lang="en-US" sz="20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US"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SIP interns are eligible to apply for FSLRP </a:t>
            </a:r>
            <a:r>
              <a:rPr lang="en-US" sz="2000" dirty="0">
                <a:solidFill>
                  <a:srgbClr val="0000FF"/>
                </a:solidFill>
                <a:latin typeface="Arial" panose="020B0604020202020204" pitchFamily="34" charset="0"/>
                <a:ea typeface="Calibri" panose="020F0502020204030204" pitchFamily="34" charset="0"/>
                <a:cs typeface="Times New Roman" panose="02020603050405020304" pitchFamily="18" charset="0"/>
              </a:rPr>
              <a:t>after degree conferral</a:t>
            </a:r>
            <a:r>
              <a:rPr lang="en-US"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and if they </a:t>
            </a:r>
            <a:r>
              <a:rPr lang="en-US" sz="2000" dirty="0">
                <a:solidFill>
                  <a:srgbClr val="0000FF"/>
                </a:solidFill>
                <a:latin typeface="Arial" panose="020B0604020202020204" pitchFamily="34" charset="0"/>
                <a:ea typeface="Calibri" panose="020F0502020204030204" pitchFamily="34" charset="0"/>
                <a:cs typeface="Times New Roman" panose="02020603050405020304" pitchFamily="18" charset="0"/>
              </a:rPr>
              <a:t>transitioned to an eligible position</a:t>
            </a:r>
            <a:r>
              <a:rPr lang="en-US"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(Army Fellows positions)</a:t>
            </a:r>
          </a:p>
          <a:p>
            <a:pPr marL="342900" indent="-342900">
              <a:lnSpc>
                <a:spcPct val="107000"/>
              </a:lnSpc>
              <a:buFont typeface="Arial" panose="020B0604020202020204" pitchFamily="34" charset="0"/>
              <a:buChar char="•"/>
            </a:pPr>
            <a:endParaRPr lang="en-US" sz="20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6" name="Footer Placeholder 3"/>
          <p:cNvSpPr>
            <a:spLocks noGrp="1"/>
          </p:cNvSpPr>
          <p:nvPr>
            <p:ph type="ftr" sz="quarter" idx="4294967295"/>
          </p:nvPr>
        </p:nvSpPr>
        <p:spPr>
          <a:xfrm>
            <a:off x="1730748" y="6492877"/>
            <a:ext cx="3086100" cy="365125"/>
          </a:xfrm>
        </p:spPr>
        <p:txBody>
          <a:bodyPr/>
          <a:lstStyle/>
          <a:p>
            <a:pPr defTabSz="685800"/>
            <a:r>
              <a:rPr lang="en-US">
                <a:solidFill>
                  <a:srgbClr val="FFFFFF">
                    <a:lumMod val="75000"/>
                  </a:srgbClr>
                </a:solidFill>
              </a:rPr>
              <a:t>Army Civilian Career Management Activity</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1849" y="1249378"/>
            <a:ext cx="4479013" cy="4617268"/>
          </a:xfrm>
          <a:prstGeom prst="rect">
            <a:avLst/>
          </a:prstGeom>
        </p:spPr>
      </p:pic>
      <p:sp>
        <p:nvSpPr>
          <p:cNvPr id="9" name="Title 1">
            <a:extLst>
              <a:ext uri="{FF2B5EF4-FFF2-40B4-BE49-F238E27FC236}">
                <a16:creationId xmlns:a16="http://schemas.microsoft.com/office/drawing/2014/main" id="{FAFBA6BB-78D0-4A0F-8613-66E35DC5FD00}"/>
              </a:ext>
            </a:extLst>
          </p:cNvPr>
          <p:cNvSpPr>
            <a:spLocks noGrp="1"/>
          </p:cNvSpPr>
          <p:nvPr>
            <p:ph type="title"/>
          </p:nvPr>
        </p:nvSpPr>
        <p:spPr>
          <a:xfrm>
            <a:off x="1081651" y="-429488"/>
            <a:ext cx="9961516" cy="1325563"/>
          </a:xfrm>
        </p:spPr>
        <p:txBody>
          <a:bodyPr/>
          <a:lstStyle/>
          <a:p>
            <a:r>
              <a:rPr lang="en-US" dirty="0"/>
              <a:t>Federal Student Loan Repayment Program (FSLRP)</a:t>
            </a:r>
          </a:p>
        </p:txBody>
      </p:sp>
    </p:spTree>
    <p:extLst>
      <p:ext uri="{BB962C8B-B14F-4D97-AF65-F5344CB8AC3E}">
        <p14:creationId xmlns:p14="http://schemas.microsoft.com/office/powerpoint/2010/main" val="2769814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275664" y="6492875"/>
            <a:ext cx="4114800" cy="365125"/>
          </a:xfrm>
        </p:spPr>
        <p:txBody>
          <a:bodyPr/>
          <a:lstStyle/>
          <a:p>
            <a:pPr defTabSz="685800"/>
            <a:r>
              <a:rPr lang="en-US">
                <a:solidFill>
                  <a:srgbClr val="FFFFFF">
                    <a:lumMod val="75000"/>
                  </a:srgbClr>
                </a:solidFill>
              </a:rPr>
              <a:t>Army Civilian Career Management Activity</a:t>
            </a:r>
          </a:p>
        </p:txBody>
      </p:sp>
      <p:sp>
        <p:nvSpPr>
          <p:cNvPr id="5" name="Slide Number Placeholder 4"/>
          <p:cNvSpPr>
            <a:spLocks noGrp="1"/>
          </p:cNvSpPr>
          <p:nvPr>
            <p:ph type="sldNum" sz="quarter" idx="11"/>
          </p:nvPr>
        </p:nvSpPr>
        <p:spPr/>
        <p:txBody>
          <a:bodyPr/>
          <a:lstStyle/>
          <a:p>
            <a:pPr defTabSz="685800"/>
            <a:fld id="{606AAC50-651F-684B-BD12-651656498827}" type="slidenum">
              <a:rPr lang="en-US">
                <a:solidFill>
                  <a:srgbClr val="FFFFFF"/>
                </a:solidFill>
                <a:latin typeface="Calibri" panose="020F0502020204030204"/>
              </a:rPr>
              <a:pPr defTabSz="685800"/>
              <a:t>12</a:t>
            </a:fld>
            <a:endParaRPr lang="en-US" dirty="0">
              <a:solidFill>
                <a:srgbClr val="FFFFFF"/>
              </a:solidFill>
              <a:latin typeface="Calibri" panose="020F0502020204030204"/>
            </a:endParaRPr>
          </a:p>
        </p:txBody>
      </p:sp>
      <p:sp>
        <p:nvSpPr>
          <p:cNvPr id="11" name="TextBox 10"/>
          <p:cNvSpPr txBox="1"/>
          <p:nvPr/>
        </p:nvSpPr>
        <p:spPr>
          <a:xfrm>
            <a:off x="3382631" y="7656944"/>
            <a:ext cx="34289" cy="300082"/>
          </a:xfrm>
          <a:prstGeom prst="rect">
            <a:avLst/>
          </a:prstGeom>
          <a:noFill/>
        </p:spPr>
        <p:txBody>
          <a:bodyPr wrap="square" rtlCol="0">
            <a:spAutoFit/>
          </a:bodyPr>
          <a:lstStyle/>
          <a:p>
            <a:pPr defTabSz="685800"/>
            <a:endParaRPr lang="en-US" sz="1350">
              <a:solidFill>
                <a:srgbClr val="000000"/>
              </a:solidFill>
              <a:latin typeface="Calibri" panose="020F0502020204030204"/>
            </a:endParaRPr>
          </a:p>
        </p:txBody>
      </p:sp>
      <p:sp>
        <p:nvSpPr>
          <p:cNvPr id="2" name="Rectangle 1"/>
          <p:cNvSpPr/>
          <p:nvPr/>
        </p:nvSpPr>
        <p:spPr>
          <a:xfrm>
            <a:off x="202611" y="1281383"/>
            <a:ext cx="11356009" cy="5539978"/>
          </a:xfrm>
          <a:prstGeom prst="rect">
            <a:avLst/>
          </a:prstGeom>
        </p:spPr>
        <p:txBody>
          <a:bodyPr wrap="square">
            <a:spAutoFit/>
          </a:bodyPr>
          <a:lstStyle/>
          <a:p>
            <a:pPr marL="800100" lvl="1" indent="-342900">
              <a:buFont typeface="Arial" panose="020B0604020202020204" pitchFamily="34" charset="0"/>
              <a:buChar char="•"/>
              <a:defRPr/>
            </a:pPr>
            <a:r>
              <a:rPr lang="en-US" sz="2200" dirty="0">
                <a:latin typeface=" Arial"/>
              </a:rPr>
              <a:t>Tuition Assistance of $10,000 per academic year (SIP)</a:t>
            </a:r>
          </a:p>
          <a:p>
            <a:pPr marL="800100" lvl="1" indent="-342900">
              <a:buFont typeface="Arial" panose="020B0604020202020204" pitchFamily="34" charset="0"/>
              <a:buChar char="•"/>
              <a:defRPr/>
            </a:pPr>
            <a:endParaRPr lang="en-US" sz="800" dirty="0">
              <a:solidFill>
                <a:srgbClr val="000000"/>
              </a:solidFill>
              <a:latin typeface="Arial"/>
              <a:cs typeface="Arial"/>
            </a:endParaRPr>
          </a:p>
          <a:p>
            <a:pPr marL="800100" lvl="1" indent="-342900">
              <a:buFont typeface="Arial" panose="020B0604020202020204" pitchFamily="34" charset="0"/>
              <a:buChar char="•"/>
              <a:defRPr/>
            </a:pPr>
            <a:r>
              <a:rPr lang="en-US" sz="2200" dirty="0">
                <a:solidFill>
                  <a:srgbClr val="000000"/>
                </a:solidFill>
                <a:latin typeface="Arial"/>
                <a:cs typeface="Arial"/>
              </a:rPr>
              <a:t>Higher starting salary based on superior qualifications (SIP &amp; AFP)</a:t>
            </a:r>
            <a:endParaRPr lang="en-US" sz="2200" dirty="0">
              <a:solidFill>
                <a:srgbClr val="0000FF"/>
              </a:solidFill>
              <a:latin typeface="Arial"/>
              <a:cs typeface="Arial"/>
            </a:endParaRPr>
          </a:p>
          <a:p>
            <a:pPr lvl="1">
              <a:defRPr/>
            </a:pPr>
            <a:endParaRPr lang="en-US" sz="800" dirty="0">
              <a:solidFill>
                <a:srgbClr val="000000"/>
              </a:solidFill>
              <a:latin typeface="Arial"/>
              <a:cs typeface="Arial"/>
            </a:endParaRPr>
          </a:p>
          <a:p>
            <a:pPr marL="800100" lvl="1" indent="-342900" defTabSz="685800">
              <a:buFont typeface="Arial" panose="020B0604020202020204" pitchFamily="34" charset="0"/>
              <a:buChar char="•"/>
            </a:pPr>
            <a:r>
              <a:rPr lang="en-US" sz="2200" dirty="0">
                <a:latin typeface="Arial"/>
                <a:cs typeface="Arial"/>
              </a:rPr>
              <a:t>Hiring bonus for “difficult-to-fill” occupations (SIP &amp; AFP)</a:t>
            </a:r>
          </a:p>
          <a:p>
            <a:pPr lvl="1" defTabSz="685800"/>
            <a:endParaRPr lang="en-US" sz="800" b="1" dirty="0">
              <a:solidFill>
                <a:srgbClr val="000000"/>
              </a:solidFill>
              <a:latin typeface="Arial"/>
              <a:cs typeface="Arial"/>
            </a:endParaRPr>
          </a:p>
          <a:p>
            <a:pPr marL="800100" lvl="1" indent="-342900">
              <a:buFont typeface="Arial" panose="020B0604020202020204" pitchFamily="34" charset="0"/>
              <a:buChar char="•"/>
              <a:defRPr/>
            </a:pPr>
            <a:r>
              <a:rPr lang="en-US" sz="2200" dirty="0">
                <a:solidFill>
                  <a:srgbClr val="000000"/>
                </a:solidFill>
                <a:latin typeface="Arial"/>
                <a:cs typeface="Arial"/>
              </a:rPr>
              <a:t>Paid relocation (AFP)</a:t>
            </a:r>
            <a:endParaRPr lang="en-US" sz="2200" dirty="0">
              <a:solidFill>
                <a:srgbClr val="0000FF"/>
              </a:solidFill>
              <a:latin typeface="Arial"/>
              <a:cs typeface="Arial"/>
            </a:endParaRPr>
          </a:p>
          <a:p>
            <a:pPr lvl="1">
              <a:defRPr/>
            </a:pPr>
            <a:endParaRPr lang="en-US" sz="800" dirty="0">
              <a:solidFill>
                <a:srgbClr val="000000"/>
              </a:solidFill>
              <a:latin typeface="Arial"/>
              <a:cs typeface="Arial"/>
            </a:endParaRPr>
          </a:p>
          <a:p>
            <a:pPr marL="800100" lvl="1" indent="-342900">
              <a:buFont typeface="Arial" panose="020B0604020202020204" pitchFamily="34" charset="0"/>
              <a:buChar char="•"/>
              <a:defRPr/>
            </a:pPr>
            <a:r>
              <a:rPr lang="en-US" sz="2200" dirty="0">
                <a:latin typeface="Arial"/>
                <a:cs typeface="Arial"/>
              </a:rPr>
              <a:t>Qualified student loan repayment (AFP)</a:t>
            </a:r>
          </a:p>
          <a:p>
            <a:pPr marL="800100" lvl="1" indent="-342900">
              <a:buFont typeface="Arial" panose="020B0604020202020204" pitchFamily="34" charset="0"/>
              <a:buChar char="•"/>
              <a:defRPr/>
            </a:pPr>
            <a:endParaRPr lang="en-US" sz="800" dirty="0">
              <a:solidFill>
                <a:srgbClr val="000000"/>
              </a:solidFill>
              <a:latin typeface="Arial"/>
              <a:cs typeface="Arial"/>
            </a:endParaRPr>
          </a:p>
          <a:p>
            <a:pPr marL="800100" lvl="1" indent="-342900">
              <a:buFont typeface="Arial" panose="020B0604020202020204" pitchFamily="34" charset="0"/>
              <a:buChar char="•"/>
              <a:defRPr/>
            </a:pPr>
            <a:r>
              <a:rPr lang="en-US" sz="2200" dirty="0">
                <a:latin typeface=" Arial"/>
              </a:rPr>
              <a:t>Paid training (AFP)</a:t>
            </a:r>
          </a:p>
          <a:p>
            <a:pPr lvl="1">
              <a:defRPr/>
            </a:pPr>
            <a:endParaRPr lang="en-US" sz="800" dirty="0">
              <a:latin typeface=" Arial"/>
            </a:endParaRPr>
          </a:p>
          <a:p>
            <a:pPr marL="800100" lvl="1" indent="-342900">
              <a:buFont typeface="Arial" panose="020B0604020202020204" pitchFamily="34" charset="0"/>
              <a:buChar char="•"/>
              <a:defRPr/>
            </a:pPr>
            <a:r>
              <a:rPr lang="en-US" sz="2200" dirty="0">
                <a:latin typeface=" Arial"/>
              </a:rPr>
              <a:t>Up to $60,000 hiring bonus (AFP)</a:t>
            </a:r>
          </a:p>
          <a:p>
            <a:pPr lvl="1">
              <a:defRPr/>
            </a:pPr>
            <a:endParaRPr lang="en-US" sz="800" dirty="0">
              <a:latin typeface=" Arial"/>
            </a:endParaRPr>
          </a:p>
          <a:p>
            <a:pPr marL="800100" lvl="1" indent="-342900">
              <a:buFont typeface="Arial" panose="020B0604020202020204" pitchFamily="34" charset="0"/>
              <a:buChar char="•"/>
              <a:defRPr/>
            </a:pPr>
            <a:r>
              <a:rPr lang="en-US" sz="2200" dirty="0">
                <a:latin typeface=" Arial"/>
              </a:rPr>
              <a:t>Formal developmental program with promotions (AFP)</a:t>
            </a:r>
          </a:p>
          <a:p>
            <a:pPr lvl="0">
              <a:defRPr/>
            </a:pPr>
            <a:endParaRPr lang="en-US" sz="2000" dirty="0">
              <a:solidFill>
                <a:srgbClr val="000000"/>
              </a:solidFill>
              <a:latin typeface="Arial"/>
              <a:cs typeface="Arial"/>
            </a:endParaRPr>
          </a:p>
          <a:p>
            <a:pPr>
              <a:defRPr/>
            </a:pPr>
            <a:r>
              <a:rPr lang="en-US" sz="2100" b="1" dirty="0">
                <a:latin typeface="Arial" panose="020B0604020202020204" pitchFamily="34" charset="0"/>
                <a:cs typeface="Arial" panose="020B0604020202020204" pitchFamily="34" charset="0"/>
              </a:rPr>
              <a:t>Designated “Difficult-to-Fill” Occupations: </a:t>
            </a:r>
            <a:r>
              <a:rPr lang="en-US" sz="2100" dirty="0">
                <a:latin typeface="Arial" panose="020B0604020202020204" pitchFamily="34" charset="0"/>
                <a:cs typeface="Arial" panose="020B0604020202020204" pitchFamily="34" charset="0"/>
              </a:rPr>
              <a:t>Architect, Engineer (Civil, Computer, Safety, Mechanical, Electrical, Computer, Environmental, Electronic), Computer Scientist, Operations Research Analyst, Quality Assurance Specialist, Information Technology Specialist, Educational Services Specialist, and Instructional Systems Specialist, Landscape Architect</a:t>
            </a:r>
          </a:p>
          <a:p>
            <a:pPr lvl="1">
              <a:defRPr/>
            </a:pPr>
            <a:endParaRPr lang="en-US" dirty="0">
              <a:solidFill>
                <a:srgbClr val="0000FF"/>
              </a:solidFill>
              <a:latin typeface="Arial" panose="020B060402020202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A85590C2-120D-3526-FCE3-DB5FE18E4C9F}"/>
              </a:ext>
            </a:extLst>
          </p:cNvPr>
          <p:cNvSpPr>
            <a:spLocks noGrp="1"/>
          </p:cNvSpPr>
          <p:nvPr>
            <p:ph type="title"/>
          </p:nvPr>
        </p:nvSpPr>
        <p:spPr>
          <a:xfrm>
            <a:off x="1081651" y="-429488"/>
            <a:ext cx="9961516" cy="1325563"/>
          </a:xfrm>
        </p:spPr>
        <p:txBody>
          <a:bodyPr/>
          <a:lstStyle/>
          <a:p>
            <a:r>
              <a:rPr lang="en-US" dirty="0"/>
              <a:t>Hiring Incentives</a:t>
            </a:r>
          </a:p>
        </p:txBody>
      </p:sp>
    </p:spTree>
    <p:extLst>
      <p:ext uri="{BB962C8B-B14F-4D97-AF65-F5344CB8AC3E}">
        <p14:creationId xmlns:p14="http://schemas.microsoft.com/office/powerpoint/2010/main" val="4038206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275664" y="6492875"/>
            <a:ext cx="4114800" cy="365125"/>
          </a:xfrm>
        </p:spPr>
        <p:txBody>
          <a:bodyPr/>
          <a:lstStyle/>
          <a:p>
            <a:pPr defTabSz="685800"/>
            <a:r>
              <a:rPr lang="en-US">
                <a:solidFill>
                  <a:srgbClr val="FFFFFF">
                    <a:lumMod val="75000"/>
                  </a:srgbClr>
                </a:solidFill>
              </a:rPr>
              <a:t>Army Civilian Career Management Activity</a:t>
            </a:r>
          </a:p>
        </p:txBody>
      </p:sp>
      <p:sp>
        <p:nvSpPr>
          <p:cNvPr id="5" name="Slide Number Placeholder 4"/>
          <p:cNvSpPr>
            <a:spLocks noGrp="1"/>
          </p:cNvSpPr>
          <p:nvPr>
            <p:ph type="sldNum" sz="quarter" idx="11"/>
          </p:nvPr>
        </p:nvSpPr>
        <p:spPr/>
        <p:txBody>
          <a:bodyPr/>
          <a:lstStyle/>
          <a:p>
            <a:pPr defTabSz="685800"/>
            <a:fld id="{606AAC50-651F-684B-BD12-651656498827}" type="slidenum">
              <a:rPr lang="en-US">
                <a:solidFill>
                  <a:srgbClr val="FFFFFF"/>
                </a:solidFill>
                <a:latin typeface="Calibri" panose="020F0502020204030204"/>
              </a:rPr>
              <a:pPr defTabSz="685800"/>
              <a:t>13</a:t>
            </a:fld>
            <a:endParaRPr lang="en-US">
              <a:solidFill>
                <a:srgbClr val="FFFFFF"/>
              </a:solidFill>
              <a:latin typeface="Calibri" panose="020F0502020204030204"/>
            </a:endParaRPr>
          </a:p>
        </p:txBody>
      </p:sp>
      <p:sp>
        <p:nvSpPr>
          <p:cNvPr id="11" name="TextBox 10"/>
          <p:cNvSpPr txBox="1"/>
          <p:nvPr/>
        </p:nvSpPr>
        <p:spPr>
          <a:xfrm>
            <a:off x="3382631" y="7656944"/>
            <a:ext cx="34289" cy="300082"/>
          </a:xfrm>
          <a:prstGeom prst="rect">
            <a:avLst/>
          </a:prstGeom>
          <a:noFill/>
        </p:spPr>
        <p:txBody>
          <a:bodyPr wrap="square" rtlCol="0">
            <a:spAutoFit/>
          </a:bodyPr>
          <a:lstStyle/>
          <a:p>
            <a:pPr defTabSz="685800"/>
            <a:endParaRPr lang="en-US" sz="1350">
              <a:solidFill>
                <a:srgbClr val="000000"/>
              </a:solidFill>
              <a:latin typeface="Calibri" panose="020F0502020204030204"/>
            </a:endParaRPr>
          </a:p>
        </p:txBody>
      </p:sp>
      <p:sp>
        <p:nvSpPr>
          <p:cNvPr id="2" name="Rectangle 1"/>
          <p:cNvSpPr/>
          <p:nvPr/>
        </p:nvSpPr>
        <p:spPr>
          <a:xfrm>
            <a:off x="202611" y="1281383"/>
            <a:ext cx="11356009" cy="3077766"/>
          </a:xfrm>
          <a:prstGeom prst="rect">
            <a:avLst/>
          </a:prstGeom>
        </p:spPr>
        <p:txBody>
          <a:bodyPr wrap="square">
            <a:spAutoFit/>
          </a:bodyPr>
          <a:lstStyle/>
          <a:p>
            <a:pPr marL="800100" lvl="1" indent="-342900">
              <a:buFont typeface="Arial" panose="020B0604020202020204" pitchFamily="34" charset="0"/>
              <a:buChar char="•"/>
              <a:defRPr/>
            </a:pPr>
            <a:r>
              <a:rPr lang="en-US" sz="2400" dirty="0">
                <a:latin typeface=" Arial"/>
              </a:rPr>
              <a:t>Benefits</a:t>
            </a:r>
          </a:p>
          <a:p>
            <a:pPr marL="800100" lvl="1" indent="-342900">
              <a:buFont typeface="Arial" panose="020B0604020202020204" pitchFamily="34" charset="0"/>
              <a:buChar char="•"/>
              <a:defRPr/>
            </a:pPr>
            <a:endParaRPr lang="en-US" sz="2400" dirty="0">
              <a:solidFill>
                <a:srgbClr val="000000"/>
              </a:solidFill>
              <a:latin typeface="Arial"/>
              <a:cs typeface="Arial"/>
            </a:endParaRPr>
          </a:p>
          <a:p>
            <a:pPr marL="800100" lvl="1" indent="-342900">
              <a:buFont typeface="Arial" panose="020B0604020202020204" pitchFamily="34" charset="0"/>
              <a:buChar char="•"/>
              <a:defRPr/>
            </a:pPr>
            <a:r>
              <a:rPr lang="en-US" sz="2400" dirty="0">
                <a:solidFill>
                  <a:srgbClr val="000000"/>
                </a:solidFill>
                <a:latin typeface="Arial"/>
                <a:cs typeface="Arial"/>
              </a:rPr>
              <a:t>Best locations to network</a:t>
            </a:r>
            <a:endParaRPr lang="en-US" sz="2400" dirty="0">
              <a:solidFill>
                <a:srgbClr val="0000FF"/>
              </a:solidFill>
              <a:latin typeface="Arial"/>
              <a:cs typeface="Arial"/>
            </a:endParaRPr>
          </a:p>
          <a:p>
            <a:pPr lvl="1">
              <a:defRPr/>
            </a:pPr>
            <a:endParaRPr lang="en-US" sz="2400" dirty="0">
              <a:solidFill>
                <a:srgbClr val="000000"/>
              </a:solidFill>
              <a:latin typeface="Arial"/>
              <a:cs typeface="Arial"/>
            </a:endParaRPr>
          </a:p>
          <a:p>
            <a:pPr marL="800100" lvl="1" indent="-342900" defTabSz="685800">
              <a:buFont typeface="Arial" panose="020B0604020202020204" pitchFamily="34" charset="0"/>
              <a:buChar char="•"/>
            </a:pPr>
            <a:r>
              <a:rPr lang="en-US" sz="2400" dirty="0">
                <a:latin typeface="Arial"/>
                <a:cs typeface="Arial"/>
              </a:rPr>
              <a:t>Perspectives from professionals</a:t>
            </a:r>
          </a:p>
          <a:p>
            <a:pPr lvl="1" defTabSz="685800"/>
            <a:endParaRPr lang="en-US" sz="2400" b="1" dirty="0">
              <a:solidFill>
                <a:srgbClr val="000000"/>
              </a:solidFill>
              <a:latin typeface="Arial"/>
              <a:cs typeface="Arial"/>
            </a:endParaRPr>
          </a:p>
          <a:p>
            <a:pPr marL="800100" lvl="1" indent="-342900">
              <a:buFont typeface="Arial" panose="020B0604020202020204" pitchFamily="34" charset="0"/>
              <a:buChar char="•"/>
              <a:defRPr/>
            </a:pPr>
            <a:r>
              <a:rPr lang="en-US" sz="2400" dirty="0">
                <a:solidFill>
                  <a:srgbClr val="000000"/>
                </a:solidFill>
                <a:latin typeface="Arial"/>
                <a:cs typeface="Arial"/>
              </a:rPr>
              <a:t>How to Network</a:t>
            </a:r>
            <a:endParaRPr lang="en-US" sz="2400" dirty="0">
              <a:solidFill>
                <a:srgbClr val="0000FF"/>
              </a:solidFill>
              <a:latin typeface="Arial"/>
              <a:cs typeface="Arial"/>
            </a:endParaRPr>
          </a:p>
          <a:p>
            <a:pPr lvl="1">
              <a:defRPr/>
            </a:pPr>
            <a:endParaRPr lang="en-US" sz="800" dirty="0">
              <a:solidFill>
                <a:srgbClr val="000000"/>
              </a:solidFill>
              <a:latin typeface="Arial"/>
              <a:cs typeface="Arial"/>
            </a:endParaRPr>
          </a:p>
          <a:p>
            <a:pPr lvl="1">
              <a:defRPr/>
            </a:pPr>
            <a:endParaRPr lang="en-US" dirty="0">
              <a:solidFill>
                <a:srgbClr val="0000FF"/>
              </a:solidFill>
              <a:latin typeface="Arial" panose="020B060402020202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A85590C2-120D-3526-FCE3-DB5FE18E4C9F}"/>
              </a:ext>
            </a:extLst>
          </p:cNvPr>
          <p:cNvSpPr>
            <a:spLocks noGrp="1"/>
          </p:cNvSpPr>
          <p:nvPr>
            <p:ph type="title"/>
          </p:nvPr>
        </p:nvSpPr>
        <p:spPr>
          <a:xfrm>
            <a:off x="1081651" y="-429488"/>
            <a:ext cx="9961516" cy="1325563"/>
          </a:xfrm>
        </p:spPr>
        <p:txBody>
          <a:bodyPr/>
          <a:lstStyle/>
          <a:p>
            <a:r>
              <a:rPr lang="en-US" dirty="0"/>
              <a:t>Networking</a:t>
            </a:r>
          </a:p>
        </p:txBody>
      </p:sp>
    </p:spTree>
    <p:extLst>
      <p:ext uri="{BB962C8B-B14F-4D97-AF65-F5344CB8AC3E}">
        <p14:creationId xmlns:p14="http://schemas.microsoft.com/office/powerpoint/2010/main" val="1841599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275664" y="6492875"/>
            <a:ext cx="4114800" cy="365125"/>
          </a:xfrm>
        </p:spPr>
        <p:txBody>
          <a:bodyPr/>
          <a:lstStyle/>
          <a:p>
            <a:pPr defTabSz="685800"/>
            <a:r>
              <a:rPr lang="en-US">
                <a:solidFill>
                  <a:srgbClr val="FFFFFF">
                    <a:lumMod val="75000"/>
                  </a:srgbClr>
                </a:solidFill>
              </a:rPr>
              <a:t>Army Civilian Career Management Activity</a:t>
            </a:r>
          </a:p>
        </p:txBody>
      </p:sp>
      <p:sp>
        <p:nvSpPr>
          <p:cNvPr id="5" name="Slide Number Placeholder 4"/>
          <p:cNvSpPr>
            <a:spLocks noGrp="1"/>
          </p:cNvSpPr>
          <p:nvPr>
            <p:ph type="sldNum" sz="quarter" idx="11"/>
          </p:nvPr>
        </p:nvSpPr>
        <p:spPr/>
        <p:txBody>
          <a:bodyPr/>
          <a:lstStyle/>
          <a:p>
            <a:pPr defTabSz="685800"/>
            <a:fld id="{606AAC50-651F-684B-BD12-651656498827}" type="slidenum">
              <a:rPr lang="en-US">
                <a:solidFill>
                  <a:srgbClr val="FFFFFF"/>
                </a:solidFill>
                <a:latin typeface="Calibri" panose="020F0502020204030204"/>
              </a:rPr>
              <a:pPr defTabSz="685800"/>
              <a:t>14</a:t>
            </a:fld>
            <a:endParaRPr lang="en-US" dirty="0">
              <a:solidFill>
                <a:srgbClr val="FFFFFF"/>
              </a:solidFill>
              <a:latin typeface="Calibri" panose="020F0502020204030204"/>
            </a:endParaRPr>
          </a:p>
        </p:txBody>
      </p:sp>
      <p:sp>
        <p:nvSpPr>
          <p:cNvPr id="11" name="TextBox 10"/>
          <p:cNvSpPr txBox="1"/>
          <p:nvPr/>
        </p:nvSpPr>
        <p:spPr>
          <a:xfrm>
            <a:off x="3382631" y="7656944"/>
            <a:ext cx="34289" cy="300082"/>
          </a:xfrm>
          <a:prstGeom prst="rect">
            <a:avLst/>
          </a:prstGeom>
          <a:noFill/>
        </p:spPr>
        <p:txBody>
          <a:bodyPr wrap="square" rtlCol="0">
            <a:spAutoFit/>
          </a:bodyPr>
          <a:lstStyle/>
          <a:p>
            <a:pPr defTabSz="685800"/>
            <a:endParaRPr lang="en-US" sz="1350">
              <a:solidFill>
                <a:srgbClr val="000000"/>
              </a:solidFill>
              <a:latin typeface="Calibri" panose="020F0502020204030204"/>
            </a:endParaRPr>
          </a:p>
        </p:txBody>
      </p:sp>
      <p:sp>
        <p:nvSpPr>
          <p:cNvPr id="2" name="Rectangle 1"/>
          <p:cNvSpPr/>
          <p:nvPr/>
        </p:nvSpPr>
        <p:spPr>
          <a:xfrm>
            <a:off x="202611" y="1281383"/>
            <a:ext cx="11356009" cy="5170646"/>
          </a:xfrm>
          <a:prstGeom prst="rect">
            <a:avLst/>
          </a:prstGeom>
        </p:spPr>
        <p:txBody>
          <a:bodyPr wrap="square">
            <a:spAutoFit/>
          </a:bodyPr>
          <a:lstStyle/>
          <a:p>
            <a:pPr marL="800100" lvl="1" indent="-342900">
              <a:buFont typeface="Arial" panose="020B0604020202020204" pitchFamily="34" charset="0"/>
              <a:buChar char="•"/>
              <a:defRPr/>
            </a:pPr>
            <a:r>
              <a:rPr lang="en-US" sz="2200" dirty="0">
                <a:latin typeface="Arial" panose="020B0604020202020204" pitchFamily="34" charset="0"/>
                <a:cs typeface="Arial" panose="020B0604020202020204" pitchFamily="34" charset="0"/>
              </a:rPr>
              <a:t>Army and DoD positions may require you to fill out a form asking whether you’ve done drugs and how recently (includes marijuana &amp; cannabis-derived products, even if they are ingested legally in your state)</a:t>
            </a:r>
          </a:p>
          <a:p>
            <a:pPr marL="800100" lvl="1" indent="-342900">
              <a:buFont typeface="Arial" panose="020B0604020202020204" pitchFamily="34" charset="0"/>
              <a:buChar char="•"/>
              <a:defRPr/>
            </a:pPr>
            <a:endParaRPr lang="en-US" sz="800" dirty="0">
              <a:latin typeface=" Arial"/>
            </a:endParaRPr>
          </a:p>
          <a:p>
            <a:pPr marL="800100" lvl="1" indent="-342900">
              <a:buFont typeface="Arial" panose="020B0604020202020204" pitchFamily="34" charset="0"/>
              <a:buChar char="•"/>
              <a:defRPr/>
            </a:pPr>
            <a:endParaRPr lang="en-US" sz="800" dirty="0">
              <a:solidFill>
                <a:srgbClr val="000000"/>
              </a:solidFill>
              <a:latin typeface="Arial"/>
              <a:cs typeface="Arial"/>
            </a:endParaRPr>
          </a:p>
          <a:p>
            <a:pPr marL="800100" lvl="1" indent="-342900">
              <a:buFont typeface="Arial" panose="020B0604020202020204" pitchFamily="34" charset="0"/>
              <a:buChar char="•"/>
              <a:defRPr/>
            </a:pPr>
            <a:r>
              <a:rPr lang="en-US" sz="2200" dirty="0">
                <a:latin typeface="Arial" panose="020B0604020202020204" pitchFamily="34" charset="0"/>
                <a:cs typeface="Arial" panose="020B0604020202020204" pitchFamily="34" charset="0"/>
              </a:rPr>
              <a:t>Drug testing before employment and random testing afterward may also be required</a:t>
            </a:r>
          </a:p>
          <a:p>
            <a:pPr marL="800100" lvl="1" indent="-342900">
              <a:buFont typeface="Arial" panose="020B0604020202020204" pitchFamily="34" charset="0"/>
              <a:buChar char="•"/>
              <a:defRPr/>
            </a:pPr>
            <a:endParaRPr lang="en-US" sz="800" dirty="0">
              <a:solidFill>
                <a:srgbClr val="0000FF"/>
              </a:solidFill>
              <a:latin typeface="Arial"/>
              <a:cs typeface="Arial"/>
            </a:endParaRPr>
          </a:p>
          <a:p>
            <a:pPr lvl="1">
              <a:defRPr/>
            </a:pPr>
            <a:endParaRPr lang="en-US" sz="800" dirty="0">
              <a:solidFill>
                <a:srgbClr val="000000"/>
              </a:solidFill>
              <a:latin typeface="Arial"/>
              <a:cs typeface="Arial"/>
            </a:endParaRPr>
          </a:p>
          <a:p>
            <a:pPr marL="800100" lvl="1" indent="-342900" defTabSz="685800">
              <a:buFont typeface="Arial" panose="020B0604020202020204" pitchFamily="34" charset="0"/>
              <a:buChar char="•"/>
            </a:pPr>
            <a:r>
              <a:rPr lang="en-US" sz="2200" dirty="0">
                <a:latin typeface="Arial" panose="020B0604020202020204" pitchFamily="34" charset="0"/>
                <a:cs typeface="Arial" panose="020B0604020202020204" pitchFamily="34" charset="0"/>
              </a:rPr>
              <a:t>Background clearance</a:t>
            </a:r>
          </a:p>
          <a:p>
            <a:pPr marL="1257300" lvl="2" indent="-342900" defTabSz="685800">
              <a:buFont typeface="Arial" panose="020B0604020202020204" pitchFamily="34" charset="0"/>
              <a:buChar char="•"/>
            </a:pPr>
            <a:r>
              <a:rPr lang="en-US" sz="2200" dirty="0">
                <a:latin typeface="Arial" panose="020B0604020202020204" pitchFamily="34" charset="0"/>
                <a:cs typeface="Arial" panose="020B0604020202020204" pitchFamily="34" charset="0"/>
              </a:rPr>
              <a:t>Financial check</a:t>
            </a:r>
          </a:p>
          <a:p>
            <a:pPr marL="1257300" lvl="2" indent="-342900" defTabSz="685800">
              <a:buFont typeface="Arial" panose="020B0604020202020204" pitchFamily="34" charset="0"/>
              <a:buChar char="•"/>
            </a:pPr>
            <a:r>
              <a:rPr lang="en-US" sz="2200" dirty="0">
                <a:latin typeface="Arial" panose="020B0604020202020204" pitchFamily="34" charset="0"/>
                <a:cs typeface="Arial" panose="020B0604020202020204" pitchFamily="34" charset="0"/>
              </a:rPr>
              <a:t>Police check</a:t>
            </a:r>
          </a:p>
          <a:p>
            <a:pPr marL="1257300" lvl="2" indent="-342900" defTabSz="685800">
              <a:buFont typeface="Arial" panose="020B0604020202020204" pitchFamily="34" charset="0"/>
              <a:buChar char="•"/>
            </a:pPr>
            <a:r>
              <a:rPr lang="en-US" sz="2200" dirty="0">
                <a:latin typeface="Arial" panose="020B0604020202020204" pitchFamily="34" charset="0"/>
                <a:cs typeface="Arial" panose="020B0604020202020204" pitchFamily="34" charset="0"/>
              </a:rPr>
              <a:t>Check with friends, neighbors, and acquaintances </a:t>
            </a:r>
          </a:p>
          <a:p>
            <a:pPr marL="1257300" lvl="2" indent="-342900" defTabSz="685800">
              <a:buFont typeface="Arial" panose="020B0604020202020204" pitchFamily="34" charset="0"/>
              <a:buChar char="•"/>
            </a:pPr>
            <a:r>
              <a:rPr lang="en-US" sz="2200" dirty="0">
                <a:latin typeface="Arial" panose="020B0604020202020204" pitchFamily="34" charset="0"/>
                <a:cs typeface="Arial" panose="020B0604020202020204" pitchFamily="34" charset="0"/>
              </a:rPr>
              <a:t>Online presence (social media)</a:t>
            </a:r>
          </a:p>
          <a:p>
            <a:pPr marL="1257300" lvl="2" indent="-342900" defTabSz="685800">
              <a:buFont typeface="Arial" panose="020B0604020202020204" pitchFamily="34" charset="0"/>
              <a:buChar char="•"/>
            </a:pPr>
            <a:r>
              <a:rPr lang="en-US" sz="2200" dirty="0">
                <a:latin typeface="Arial" panose="020B0604020202020204" pitchFamily="34" charset="0"/>
                <a:cs typeface="Arial" panose="020B0604020202020204" pitchFamily="34" charset="0"/>
              </a:rPr>
              <a:t>Vulnerabilities</a:t>
            </a:r>
          </a:p>
          <a:p>
            <a:pPr lvl="1" defTabSz="685800"/>
            <a:endParaRPr lang="en-US" sz="800" dirty="0">
              <a:latin typeface="Arial"/>
              <a:cs typeface="Arial"/>
            </a:endParaRPr>
          </a:p>
          <a:p>
            <a:pPr lvl="1" defTabSz="685800"/>
            <a:endParaRPr lang="en-US" sz="800" b="1" dirty="0">
              <a:solidFill>
                <a:srgbClr val="000000"/>
              </a:solidFill>
              <a:latin typeface="Arial"/>
              <a:cs typeface="Arial"/>
            </a:endParaRPr>
          </a:p>
          <a:p>
            <a:pPr marL="800100" lvl="1" indent="-342900">
              <a:buFont typeface="Arial" panose="020B0604020202020204" pitchFamily="34" charset="0"/>
              <a:buChar char="•"/>
              <a:defRPr/>
            </a:pPr>
            <a:r>
              <a:rPr lang="en-US" sz="2200" dirty="0">
                <a:solidFill>
                  <a:srgbClr val="000000"/>
                </a:solidFill>
                <a:latin typeface="Arial"/>
                <a:cs typeface="Arial"/>
              </a:rPr>
              <a:t>Paid relocation (AFP) Potential periodic checks throughout employment</a:t>
            </a:r>
            <a:endParaRPr lang="en-US" sz="2200" dirty="0">
              <a:solidFill>
                <a:srgbClr val="0000FF"/>
              </a:solidFill>
              <a:latin typeface="Arial"/>
              <a:cs typeface="Arial"/>
            </a:endParaRPr>
          </a:p>
          <a:p>
            <a:pPr lvl="1">
              <a:defRPr/>
            </a:pPr>
            <a:endParaRPr lang="en-US" dirty="0">
              <a:solidFill>
                <a:srgbClr val="0000FF"/>
              </a:solidFill>
              <a:latin typeface="Arial" panose="020B060402020202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A85590C2-120D-3526-FCE3-DB5FE18E4C9F}"/>
              </a:ext>
            </a:extLst>
          </p:cNvPr>
          <p:cNvSpPr>
            <a:spLocks noGrp="1"/>
          </p:cNvSpPr>
          <p:nvPr>
            <p:ph type="title"/>
          </p:nvPr>
        </p:nvSpPr>
        <p:spPr>
          <a:xfrm>
            <a:off x="1081651" y="-429488"/>
            <a:ext cx="9961516" cy="1325563"/>
          </a:xfrm>
        </p:spPr>
        <p:txBody>
          <a:bodyPr/>
          <a:lstStyle/>
          <a:p>
            <a:r>
              <a:rPr lang="en-US" dirty="0"/>
              <a:t>Background Checks</a:t>
            </a:r>
          </a:p>
        </p:txBody>
      </p:sp>
    </p:spTree>
    <p:extLst>
      <p:ext uri="{BB962C8B-B14F-4D97-AF65-F5344CB8AC3E}">
        <p14:creationId xmlns:p14="http://schemas.microsoft.com/office/powerpoint/2010/main" val="605284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275664" y="6492875"/>
            <a:ext cx="4114800" cy="365125"/>
          </a:xfrm>
        </p:spPr>
        <p:txBody>
          <a:bodyPr/>
          <a:lstStyle/>
          <a:p>
            <a:pPr defTabSz="685800"/>
            <a:r>
              <a:rPr lang="en-US">
                <a:solidFill>
                  <a:srgbClr val="FFFFFF">
                    <a:lumMod val="75000"/>
                  </a:srgbClr>
                </a:solidFill>
              </a:rPr>
              <a:t>Army Civilian Career Management Activity</a:t>
            </a:r>
          </a:p>
        </p:txBody>
      </p:sp>
      <p:sp>
        <p:nvSpPr>
          <p:cNvPr id="5" name="Slide Number Placeholder 4"/>
          <p:cNvSpPr>
            <a:spLocks noGrp="1"/>
          </p:cNvSpPr>
          <p:nvPr>
            <p:ph type="sldNum" sz="quarter" idx="11"/>
          </p:nvPr>
        </p:nvSpPr>
        <p:spPr/>
        <p:txBody>
          <a:bodyPr/>
          <a:lstStyle/>
          <a:p>
            <a:pPr defTabSz="685800"/>
            <a:fld id="{606AAC50-651F-684B-BD12-651656498827}" type="slidenum">
              <a:rPr lang="en-US">
                <a:solidFill>
                  <a:srgbClr val="FFFFFF"/>
                </a:solidFill>
                <a:latin typeface="Calibri" panose="020F0502020204030204"/>
              </a:rPr>
              <a:pPr defTabSz="685800"/>
              <a:t>15</a:t>
            </a:fld>
            <a:endParaRPr lang="en-US" dirty="0">
              <a:solidFill>
                <a:srgbClr val="FFFFFF"/>
              </a:solidFill>
              <a:latin typeface="Calibri" panose="020F0502020204030204"/>
            </a:endParaRPr>
          </a:p>
        </p:txBody>
      </p:sp>
      <p:sp>
        <p:nvSpPr>
          <p:cNvPr id="11" name="TextBox 10"/>
          <p:cNvSpPr txBox="1"/>
          <p:nvPr/>
        </p:nvSpPr>
        <p:spPr>
          <a:xfrm>
            <a:off x="3382631" y="7656944"/>
            <a:ext cx="34289" cy="300082"/>
          </a:xfrm>
          <a:prstGeom prst="rect">
            <a:avLst/>
          </a:prstGeom>
          <a:noFill/>
        </p:spPr>
        <p:txBody>
          <a:bodyPr wrap="square" rtlCol="0">
            <a:spAutoFit/>
          </a:bodyPr>
          <a:lstStyle/>
          <a:p>
            <a:pPr defTabSz="685800"/>
            <a:endParaRPr lang="en-US" sz="1350">
              <a:solidFill>
                <a:srgbClr val="000000"/>
              </a:solidFill>
              <a:latin typeface="Calibri" panose="020F0502020204030204"/>
            </a:endParaRPr>
          </a:p>
        </p:txBody>
      </p:sp>
      <p:sp>
        <p:nvSpPr>
          <p:cNvPr id="7" name="Title 1">
            <a:extLst>
              <a:ext uri="{FF2B5EF4-FFF2-40B4-BE49-F238E27FC236}">
                <a16:creationId xmlns:a16="http://schemas.microsoft.com/office/drawing/2014/main" id="{A85590C2-120D-3526-FCE3-DB5FE18E4C9F}"/>
              </a:ext>
            </a:extLst>
          </p:cNvPr>
          <p:cNvSpPr>
            <a:spLocks noGrp="1"/>
          </p:cNvSpPr>
          <p:nvPr>
            <p:ph type="title"/>
          </p:nvPr>
        </p:nvSpPr>
        <p:spPr>
          <a:xfrm>
            <a:off x="1115242" y="-429488"/>
            <a:ext cx="9961516" cy="1325563"/>
          </a:xfrm>
        </p:spPr>
        <p:txBody>
          <a:bodyPr/>
          <a:lstStyle/>
          <a:p>
            <a:r>
              <a:rPr lang="en-US" dirty="0"/>
              <a:t>Where to Locate Army and DoD Vacancies</a:t>
            </a:r>
          </a:p>
        </p:txBody>
      </p:sp>
      <p:sp>
        <p:nvSpPr>
          <p:cNvPr id="3" name="Rectangle 2">
            <a:extLst>
              <a:ext uri="{FF2B5EF4-FFF2-40B4-BE49-F238E27FC236}">
                <a16:creationId xmlns:a16="http://schemas.microsoft.com/office/drawing/2014/main" id="{3F8AE11F-968E-9B7A-B149-37C50CDBF255}"/>
              </a:ext>
            </a:extLst>
          </p:cNvPr>
          <p:cNvSpPr/>
          <p:nvPr/>
        </p:nvSpPr>
        <p:spPr>
          <a:xfrm>
            <a:off x="4431" y="989283"/>
            <a:ext cx="11356009" cy="6432530"/>
          </a:xfrm>
          <a:prstGeom prst="rect">
            <a:avLst/>
          </a:prstGeom>
        </p:spPr>
        <p:txBody>
          <a:bodyPr wrap="square">
            <a:spAutoFit/>
          </a:bodyPr>
          <a:lstStyle/>
          <a:p>
            <a:pPr marL="800100" lvl="1" indent="-342900">
              <a:buClr>
                <a:schemeClr val="tx1"/>
              </a:buClr>
              <a:buFont typeface="Arial" panose="020B0604020202020204" pitchFamily="34" charset="0"/>
              <a:buChar char="•"/>
              <a:defRPr/>
            </a:pPr>
            <a:r>
              <a:rPr lang="en-US" sz="2200" cap="none"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USAJOBS</a:t>
            </a:r>
            <a:endParaRPr lang="en-US" sz="2200" cap="none" dirty="0">
              <a:solidFill>
                <a:srgbClr val="0070C0"/>
              </a:solidFill>
              <a:latin typeface="Arial" panose="020B0604020202020204" pitchFamily="34" charset="0"/>
              <a:cs typeface="Arial" panose="020B0604020202020204" pitchFamily="34" charset="0"/>
            </a:endParaRPr>
          </a:p>
          <a:p>
            <a:pPr marL="800100" lvl="1" indent="-342900">
              <a:buClr>
                <a:schemeClr val="tx1"/>
              </a:buClr>
              <a:buFont typeface="Arial" panose="020B0604020202020204" pitchFamily="34" charset="0"/>
              <a:buChar char="•"/>
              <a:defRPr/>
            </a:pPr>
            <a:endParaRPr lang="en-US" sz="800" cap="none" dirty="0">
              <a:solidFill>
                <a:srgbClr val="0070C0"/>
              </a:solidFill>
              <a:latin typeface="Arial" panose="020B0604020202020204" pitchFamily="34" charset="0"/>
              <a:cs typeface="Arial" panose="020B0604020202020204" pitchFamily="34" charset="0"/>
            </a:endParaRPr>
          </a:p>
          <a:p>
            <a:pPr marL="628650" lvl="1" indent="-171450">
              <a:buClr>
                <a:schemeClr val="tx1"/>
              </a:buClr>
              <a:buFont typeface="Arial" panose="020B0604020202020204" pitchFamily="34" charset="0"/>
              <a:buChar char="•"/>
              <a:defRPr/>
            </a:pPr>
            <a:endParaRPr lang="en-US" sz="800" dirty="0">
              <a:solidFill>
                <a:srgbClr val="000000"/>
              </a:solidFill>
              <a:latin typeface="Arial"/>
              <a:cs typeface="Arial"/>
            </a:endParaRPr>
          </a:p>
          <a:p>
            <a:pPr marL="800100" lvl="1" indent="-342900">
              <a:buClr>
                <a:schemeClr val="tx1"/>
              </a:buClr>
              <a:buFont typeface="Arial" panose="020B0604020202020204" pitchFamily="34" charset="0"/>
              <a:buChar char="•"/>
              <a:defRPr/>
            </a:pPr>
            <a:r>
              <a:rPr lang="en-US" sz="2200" dirty="0" err="1">
                <a:latin typeface="Arial" panose="020B0604020202020204" pitchFamily="34" charset="0"/>
                <a:cs typeface="Arial" panose="020B0604020202020204" pitchFamily="34" charset="0"/>
              </a:rPr>
              <a:t>Yello</a:t>
            </a:r>
            <a:endParaRPr lang="en-US" sz="2200" dirty="0">
              <a:latin typeface="Arial" panose="020B0604020202020204" pitchFamily="34" charset="0"/>
              <a:cs typeface="Arial" panose="020B0604020202020204" pitchFamily="34" charset="0"/>
            </a:endParaRPr>
          </a:p>
          <a:p>
            <a:pPr marL="800100" lvl="1" indent="-342900">
              <a:buClr>
                <a:schemeClr val="tx1"/>
              </a:buClr>
              <a:buFont typeface="Arial" panose="020B0604020202020204" pitchFamily="34" charset="0"/>
              <a:buChar char="•"/>
              <a:defRPr/>
            </a:pPr>
            <a:endParaRPr lang="en-US" sz="800" dirty="0">
              <a:solidFill>
                <a:srgbClr val="0000FF"/>
              </a:solidFill>
              <a:latin typeface="Arial"/>
              <a:cs typeface="Arial"/>
            </a:endParaRPr>
          </a:p>
          <a:p>
            <a:pPr marL="628650" lvl="1" indent="-171450">
              <a:buClr>
                <a:schemeClr val="tx1"/>
              </a:buClr>
              <a:buFont typeface="Arial" panose="020B0604020202020204" pitchFamily="34" charset="0"/>
              <a:buChar char="•"/>
              <a:defRPr/>
            </a:pPr>
            <a:endParaRPr lang="en-US" sz="800" dirty="0">
              <a:solidFill>
                <a:srgbClr val="000000"/>
              </a:solidFill>
              <a:latin typeface="Arial"/>
              <a:cs typeface="Arial"/>
            </a:endParaRPr>
          </a:p>
          <a:p>
            <a:pPr marL="800100" lvl="1" indent="-342900" defTabSz="685800">
              <a:buClr>
                <a:schemeClr val="tx1"/>
              </a:buClr>
              <a:buFont typeface="Arial" panose="020B0604020202020204" pitchFamily="34" charset="0"/>
              <a:buChar char="•"/>
            </a:pPr>
            <a:r>
              <a:rPr lang="en-US" sz="2200" dirty="0">
                <a:latin typeface="Arial" panose="020B0604020202020204" pitchFamily="34" charset="0"/>
                <a:cs typeface="Arial" panose="020B0604020202020204" pitchFamily="34" charset="0"/>
              </a:rPr>
              <a:t>Indeed, LinkedIn, etc.</a:t>
            </a:r>
          </a:p>
          <a:p>
            <a:pPr marL="628650" lvl="1" indent="-171450" defTabSz="685800">
              <a:buClr>
                <a:schemeClr val="tx1"/>
              </a:buClr>
              <a:buFont typeface="Arial" panose="020B0604020202020204" pitchFamily="34" charset="0"/>
              <a:buChar char="•"/>
            </a:pPr>
            <a:endParaRPr lang="en-US" sz="800" dirty="0">
              <a:latin typeface="Arial"/>
              <a:cs typeface="Arial"/>
            </a:endParaRPr>
          </a:p>
          <a:p>
            <a:pPr marL="628650" lvl="1" indent="-171450" defTabSz="685800">
              <a:buClr>
                <a:schemeClr val="tx1"/>
              </a:buClr>
              <a:buFont typeface="Arial" panose="020B0604020202020204" pitchFamily="34" charset="0"/>
              <a:buChar char="•"/>
            </a:pPr>
            <a:endParaRPr lang="en-US" sz="800" b="1" dirty="0">
              <a:solidFill>
                <a:srgbClr val="000000"/>
              </a:solidFill>
              <a:latin typeface="Arial"/>
              <a:cs typeface="Arial"/>
            </a:endParaRPr>
          </a:p>
          <a:p>
            <a:pPr marL="800100" lvl="1" indent="-342900">
              <a:buClr>
                <a:schemeClr val="tx1"/>
              </a:buClr>
              <a:buFont typeface="Arial" panose="020B0604020202020204" pitchFamily="34" charset="0"/>
              <a:buChar char="•"/>
              <a:defRPr/>
            </a:pPr>
            <a:r>
              <a:rPr lang="en-US" sz="2200" dirty="0">
                <a:solidFill>
                  <a:srgbClr val="000000"/>
                </a:solidFill>
                <a:latin typeface="Arial"/>
                <a:cs typeface="Arial"/>
              </a:rPr>
              <a:t>Generally, positions are competitive (must apply to the </a:t>
            </a:r>
            <a:r>
              <a:rPr lang="en-US" sz="2200" dirty="0" err="1">
                <a:solidFill>
                  <a:srgbClr val="000000"/>
                </a:solidFill>
                <a:latin typeface="Arial"/>
                <a:cs typeface="Arial"/>
              </a:rPr>
              <a:t>USAJobs</a:t>
            </a:r>
            <a:r>
              <a:rPr lang="en-US" sz="2200" dirty="0">
                <a:solidFill>
                  <a:srgbClr val="000000"/>
                </a:solidFill>
                <a:latin typeface="Arial"/>
                <a:cs typeface="Arial"/>
              </a:rPr>
              <a:t> announcement</a:t>
            </a:r>
          </a:p>
          <a:p>
            <a:pPr marL="800100" lvl="1" indent="-342900">
              <a:buClr>
                <a:schemeClr val="tx1"/>
              </a:buClr>
              <a:buFont typeface="Arial" panose="020B0604020202020204" pitchFamily="34" charset="0"/>
              <a:buChar char="•"/>
              <a:defRPr/>
            </a:pPr>
            <a:endParaRPr lang="en-US" sz="800" dirty="0">
              <a:solidFill>
                <a:srgbClr val="000000"/>
              </a:solidFill>
              <a:latin typeface="Arial"/>
              <a:cs typeface="Arial"/>
            </a:endParaRPr>
          </a:p>
          <a:p>
            <a:pPr marL="800100" lvl="1" indent="-342900">
              <a:buClr>
                <a:schemeClr val="tx1"/>
              </a:buClr>
              <a:buFont typeface="Arial" panose="020B0604020202020204" pitchFamily="34" charset="0"/>
              <a:buChar char="•"/>
              <a:defRPr/>
            </a:pPr>
            <a:r>
              <a:rPr lang="en-US" sz="2200" dirty="0">
                <a:solidFill>
                  <a:srgbClr val="000000"/>
                </a:solidFill>
                <a:latin typeface="Arial"/>
                <a:cs typeface="Arial"/>
              </a:rPr>
              <a:t>While </a:t>
            </a:r>
            <a:r>
              <a:rPr lang="en-US" sz="2200" dirty="0">
                <a:latin typeface="Arial" panose="020B0604020202020204" pitchFamily="34" charset="0"/>
                <a:cs typeface="Arial" panose="020B0604020202020204" pitchFamily="34" charset="0"/>
              </a:rPr>
              <a:t>a</a:t>
            </a:r>
            <a:r>
              <a:rPr lang="en-US" sz="2200" cap="none" dirty="0">
                <a:latin typeface="Arial" panose="020B0604020202020204" pitchFamily="34" charset="0"/>
                <a:cs typeface="Arial" panose="020B0604020202020204" pitchFamily="34" charset="0"/>
              </a:rPr>
              <a:t>ttending job </a:t>
            </a:r>
            <a:r>
              <a:rPr lang="en-US" sz="2200" dirty="0">
                <a:latin typeface="Arial" panose="020B0604020202020204" pitchFamily="34" charset="0"/>
                <a:cs typeface="Arial" panose="020B0604020202020204" pitchFamily="34" charset="0"/>
              </a:rPr>
              <a:t>fairs/hiring </a:t>
            </a:r>
            <a:r>
              <a:rPr lang="en-US" sz="2200" cap="none" dirty="0">
                <a:latin typeface="Arial" panose="020B0604020202020204" pitchFamily="34" charset="0"/>
                <a:cs typeface="Arial" panose="020B0604020202020204" pitchFamily="34" charset="0"/>
              </a:rPr>
              <a:t>events, you may be offered positions on the spot for hard-to-fill and student positions</a:t>
            </a:r>
          </a:p>
          <a:p>
            <a:pPr marL="800100" lvl="1" indent="-342900">
              <a:buClr>
                <a:schemeClr val="tx1"/>
              </a:buClr>
              <a:buFont typeface="Arial" panose="020B0604020202020204" pitchFamily="34" charset="0"/>
              <a:buChar char="•"/>
              <a:defRPr/>
            </a:pPr>
            <a:endParaRPr lang="en-US" sz="800" dirty="0">
              <a:latin typeface="Arial" panose="020B0604020202020204" pitchFamily="34" charset="0"/>
              <a:cs typeface="Arial" panose="020B0604020202020204" pitchFamily="34" charset="0"/>
            </a:endParaRPr>
          </a:p>
          <a:p>
            <a:pPr marL="800100" lvl="1" indent="-342900">
              <a:buClr>
                <a:schemeClr val="tx1"/>
              </a:buClr>
              <a:buFont typeface="Arial" panose="020B0604020202020204" pitchFamily="34" charset="0"/>
              <a:buChar char="•"/>
              <a:defRPr/>
            </a:pPr>
            <a:r>
              <a:rPr lang="en-US" sz="2200" cap="none" dirty="0">
                <a:latin typeface="Arial" panose="020B0604020202020204" pitchFamily="34" charset="0"/>
                <a:cs typeface="Arial" panose="020B0604020202020204" pitchFamily="34" charset="0"/>
              </a:rPr>
              <a:t>There are other n</a:t>
            </a:r>
            <a:r>
              <a:rPr lang="en-US" sz="2200" dirty="0">
                <a:latin typeface="Arial" panose="020B0604020202020204" pitchFamily="34" charset="0"/>
                <a:cs typeface="Arial" panose="020B0604020202020204" pitchFamily="34" charset="0"/>
              </a:rPr>
              <a:t>on-competitive appointment authorities (Veterans Preference, Disability, and Direct Hire Authority)</a:t>
            </a:r>
          </a:p>
          <a:p>
            <a:pPr marL="800100" lvl="1" indent="-342900">
              <a:buClr>
                <a:schemeClr val="tx1"/>
              </a:buClr>
              <a:buFont typeface="Arial" panose="020B0604020202020204" pitchFamily="34" charset="0"/>
              <a:buChar char="•"/>
              <a:defRPr/>
            </a:pPr>
            <a:endParaRPr lang="en-US" sz="2200" dirty="0">
              <a:latin typeface="Arial" panose="020B0604020202020204" pitchFamily="34" charset="0"/>
              <a:cs typeface="Arial" panose="020B0604020202020204" pitchFamily="34" charset="0"/>
            </a:endParaRPr>
          </a:p>
          <a:p>
            <a:pPr marL="800100" lvl="1" indent="-342900">
              <a:buClr>
                <a:schemeClr val="tx1"/>
              </a:buClr>
              <a:buFont typeface="Arial" panose="020B0604020202020204" pitchFamily="34" charset="0"/>
              <a:buChar char="•"/>
              <a:defRPr/>
            </a:pPr>
            <a:r>
              <a:rPr lang="en-US" sz="2200" dirty="0">
                <a:latin typeface="Arial" panose="020B0604020202020204" pitchFamily="34" charset="0"/>
                <a:cs typeface="Arial" panose="020B0604020202020204" pitchFamily="34" charset="0"/>
              </a:rPr>
              <a:t>As discussed in the previous slides, Student Intern and Fellows opportunities (SIP and AFP) can be reached at </a:t>
            </a:r>
            <a:r>
              <a:rPr lang="en-US" sz="2200" u="sng" kern="100" dirty="0">
                <a:solidFill>
                  <a:srgbClr val="0070C0"/>
                </a:solidFill>
                <a:effectLst/>
                <a:latin typeface=" Arial"/>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SIP&amp;AFP Opportunities</a:t>
            </a:r>
            <a:r>
              <a:rPr lang="en-US" sz="2200" u="sng" kern="100" dirty="0">
                <a:solidFill>
                  <a:srgbClr val="0070C0"/>
                </a:solidFill>
                <a:latin typeface=" Arial"/>
                <a:ea typeface="Calibri" panose="020F0502020204030204" pitchFamily="34" charset="0"/>
                <a:cs typeface="Times New Roman" panose="02020603050405020304" pitchFamily="18" charset="0"/>
              </a:rPr>
              <a:t> </a:t>
            </a:r>
            <a:r>
              <a:rPr lang="en-US" sz="2200" cap="none" dirty="0">
                <a:latin typeface=" Arial"/>
                <a:cs typeface="Arial" panose="020B0604020202020204" pitchFamily="34" charset="0"/>
              </a:rPr>
              <a:t>(primarily for current college students and recent graduates)</a:t>
            </a:r>
          </a:p>
          <a:p>
            <a:pPr marL="800100" lvl="1" indent="-342900">
              <a:buFont typeface="Arial" panose="020B0604020202020204" pitchFamily="34" charset="0"/>
              <a:buChar char="•"/>
              <a:defRPr/>
            </a:pPr>
            <a:endParaRPr lang="en-US" sz="2200" cap="none"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defRPr/>
            </a:pPr>
            <a:endParaRPr lang="en-US" sz="2200" dirty="0">
              <a:solidFill>
                <a:srgbClr val="0000FF"/>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defRPr/>
            </a:pPr>
            <a:endParaRPr lang="en-US" sz="2200" dirty="0">
              <a:solidFill>
                <a:srgbClr val="0000FF"/>
              </a:solidFill>
              <a:latin typeface="Arial"/>
              <a:cs typeface="Arial"/>
            </a:endParaRPr>
          </a:p>
          <a:p>
            <a:pPr lvl="1">
              <a:defRPr/>
            </a:pPr>
            <a:endParaRPr lang="en-US" dirty="0">
              <a:solidFill>
                <a:srgbClr val="0000FF"/>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9716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275664" y="6492875"/>
            <a:ext cx="4114800" cy="365125"/>
          </a:xfrm>
        </p:spPr>
        <p:txBody>
          <a:bodyPr/>
          <a:lstStyle/>
          <a:p>
            <a:pPr defTabSz="685800"/>
            <a:r>
              <a:rPr lang="en-US">
                <a:solidFill>
                  <a:srgbClr val="FFFFFF">
                    <a:lumMod val="75000"/>
                  </a:srgbClr>
                </a:solidFill>
              </a:rPr>
              <a:t>Army Civilian Career Management Activity</a:t>
            </a:r>
          </a:p>
        </p:txBody>
      </p:sp>
      <p:sp>
        <p:nvSpPr>
          <p:cNvPr id="5" name="Slide Number Placeholder 4"/>
          <p:cNvSpPr>
            <a:spLocks noGrp="1"/>
          </p:cNvSpPr>
          <p:nvPr>
            <p:ph type="sldNum" sz="quarter" idx="11"/>
          </p:nvPr>
        </p:nvSpPr>
        <p:spPr/>
        <p:txBody>
          <a:bodyPr/>
          <a:lstStyle/>
          <a:p>
            <a:pPr defTabSz="685800"/>
            <a:fld id="{606AAC50-651F-684B-BD12-651656498827}" type="slidenum">
              <a:rPr lang="en-US">
                <a:solidFill>
                  <a:srgbClr val="FFFFFF"/>
                </a:solidFill>
                <a:latin typeface="Calibri" panose="020F0502020204030204"/>
              </a:rPr>
              <a:pPr defTabSz="685800"/>
              <a:t>16</a:t>
            </a:fld>
            <a:endParaRPr lang="en-US">
              <a:solidFill>
                <a:srgbClr val="FFFFFF"/>
              </a:solidFill>
              <a:latin typeface="Calibri" panose="020F0502020204030204"/>
            </a:endParaRPr>
          </a:p>
        </p:txBody>
      </p:sp>
      <p:sp>
        <p:nvSpPr>
          <p:cNvPr id="11" name="TextBox 10"/>
          <p:cNvSpPr txBox="1"/>
          <p:nvPr/>
        </p:nvSpPr>
        <p:spPr>
          <a:xfrm>
            <a:off x="3382631" y="7656944"/>
            <a:ext cx="34289" cy="300082"/>
          </a:xfrm>
          <a:prstGeom prst="rect">
            <a:avLst/>
          </a:prstGeom>
          <a:noFill/>
        </p:spPr>
        <p:txBody>
          <a:bodyPr wrap="square" rtlCol="0">
            <a:spAutoFit/>
          </a:bodyPr>
          <a:lstStyle/>
          <a:p>
            <a:pPr defTabSz="685800"/>
            <a:endParaRPr lang="en-US" sz="1350">
              <a:solidFill>
                <a:srgbClr val="000000"/>
              </a:solidFill>
              <a:latin typeface="Calibri" panose="020F0502020204030204"/>
            </a:endParaRPr>
          </a:p>
        </p:txBody>
      </p:sp>
      <p:sp>
        <p:nvSpPr>
          <p:cNvPr id="2" name="Rectangle 1"/>
          <p:cNvSpPr/>
          <p:nvPr/>
        </p:nvSpPr>
        <p:spPr>
          <a:xfrm>
            <a:off x="1730749" y="275264"/>
            <a:ext cx="5661867" cy="1938992"/>
          </a:xfrm>
          <a:prstGeom prst="rect">
            <a:avLst/>
          </a:prstGeom>
        </p:spPr>
        <p:txBody>
          <a:bodyPr wrap="square" lIns="91440" tIns="45720" rIns="91440" bIns="45720" anchor="t">
            <a:spAutoFit/>
          </a:bodyPr>
          <a:lstStyle/>
          <a:p>
            <a:pPr lvl="0">
              <a:defRPr/>
            </a:pPr>
            <a:r>
              <a:rPr lang="en-US" sz="4000">
                <a:solidFill>
                  <a:srgbClr val="000000"/>
                </a:solidFill>
                <a:latin typeface="Arial"/>
                <a:cs typeface="Arial"/>
              </a:rPr>
              <a:t>Launch your federal government career as an Army Civilian!</a:t>
            </a:r>
            <a:endParaRPr lang="en-US" sz="400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7996" y="3445352"/>
            <a:ext cx="3920752" cy="261511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1700" y="2493979"/>
            <a:ext cx="4047802" cy="202390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2804" y="787353"/>
            <a:ext cx="3326896" cy="2772413"/>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0748" y="4353863"/>
            <a:ext cx="3726296" cy="1935740"/>
          </a:xfrm>
          <a:prstGeom prst="rect">
            <a:avLst/>
          </a:prstGeom>
        </p:spPr>
      </p:pic>
    </p:spTree>
    <p:extLst>
      <p:ext uri="{BB962C8B-B14F-4D97-AF65-F5344CB8AC3E}">
        <p14:creationId xmlns:p14="http://schemas.microsoft.com/office/powerpoint/2010/main" val="2113635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8DCE4B-3A8E-7C24-5E0F-2355DF88A5C1}"/>
              </a:ext>
            </a:extLst>
          </p:cNvPr>
          <p:cNvSpPr>
            <a:spLocks noGrp="1"/>
          </p:cNvSpPr>
          <p:nvPr>
            <p:ph type="sldNum" sz="quarter" idx="11"/>
          </p:nvPr>
        </p:nvSpPr>
        <p:spPr/>
        <p:txBody>
          <a:bodyPr/>
          <a:lstStyle/>
          <a:p>
            <a:fld id="{606AAC50-651F-684B-BD12-651656498827}" type="slidenum">
              <a:rPr lang="en-US" smtClean="0"/>
              <a:pPr/>
              <a:t>2</a:t>
            </a:fld>
            <a:endParaRPr lang="en-US"/>
          </a:p>
        </p:txBody>
      </p:sp>
      <p:sp>
        <p:nvSpPr>
          <p:cNvPr id="5" name="Footer Placeholder 4">
            <a:extLst>
              <a:ext uri="{FF2B5EF4-FFF2-40B4-BE49-F238E27FC236}">
                <a16:creationId xmlns:a16="http://schemas.microsoft.com/office/drawing/2014/main" id="{92A7429D-10AB-039B-B70C-804C61AE27CE}"/>
              </a:ext>
            </a:extLst>
          </p:cNvPr>
          <p:cNvSpPr>
            <a:spLocks noGrp="1"/>
          </p:cNvSpPr>
          <p:nvPr>
            <p:ph type="ftr" sz="quarter" idx="4294967295"/>
          </p:nvPr>
        </p:nvSpPr>
        <p:spPr>
          <a:xfrm>
            <a:off x="275664" y="6492875"/>
            <a:ext cx="4114800" cy="365125"/>
          </a:xfrm>
        </p:spPr>
        <p:txBody>
          <a:bodyPr/>
          <a:lstStyle/>
          <a:p>
            <a:r>
              <a:rPr lang="en-US"/>
              <a:t>Army Civilian Career Management Activity</a:t>
            </a:r>
          </a:p>
        </p:txBody>
      </p:sp>
      <p:sp>
        <p:nvSpPr>
          <p:cNvPr id="6" name="Title 1">
            <a:extLst>
              <a:ext uri="{FF2B5EF4-FFF2-40B4-BE49-F238E27FC236}">
                <a16:creationId xmlns:a16="http://schemas.microsoft.com/office/drawing/2014/main" id="{B4C656D9-AD1B-DFB7-0F5D-8D7614682A9C}"/>
              </a:ext>
            </a:extLst>
          </p:cNvPr>
          <p:cNvSpPr>
            <a:spLocks noGrp="1"/>
          </p:cNvSpPr>
          <p:nvPr>
            <p:ph type="title"/>
          </p:nvPr>
        </p:nvSpPr>
        <p:spPr>
          <a:xfrm>
            <a:off x="1081651" y="-429488"/>
            <a:ext cx="9961516" cy="1325563"/>
          </a:xfrm>
        </p:spPr>
        <p:txBody>
          <a:bodyPr/>
          <a:lstStyle/>
          <a:p>
            <a:r>
              <a:rPr lang="en-US" dirty="0"/>
              <a:t>Agenda</a:t>
            </a:r>
          </a:p>
        </p:txBody>
      </p:sp>
      <p:sp>
        <p:nvSpPr>
          <p:cNvPr id="7" name="TextBox 6">
            <a:extLst>
              <a:ext uri="{FF2B5EF4-FFF2-40B4-BE49-F238E27FC236}">
                <a16:creationId xmlns:a16="http://schemas.microsoft.com/office/drawing/2014/main" id="{0285547D-680D-077D-DC7D-75548313EDDB}"/>
              </a:ext>
            </a:extLst>
          </p:cNvPr>
          <p:cNvSpPr txBox="1"/>
          <p:nvPr/>
        </p:nvSpPr>
        <p:spPr>
          <a:xfrm>
            <a:off x="905969" y="1179576"/>
            <a:ext cx="10834086" cy="6255559"/>
          </a:xfrm>
          <a:prstGeom prst="rect">
            <a:avLst/>
          </a:prstGeom>
          <a:noFill/>
        </p:spPr>
        <p:txBody>
          <a:bodyPr wrap="square" lIns="68580" tIns="34290" rIns="68580" bIns="34290" rtlCol="0" anchor="t">
            <a:spAutoFit/>
          </a:bodyPr>
          <a:lstStyle/>
          <a:p>
            <a:pPr marL="342900" indent="-342900">
              <a:buFont typeface="Arial" panose="020B0604020202020204" pitchFamily="34" charset="0"/>
              <a:buChar char="•"/>
            </a:pPr>
            <a:r>
              <a:rPr lang="en-US" sz="2200" dirty="0">
                <a:latin typeface="Arial"/>
                <a:cs typeface="Arial"/>
              </a:rPr>
              <a:t>Introduction</a:t>
            </a:r>
          </a:p>
          <a:p>
            <a:pPr marL="800100" lvl="1" indent="-342900">
              <a:buFont typeface="Arial" panose="020B0604020202020204" pitchFamily="34" charset="0"/>
              <a:buChar char="•"/>
            </a:pPr>
            <a:r>
              <a:rPr lang="en-US" sz="2200" dirty="0">
                <a:latin typeface="Arial"/>
                <a:cs typeface="Arial"/>
              </a:rPr>
              <a:t>Setting goals</a:t>
            </a:r>
          </a:p>
          <a:p>
            <a:pPr marL="800100" lvl="1" indent="-342900">
              <a:buFont typeface="Arial" panose="020B0604020202020204" pitchFamily="34" charset="0"/>
              <a:buChar char="•"/>
            </a:pPr>
            <a:r>
              <a:rPr lang="en-US" sz="2200" dirty="0">
                <a:latin typeface="Arial"/>
                <a:cs typeface="Arial"/>
              </a:rPr>
              <a:t>Opportunities for High School Students</a:t>
            </a:r>
          </a:p>
          <a:p>
            <a:pPr marL="800100" lvl="1" indent="-342900">
              <a:buFont typeface="Arial" panose="020B0604020202020204" pitchFamily="34" charset="0"/>
              <a:buChar char="•"/>
            </a:pPr>
            <a:r>
              <a:rPr lang="en-US" sz="2200" dirty="0">
                <a:latin typeface="Arial"/>
                <a:cs typeface="Arial"/>
              </a:rPr>
              <a:t>College Internships &amp; Fellowships</a:t>
            </a:r>
          </a:p>
          <a:p>
            <a:endParaRPr lang="en-US" sz="1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a:cs typeface="Arial"/>
              </a:rPr>
              <a:t>Army Civilian Careers: Who We Are</a:t>
            </a:r>
            <a:endParaRPr lang="en-US" sz="2200" dirty="0">
              <a:solidFill>
                <a:srgbClr val="FF0000"/>
              </a:solidFill>
              <a:latin typeface="Arial"/>
              <a:cs typeface="Arial"/>
            </a:endParaRPr>
          </a:p>
          <a:p>
            <a:endParaRPr lang="en-US" sz="1200" dirty="0">
              <a:latin typeface="Arial"/>
              <a:cs typeface="Arial"/>
            </a:endParaRPr>
          </a:p>
          <a:p>
            <a:pPr marL="342900" indent="-342900">
              <a:buFont typeface="Arial" panose="020B0604020202020204" pitchFamily="34" charset="0"/>
              <a:buChar char="•"/>
            </a:pPr>
            <a:r>
              <a:rPr lang="en-US" sz="2200" dirty="0">
                <a:latin typeface="Arial"/>
                <a:cs typeface="Arial"/>
              </a:rPr>
              <a:t>Student Intern Program</a:t>
            </a:r>
          </a:p>
          <a:p>
            <a:endParaRPr lang="en-US" sz="1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a:cs typeface="Arial"/>
              </a:rPr>
              <a:t>Army Fellows Program</a:t>
            </a:r>
            <a:endParaRPr lang="en-US" sz="1200" dirty="0">
              <a:latin typeface="Arial"/>
              <a:cs typeface="Arial"/>
            </a:endParaRPr>
          </a:p>
          <a:p>
            <a:pPr marL="342900" indent="-342900">
              <a:buFont typeface="Arial" panose="020B0604020202020204" pitchFamily="34" charset="0"/>
              <a:buChar char="•"/>
            </a:pPr>
            <a:endParaRPr lang="en-US" sz="1200" dirty="0">
              <a:latin typeface="Arial"/>
              <a:cs typeface="Arial"/>
            </a:endParaRPr>
          </a:p>
          <a:p>
            <a:pPr marL="342900" indent="-342900">
              <a:buFont typeface="Arial" panose="020B0604020202020204" pitchFamily="34" charset="0"/>
              <a:buChar char="•"/>
            </a:pPr>
            <a:r>
              <a:rPr lang="en-US" sz="2200" dirty="0">
                <a:latin typeface="Arial"/>
                <a:cs typeface="Arial"/>
              </a:rPr>
              <a:t>Networking</a:t>
            </a:r>
          </a:p>
          <a:p>
            <a:pPr marL="342900" indent="-342900">
              <a:buFont typeface="Arial" panose="020B0604020202020204" pitchFamily="34" charset="0"/>
              <a:buChar char="•"/>
            </a:pPr>
            <a:endParaRPr lang="en-US" sz="1200" dirty="0">
              <a:latin typeface="Arial"/>
              <a:cs typeface="Arial"/>
            </a:endParaRPr>
          </a:p>
          <a:p>
            <a:pPr marL="342900" indent="-342900">
              <a:buFont typeface="Arial" panose="020B0604020202020204" pitchFamily="34" charset="0"/>
              <a:buChar char="•"/>
            </a:pPr>
            <a:r>
              <a:rPr lang="en-US" sz="2200" dirty="0">
                <a:latin typeface="Arial"/>
                <a:cs typeface="Arial"/>
              </a:rPr>
              <a:t>Things to Consider</a:t>
            </a:r>
          </a:p>
          <a:p>
            <a:pPr marL="800100" lvl="1" indent="-342900">
              <a:buFont typeface="Arial" panose="020B0604020202020204" pitchFamily="34" charset="0"/>
              <a:buChar char="•"/>
            </a:pPr>
            <a:r>
              <a:rPr lang="en-US" sz="2200" dirty="0">
                <a:latin typeface="Arial"/>
                <a:cs typeface="Arial"/>
              </a:rPr>
              <a:t>Background Checks</a:t>
            </a:r>
          </a:p>
          <a:p>
            <a:pPr marL="800100" lvl="1" indent="-342900">
              <a:buFont typeface="Arial" panose="020B0604020202020204" pitchFamily="34" charset="0"/>
              <a:buChar char="•"/>
            </a:pPr>
            <a:r>
              <a:rPr lang="en-US" sz="2200" dirty="0">
                <a:latin typeface="Arial"/>
                <a:cs typeface="Arial"/>
              </a:rPr>
              <a:t>Finding Army and Department of Defense vacancies</a:t>
            </a:r>
          </a:p>
          <a:p>
            <a:pPr marL="342900" indent="-342900">
              <a:buFont typeface="Arial" panose="020B0604020202020204" pitchFamily="34" charset="0"/>
              <a:buChar char="•"/>
            </a:pPr>
            <a:endParaRPr lang="en-US" sz="2000" dirty="0">
              <a:latin typeface="Arial"/>
              <a:ea typeface="+mn-lt"/>
              <a:cs typeface="Arial"/>
            </a:endParaRPr>
          </a:p>
          <a:p>
            <a:endParaRPr lang="en-US" sz="2000" dirty="0">
              <a:solidFill>
                <a:srgbClr val="FF0000"/>
              </a:solidFill>
              <a:latin typeface="Arial"/>
              <a:cs typeface="Calibri" panose="020F0502020204030204"/>
            </a:endParaRPr>
          </a:p>
          <a:p>
            <a:pPr marL="342900" indent="-342900">
              <a:buFont typeface="Arial" panose="020B0604020202020204" pitchFamily="34" charset="0"/>
              <a:buChar char="•"/>
            </a:pPr>
            <a:endParaRPr lang="en-US" sz="2000" dirty="0">
              <a:highlight>
                <a:srgbClr val="FFFF00"/>
              </a:highlight>
              <a:latin typeface="Arial"/>
              <a:cs typeface="Arial"/>
            </a:endParaRPr>
          </a:p>
          <a:p>
            <a:pPr marL="342900" indent="-342900">
              <a:buFont typeface="Arial" panose="020B0604020202020204" pitchFamily="34" charset="0"/>
              <a:buChar char="•"/>
            </a:pPr>
            <a:endParaRPr lang="en-US" sz="2000" dirty="0">
              <a:highlight>
                <a:srgbClr val="FFFF00"/>
              </a:highlight>
              <a:latin typeface="Arial"/>
              <a:cs typeface="Arial"/>
            </a:endParaRPr>
          </a:p>
          <a:p>
            <a:endParaRPr lang="en-US" sz="2000" dirty="0">
              <a:latin typeface="Arial"/>
              <a:cs typeface="Arial"/>
            </a:endParaRPr>
          </a:p>
        </p:txBody>
      </p:sp>
    </p:spTree>
    <p:extLst>
      <p:ext uri="{BB962C8B-B14F-4D97-AF65-F5344CB8AC3E}">
        <p14:creationId xmlns:p14="http://schemas.microsoft.com/office/powerpoint/2010/main" val="1403093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AE97D51C-E9A7-0849-856A-02869972335B}"/>
              </a:ext>
            </a:extLst>
          </p:cNvPr>
          <p:cNvSpPr>
            <a:spLocks noGrp="1"/>
          </p:cNvSpPr>
          <p:nvPr>
            <p:ph type="ftr" sz="quarter" idx="4294967295"/>
          </p:nvPr>
        </p:nvSpPr>
        <p:spPr>
          <a:xfrm>
            <a:off x="275664" y="6492875"/>
            <a:ext cx="4114800" cy="365125"/>
          </a:xfrm>
        </p:spPr>
        <p:txBody>
          <a:bodyPr/>
          <a:lstStyle/>
          <a:p>
            <a:pPr defTabSz="685800"/>
            <a:r>
              <a:rPr lang="en-US">
                <a:solidFill>
                  <a:srgbClr val="FFFFFF">
                    <a:lumMod val="75000"/>
                  </a:srgbClr>
                </a:solidFill>
              </a:rPr>
              <a:t>Army Civilian Career Management Activity</a:t>
            </a:r>
          </a:p>
        </p:txBody>
      </p:sp>
      <p:sp>
        <p:nvSpPr>
          <p:cNvPr id="4" name="Slide Number Placeholder 3">
            <a:extLst>
              <a:ext uri="{FF2B5EF4-FFF2-40B4-BE49-F238E27FC236}">
                <a16:creationId xmlns:a16="http://schemas.microsoft.com/office/drawing/2014/main" id="{16E1B1ED-9748-49EF-98C4-0D2EE36B0A37}"/>
              </a:ext>
            </a:extLst>
          </p:cNvPr>
          <p:cNvSpPr>
            <a:spLocks noGrp="1"/>
          </p:cNvSpPr>
          <p:nvPr>
            <p:ph type="sldNum" sz="quarter" idx="11"/>
          </p:nvPr>
        </p:nvSpPr>
        <p:spPr/>
        <p:txBody>
          <a:bodyPr/>
          <a:lstStyle/>
          <a:p>
            <a:pPr defTabSz="685800"/>
            <a:fld id="{606AAC50-651F-684B-BD12-651656498827}" type="slidenum">
              <a:rPr lang="en-US">
                <a:solidFill>
                  <a:srgbClr val="FFFFFF"/>
                </a:solidFill>
                <a:latin typeface="Calibri" panose="020F0502020204030204"/>
              </a:rPr>
              <a:pPr defTabSz="685800"/>
              <a:t>3</a:t>
            </a:fld>
            <a:endParaRPr lang="en-US">
              <a:solidFill>
                <a:srgbClr val="FFFFFF"/>
              </a:solidFill>
              <a:latin typeface="Calibri" panose="020F0502020204030204"/>
            </a:endParaRPr>
          </a:p>
        </p:txBody>
      </p:sp>
      <p:graphicFrame>
        <p:nvGraphicFramePr>
          <p:cNvPr id="3" name="Diagram 2"/>
          <p:cNvGraphicFramePr/>
          <p:nvPr>
            <p:extLst>
              <p:ext uri="{D42A27DB-BD31-4B8C-83A1-F6EECF244321}">
                <p14:modId xmlns:p14="http://schemas.microsoft.com/office/powerpoint/2010/main" val="4214146912"/>
              </p:ext>
            </p:extLst>
          </p:nvPr>
        </p:nvGraphicFramePr>
        <p:xfrm>
          <a:off x="3304515" y="1108681"/>
          <a:ext cx="8349646" cy="5090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7839" y="3070127"/>
            <a:ext cx="1655129" cy="3497967"/>
          </a:xfrm>
          <a:prstGeom prst="rect">
            <a:avLst/>
          </a:prstGeom>
          <a:ln w="38100">
            <a:solidFill>
              <a:schemeClr val="tx1"/>
            </a:solidFill>
          </a:ln>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7839" y="1108681"/>
            <a:ext cx="2459432" cy="1669347"/>
          </a:xfrm>
          <a:prstGeom prst="rect">
            <a:avLst/>
          </a:prstGeom>
        </p:spPr>
      </p:pic>
      <p:sp>
        <p:nvSpPr>
          <p:cNvPr id="7" name="Title 1">
            <a:extLst>
              <a:ext uri="{FF2B5EF4-FFF2-40B4-BE49-F238E27FC236}">
                <a16:creationId xmlns:a16="http://schemas.microsoft.com/office/drawing/2014/main" id="{4CAD61CB-8A0E-B17E-35FF-B1762400B7C3}"/>
              </a:ext>
            </a:extLst>
          </p:cNvPr>
          <p:cNvSpPr>
            <a:spLocks noGrp="1"/>
          </p:cNvSpPr>
          <p:nvPr>
            <p:ph type="title"/>
          </p:nvPr>
        </p:nvSpPr>
        <p:spPr>
          <a:xfrm>
            <a:off x="1081651" y="-429488"/>
            <a:ext cx="9961516" cy="1325563"/>
          </a:xfrm>
        </p:spPr>
        <p:txBody>
          <a:bodyPr/>
          <a:lstStyle/>
          <a:p>
            <a:r>
              <a:rPr lang="en-US" dirty="0"/>
              <a:t>Army Civilian Careers</a:t>
            </a:r>
          </a:p>
        </p:txBody>
      </p:sp>
    </p:spTree>
    <p:extLst>
      <p:ext uri="{BB962C8B-B14F-4D97-AF65-F5344CB8AC3E}">
        <p14:creationId xmlns:p14="http://schemas.microsoft.com/office/powerpoint/2010/main" val="3905631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275664" y="6492875"/>
            <a:ext cx="4114800" cy="365125"/>
          </a:xfrm>
        </p:spPr>
        <p:txBody>
          <a:bodyPr/>
          <a:lstStyle/>
          <a:p>
            <a:r>
              <a:rPr lang="en-US"/>
              <a:t>Army Civilian Career Management Activity</a:t>
            </a:r>
          </a:p>
        </p:txBody>
      </p:sp>
      <p:sp>
        <p:nvSpPr>
          <p:cNvPr id="5" name="Slide Number Placeholder 4"/>
          <p:cNvSpPr>
            <a:spLocks noGrp="1"/>
          </p:cNvSpPr>
          <p:nvPr>
            <p:ph type="sldNum" sz="quarter" idx="11"/>
          </p:nvPr>
        </p:nvSpPr>
        <p:spPr/>
        <p:txBody>
          <a:bodyPr/>
          <a:lstStyle/>
          <a:p>
            <a:fld id="{606AAC50-651F-684B-BD12-651656498827}" type="slidenum">
              <a:rPr lang="en-US" smtClean="0"/>
              <a:pPr/>
              <a:t>4</a:t>
            </a:fld>
            <a:endParaRPr lang="en-US"/>
          </a:p>
        </p:txBody>
      </p:sp>
      <p:sp>
        <p:nvSpPr>
          <p:cNvPr id="8" name="AutoShape 2" descr="Image result for ATEC ARMY"/>
          <p:cNvSpPr>
            <a:spLocks noChangeAspect="1" noChangeArrowheads="1"/>
          </p:cNvSpPr>
          <p:nvPr/>
        </p:nvSpPr>
        <p:spPr bwMode="auto">
          <a:xfrm>
            <a:off x="1829193" y="5682352"/>
            <a:ext cx="1107440" cy="810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6" descr="Image result for ATEC ARMY"/>
          <p:cNvSpPr>
            <a:spLocks noChangeAspect="1" noChangeArrowheads="1"/>
          </p:cNvSpPr>
          <p:nvPr/>
        </p:nvSpPr>
        <p:spPr bwMode="auto">
          <a:xfrm>
            <a:off x="2631833" y="227485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0" descr="Headquarters U.S. Army Corps of Engineers"/>
          <p:cNvSpPr>
            <a:spLocks noChangeAspect="1" noChangeArrowheads="1"/>
          </p:cNvSpPr>
          <p:nvPr/>
        </p:nvSpPr>
        <p:spPr bwMode="auto">
          <a:xfrm>
            <a:off x="3499076" y="6241098"/>
            <a:ext cx="251777" cy="2517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825" y="2046823"/>
            <a:ext cx="5301271" cy="41683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DAC38AF-6A6B-4B27-2ACD-E96805083AC9}"/>
              </a:ext>
            </a:extLst>
          </p:cNvPr>
          <p:cNvPicPr>
            <a:picLocks noChangeAspect="1"/>
          </p:cNvPicPr>
          <p:nvPr/>
        </p:nvPicPr>
        <p:blipFill>
          <a:blip r:embed="rId4"/>
          <a:stretch>
            <a:fillRect/>
          </a:stretch>
        </p:blipFill>
        <p:spPr>
          <a:xfrm>
            <a:off x="6381130" y="1494777"/>
            <a:ext cx="4572000" cy="4594033"/>
          </a:xfrm>
          <a:prstGeom prst="rect">
            <a:avLst/>
          </a:prstGeom>
        </p:spPr>
      </p:pic>
      <p:sp>
        <p:nvSpPr>
          <p:cNvPr id="7" name="Title 1">
            <a:extLst>
              <a:ext uri="{FF2B5EF4-FFF2-40B4-BE49-F238E27FC236}">
                <a16:creationId xmlns:a16="http://schemas.microsoft.com/office/drawing/2014/main" id="{E7086A82-5462-9C0A-B954-5ED3A7389771}"/>
              </a:ext>
            </a:extLst>
          </p:cNvPr>
          <p:cNvSpPr>
            <a:spLocks noGrp="1"/>
          </p:cNvSpPr>
          <p:nvPr>
            <p:ph type="title"/>
          </p:nvPr>
        </p:nvSpPr>
        <p:spPr>
          <a:xfrm>
            <a:off x="1081651" y="-429488"/>
            <a:ext cx="9961516" cy="1325563"/>
          </a:xfrm>
        </p:spPr>
        <p:txBody>
          <a:bodyPr/>
          <a:lstStyle/>
          <a:p>
            <a:r>
              <a:rPr lang="en-US" dirty="0"/>
              <a:t>Army Civilian Careers</a:t>
            </a:r>
          </a:p>
        </p:txBody>
      </p:sp>
      <p:sp>
        <p:nvSpPr>
          <p:cNvPr id="13" name="TextBox 12">
            <a:extLst>
              <a:ext uri="{FF2B5EF4-FFF2-40B4-BE49-F238E27FC236}">
                <a16:creationId xmlns:a16="http://schemas.microsoft.com/office/drawing/2014/main" id="{5A3CA289-4B10-392C-31D0-F59C22AB20E0}"/>
              </a:ext>
            </a:extLst>
          </p:cNvPr>
          <p:cNvSpPr txBox="1"/>
          <p:nvPr/>
        </p:nvSpPr>
        <p:spPr>
          <a:xfrm>
            <a:off x="129232" y="1341368"/>
            <a:ext cx="6409354" cy="461665"/>
          </a:xfrm>
          <a:prstGeom prst="rect">
            <a:avLst/>
          </a:prstGeom>
          <a:noFill/>
        </p:spPr>
        <p:txBody>
          <a:bodyPr wrap="square">
            <a:spAutoFit/>
          </a:bodyPr>
          <a:lstStyle/>
          <a:p>
            <a:r>
              <a:rPr lang="en-US" sz="2400" dirty="0">
                <a:latin typeface=" Arial"/>
              </a:rPr>
              <a:t>Many Occupations in 11 Broad Career Fields</a:t>
            </a:r>
          </a:p>
        </p:txBody>
      </p:sp>
    </p:spTree>
    <p:extLst>
      <p:ext uri="{BB962C8B-B14F-4D97-AF65-F5344CB8AC3E}">
        <p14:creationId xmlns:p14="http://schemas.microsoft.com/office/powerpoint/2010/main" val="4264739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defTabSz="685800"/>
            <a:fld id="{606AAC50-651F-684B-BD12-651656498827}" type="slidenum">
              <a:rPr lang="en-US" smtClean="0">
                <a:solidFill>
                  <a:srgbClr val="FFFFFF"/>
                </a:solidFill>
              </a:rPr>
              <a:pPr defTabSz="685800"/>
              <a:t>5</a:t>
            </a:fld>
            <a:endParaRPr lang="en-US">
              <a:solidFill>
                <a:srgbClr val="FFFFFF"/>
              </a:solidFill>
            </a:endParaRPr>
          </a:p>
        </p:txBody>
      </p:sp>
      <p:sp>
        <p:nvSpPr>
          <p:cNvPr id="6" name="TextBox 5"/>
          <p:cNvSpPr txBox="1"/>
          <p:nvPr/>
        </p:nvSpPr>
        <p:spPr>
          <a:xfrm>
            <a:off x="305743" y="1050645"/>
            <a:ext cx="7534558" cy="4955203"/>
          </a:xfrm>
          <a:prstGeom prst="rect">
            <a:avLst/>
          </a:prstGeom>
          <a:noFill/>
        </p:spPr>
        <p:txBody>
          <a:bodyPr wrap="square" lIns="91440" tIns="45720" rIns="91440" bIns="45720" rtlCol="0" anchor="t">
            <a:spAutoFit/>
          </a:bodyPr>
          <a:lstStyle/>
          <a:p>
            <a:r>
              <a:rPr lang="en-US" sz="2000" dirty="0">
                <a:latin typeface="Arial" panose="020B0604020202020204" pitchFamily="34" charset="0"/>
                <a:cs typeface="Arial" panose="020B0604020202020204" pitchFamily="34" charset="0"/>
              </a:rPr>
              <a:t>Approximately 50% of the Army Civilian Corps </a:t>
            </a:r>
            <a:r>
              <a:rPr lang="en-US" sz="2000" dirty="0">
                <a:solidFill>
                  <a:srgbClr val="0000FF"/>
                </a:solidFill>
                <a:latin typeface="Arial" panose="020B0604020202020204" pitchFamily="34" charset="0"/>
                <a:cs typeface="Arial" panose="020B0604020202020204" pitchFamily="34" charset="0"/>
              </a:rPr>
              <a:t>do not have</a:t>
            </a:r>
            <a:r>
              <a:rPr lang="en-US" sz="2000" dirty="0">
                <a:latin typeface="Arial" panose="020B0604020202020204" pitchFamily="34" charset="0"/>
                <a:cs typeface="Arial" panose="020B0604020202020204" pitchFamily="34" charset="0"/>
              </a:rPr>
              <a:t> previous military experience</a:t>
            </a:r>
          </a:p>
          <a:p>
            <a:endParaRPr lang="en-US" sz="1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Army Civilians are </a:t>
            </a:r>
            <a:r>
              <a:rPr lang="en-US" sz="2000" dirty="0">
                <a:solidFill>
                  <a:srgbClr val="0000FF"/>
                </a:solidFill>
                <a:latin typeface="Arial" panose="020B0604020202020204" pitchFamily="34" charset="0"/>
                <a:cs typeface="Arial" panose="020B0604020202020204" pitchFamily="34" charset="0"/>
              </a:rPr>
              <a:t>Federal employees </a:t>
            </a:r>
            <a:r>
              <a:rPr lang="en-US" sz="2000" dirty="0">
                <a:latin typeface="Arial" panose="020B0604020202020204" pitchFamily="34" charset="0"/>
                <a:cs typeface="Arial" panose="020B0604020202020204" pitchFamily="34" charset="0"/>
              </a:rPr>
              <a:t>just like civilians in other Federal agencies such as Department of Homeland Security, Department of Labor, and Department of Housing &amp; Urban Development </a:t>
            </a:r>
          </a:p>
          <a:p>
            <a:endParaRPr lang="en-US" sz="1000" dirty="0">
              <a:latin typeface="Arial" panose="020B0604020202020204" pitchFamily="34" charset="0"/>
              <a:cs typeface="Arial" panose="020B0604020202020204" pitchFamily="34" charset="0"/>
            </a:endParaRPr>
          </a:p>
          <a:p>
            <a:r>
              <a:rPr lang="en-US" sz="2000" dirty="0">
                <a:solidFill>
                  <a:srgbClr val="0000FF"/>
                </a:solidFill>
                <a:latin typeface="Arial" panose="020B0604020202020204" pitchFamily="34" charset="0"/>
                <a:cs typeface="Arial" panose="020B0604020202020204" pitchFamily="34" charset="0"/>
              </a:rPr>
              <a:t>Locations</a:t>
            </a:r>
            <a:r>
              <a:rPr lang="en-US" sz="2000" dirty="0">
                <a:latin typeface="Arial" panose="020B0604020202020204" pitchFamily="34" charset="0"/>
                <a:cs typeface="Arial" panose="020B0604020202020204" pitchFamily="34" charset="0"/>
              </a:rPr>
              <a:t> Army Civilians work in locations which include Continental United States, Hawaii, Alaska, Europe, and Asia</a:t>
            </a:r>
          </a:p>
          <a:p>
            <a:endParaRPr lang="en-US" sz="1000" dirty="0">
              <a:latin typeface="Arial" panose="020B0604020202020204" pitchFamily="34" charset="0"/>
              <a:cs typeface="Arial" panose="020B0604020202020204" pitchFamily="34" charset="0"/>
            </a:endParaRPr>
          </a:p>
          <a:p>
            <a:r>
              <a:rPr lang="en-US" sz="2000" dirty="0">
                <a:solidFill>
                  <a:srgbClr val="0000FF"/>
                </a:solidFill>
                <a:latin typeface="Arial" panose="020B0604020202020204" pitchFamily="34" charset="0"/>
                <a:cs typeface="Arial" panose="020B0604020202020204" pitchFamily="34" charset="0"/>
              </a:rPr>
              <a:t>Opportunities</a:t>
            </a:r>
            <a:r>
              <a:rPr lang="en-US" sz="2000" dirty="0">
                <a:latin typeface="Arial" panose="020B0604020202020204" pitchFamily="34" charset="0"/>
                <a:cs typeface="Arial" panose="020B0604020202020204" pitchFamily="34" charset="0"/>
              </a:rPr>
              <a:t> exist for the Army Civilian Expeditionary Workforce* which includes locations such as Poland, Bulgaria, Romania, Kuwait, &amp; Qatar  (locations vary depending on mission)</a:t>
            </a:r>
          </a:p>
          <a:p>
            <a:endParaRPr lang="en-US" sz="10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Army Civilian Expeditionary Workforce program is the designated Army organization to recruit, train, and mobilize Army civilian employee volunteers in support of global missions.</a:t>
            </a:r>
          </a:p>
        </p:txBody>
      </p:sp>
      <p:sp>
        <p:nvSpPr>
          <p:cNvPr id="7" name="Footer Placeholder 3"/>
          <p:cNvSpPr>
            <a:spLocks noGrp="1"/>
          </p:cNvSpPr>
          <p:nvPr>
            <p:ph type="ftr" sz="quarter" idx="4294967295"/>
          </p:nvPr>
        </p:nvSpPr>
        <p:spPr>
          <a:xfrm>
            <a:off x="1730748" y="6523357"/>
            <a:ext cx="3086100" cy="365125"/>
          </a:xfrm>
        </p:spPr>
        <p:txBody>
          <a:bodyPr/>
          <a:lstStyle/>
          <a:p>
            <a:pPr defTabSz="685800"/>
            <a:r>
              <a:rPr lang="en-US">
                <a:solidFill>
                  <a:srgbClr val="FFFFFF">
                    <a:lumMod val="75000"/>
                  </a:srgbClr>
                </a:solidFill>
              </a:rPr>
              <a:t>Army Civilian Career Management Activity</a:t>
            </a:r>
          </a:p>
        </p:txBody>
      </p:sp>
      <p:sp>
        <p:nvSpPr>
          <p:cNvPr id="10" name="Title 1">
            <a:extLst>
              <a:ext uri="{FF2B5EF4-FFF2-40B4-BE49-F238E27FC236}">
                <a16:creationId xmlns:a16="http://schemas.microsoft.com/office/drawing/2014/main" id="{C0DCCDFC-D5AD-ABA1-F747-F7559CE92338}"/>
              </a:ext>
            </a:extLst>
          </p:cNvPr>
          <p:cNvSpPr>
            <a:spLocks noGrp="1"/>
          </p:cNvSpPr>
          <p:nvPr>
            <p:ph type="title"/>
          </p:nvPr>
        </p:nvSpPr>
        <p:spPr>
          <a:xfrm>
            <a:off x="1081651" y="-429488"/>
            <a:ext cx="9961516" cy="1325563"/>
          </a:xfrm>
        </p:spPr>
        <p:txBody>
          <a:bodyPr/>
          <a:lstStyle/>
          <a:p>
            <a:r>
              <a:rPr lang="en-US" dirty="0"/>
              <a:t>Army Civilian Careers</a:t>
            </a:r>
          </a:p>
        </p:txBody>
      </p:sp>
      <p:pic>
        <p:nvPicPr>
          <p:cNvPr id="9" name="Picture 8" descr="A picture containing person, male&#10;&#10;Description automatically generated">
            <a:extLst>
              <a:ext uri="{FF2B5EF4-FFF2-40B4-BE49-F238E27FC236}">
                <a16:creationId xmlns:a16="http://schemas.microsoft.com/office/drawing/2014/main" id="{686AFFFD-A869-FF70-6EBB-A3F67EF53D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889" y="1789802"/>
            <a:ext cx="3946368" cy="3959194"/>
          </a:xfrm>
          <a:prstGeom prst="rect">
            <a:avLst/>
          </a:prstGeom>
        </p:spPr>
      </p:pic>
    </p:spTree>
    <p:extLst>
      <p:ext uri="{BB962C8B-B14F-4D97-AF65-F5344CB8AC3E}">
        <p14:creationId xmlns:p14="http://schemas.microsoft.com/office/powerpoint/2010/main" val="3380842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8DCE4B-3A8E-7C24-5E0F-2355DF88A5C1}"/>
              </a:ext>
            </a:extLst>
          </p:cNvPr>
          <p:cNvSpPr>
            <a:spLocks noGrp="1"/>
          </p:cNvSpPr>
          <p:nvPr>
            <p:ph type="sldNum" sz="quarter" idx="11"/>
          </p:nvPr>
        </p:nvSpPr>
        <p:spPr/>
        <p:txBody>
          <a:bodyPr/>
          <a:lstStyle/>
          <a:p>
            <a:fld id="{606AAC50-651F-684B-BD12-651656498827}" type="slidenum">
              <a:rPr lang="en-US" smtClean="0"/>
              <a:pPr/>
              <a:t>6</a:t>
            </a:fld>
            <a:endParaRPr lang="en-US"/>
          </a:p>
        </p:txBody>
      </p:sp>
      <p:sp>
        <p:nvSpPr>
          <p:cNvPr id="5" name="Footer Placeholder 4">
            <a:extLst>
              <a:ext uri="{FF2B5EF4-FFF2-40B4-BE49-F238E27FC236}">
                <a16:creationId xmlns:a16="http://schemas.microsoft.com/office/drawing/2014/main" id="{92A7429D-10AB-039B-B70C-804C61AE27CE}"/>
              </a:ext>
            </a:extLst>
          </p:cNvPr>
          <p:cNvSpPr>
            <a:spLocks noGrp="1"/>
          </p:cNvSpPr>
          <p:nvPr>
            <p:ph type="ftr" sz="quarter" idx="4294967295"/>
          </p:nvPr>
        </p:nvSpPr>
        <p:spPr>
          <a:xfrm>
            <a:off x="275664" y="6492875"/>
            <a:ext cx="4114800" cy="365125"/>
          </a:xfrm>
        </p:spPr>
        <p:txBody>
          <a:bodyPr/>
          <a:lstStyle/>
          <a:p>
            <a:r>
              <a:rPr lang="en-US"/>
              <a:t>Army Civilian Career Management Activity</a:t>
            </a:r>
          </a:p>
        </p:txBody>
      </p:sp>
      <p:sp>
        <p:nvSpPr>
          <p:cNvPr id="6" name="Title 1">
            <a:extLst>
              <a:ext uri="{FF2B5EF4-FFF2-40B4-BE49-F238E27FC236}">
                <a16:creationId xmlns:a16="http://schemas.microsoft.com/office/drawing/2014/main" id="{B4C656D9-AD1B-DFB7-0F5D-8D7614682A9C}"/>
              </a:ext>
            </a:extLst>
          </p:cNvPr>
          <p:cNvSpPr>
            <a:spLocks noGrp="1"/>
          </p:cNvSpPr>
          <p:nvPr>
            <p:ph type="title"/>
          </p:nvPr>
        </p:nvSpPr>
        <p:spPr>
          <a:xfrm>
            <a:off x="1081651" y="-429488"/>
            <a:ext cx="9961516" cy="1325563"/>
          </a:xfrm>
        </p:spPr>
        <p:txBody>
          <a:bodyPr/>
          <a:lstStyle/>
          <a:p>
            <a:r>
              <a:rPr lang="en-US" dirty="0"/>
              <a:t>Opportunities for High School Students</a:t>
            </a:r>
          </a:p>
        </p:txBody>
      </p:sp>
      <p:sp>
        <p:nvSpPr>
          <p:cNvPr id="2" name="TextBox 1">
            <a:extLst>
              <a:ext uri="{FF2B5EF4-FFF2-40B4-BE49-F238E27FC236}">
                <a16:creationId xmlns:a16="http://schemas.microsoft.com/office/drawing/2014/main" id="{41D906CE-2DB5-0C1C-1932-39E8A2EEE9A3}"/>
              </a:ext>
            </a:extLst>
          </p:cNvPr>
          <p:cNvSpPr txBox="1"/>
          <p:nvPr/>
        </p:nvSpPr>
        <p:spPr>
          <a:xfrm>
            <a:off x="853219" y="1309749"/>
            <a:ext cx="10418379" cy="4370427"/>
          </a:xfrm>
          <a:prstGeom prst="rect">
            <a:avLst/>
          </a:prstGeom>
          <a:noFill/>
        </p:spPr>
        <p:txBody>
          <a:bodyPr wrap="square">
            <a:spAutoFit/>
          </a:bodyPr>
          <a:lstStyle/>
          <a:p>
            <a:pPr marL="342900" indent="-342900">
              <a:buFont typeface="Arial" panose="020B0604020202020204" pitchFamily="34" charset="0"/>
              <a:buChar char="•"/>
            </a:pPr>
            <a:r>
              <a:rPr lang="en-US" sz="2200" cap="none" dirty="0">
                <a:latin typeface="Arial" panose="020B0604020202020204" pitchFamily="34" charset="0"/>
                <a:cs typeface="Arial" panose="020B0604020202020204" pitchFamily="34" charset="0"/>
              </a:rPr>
              <a:t>High School </a:t>
            </a:r>
            <a:r>
              <a:rPr lang="en-US" sz="2200" dirty="0">
                <a:latin typeface="Arial" panose="020B0604020202020204" pitchFamily="34" charset="0"/>
                <a:cs typeface="Arial" panose="020B0604020202020204" pitchFamily="34" charset="0"/>
              </a:rPr>
              <a:t>Apprenticeships/</a:t>
            </a:r>
            <a:r>
              <a:rPr lang="en-US" sz="2200" cap="none" dirty="0">
                <a:latin typeface="Arial" panose="020B0604020202020204" pitchFamily="34" charset="0"/>
                <a:cs typeface="Arial" panose="020B0604020202020204" pitchFamily="34" charset="0"/>
              </a:rPr>
              <a:t>Summer STEM opportunities: Army Educational Outreach Program </a:t>
            </a:r>
            <a:r>
              <a:rPr lang="en-US" sz="2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AEOP</a:t>
            </a:r>
            <a:endParaRPr lang="en-US" sz="2200" dirty="0">
              <a:solidFill>
                <a:srgbClr val="0070C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200" dirty="0">
              <a:solidFill>
                <a:srgbClr val="0070C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Joint Science and Technology Institute JSTI:  </a:t>
            </a:r>
            <a:r>
              <a:rPr lang="en-US" sz="2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Joint Science and Technology Institute (orau.gov)</a:t>
            </a:r>
            <a:endParaRPr lang="en-US" sz="2200" dirty="0">
              <a:solidFill>
                <a:srgbClr val="0070C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Society of American Military Engineers (SAME) Summer Camps:   </a:t>
            </a:r>
            <a:r>
              <a:rPr lang="en-US" sz="2200"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STEM/Engineering &amp; Construction Camps – SAME</a:t>
            </a:r>
            <a:endParaRPr lang="en-US" sz="2200" dirty="0">
              <a:solidFill>
                <a:srgbClr val="0070C0"/>
              </a:solidFill>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There may be more in your local area or near a Department of Defense (DoD) base. Check with us for more information.</a:t>
            </a:r>
          </a:p>
          <a:p>
            <a:endParaRPr lang="en-US" sz="1800" cap="none" dirty="0"/>
          </a:p>
          <a:p>
            <a:endParaRPr lang="en-US" sz="1800" cap="none" dirty="0"/>
          </a:p>
        </p:txBody>
      </p:sp>
    </p:spTree>
    <p:extLst>
      <p:ext uri="{BB962C8B-B14F-4D97-AF65-F5344CB8AC3E}">
        <p14:creationId xmlns:p14="http://schemas.microsoft.com/office/powerpoint/2010/main" val="2139579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8DCE4B-3A8E-7C24-5E0F-2355DF88A5C1}"/>
              </a:ext>
            </a:extLst>
          </p:cNvPr>
          <p:cNvSpPr>
            <a:spLocks noGrp="1"/>
          </p:cNvSpPr>
          <p:nvPr>
            <p:ph type="sldNum" sz="quarter" idx="11"/>
          </p:nvPr>
        </p:nvSpPr>
        <p:spPr/>
        <p:txBody>
          <a:bodyPr/>
          <a:lstStyle/>
          <a:p>
            <a:fld id="{606AAC50-651F-684B-BD12-651656498827}" type="slidenum">
              <a:rPr lang="en-US" smtClean="0"/>
              <a:pPr/>
              <a:t>7</a:t>
            </a:fld>
            <a:endParaRPr lang="en-US"/>
          </a:p>
        </p:txBody>
      </p:sp>
      <p:sp>
        <p:nvSpPr>
          <p:cNvPr id="5" name="Footer Placeholder 4">
            <a:extLst>
              <a:ext uri="{FF2B5EF4-FFF2-40B4-BE49-F238E27FC236}">
                <a16:creationId xmlns:a16="http://schemas.microsoft.com/office/drawing/2014/main" id="{92A7429D-10AB-039B-B70C-804C61AE27CE}"/>
              </a:ext>
            </a:extLst>
          </p:cNvPr>
          <p:cNvSpPr>
            <a:spLocks noGrp="1"/>
          </p:cNvSpPr>
          <p:nvPr>
            <p:ph type="ftr" sz="quarter" idx="4294967295"/>
          </p:nvPr>
        </p:nvSpPr>
        <p:spPr>
          <a:xfrm>
            <a:off x="275664" y="6492875"/>
            <a:ext cx="4114800" cy="365125"/>
          </a:xfrm>
        </p:spPr>
        <p:txBody>
          <a:bodyPr/>
          <a:lstStyle/>
          <a:p>
            <a:r>
              <a:rPr lang="en-US"/>
              <a:t>Army Civilian Career Management Activity</a:t>
            </a:r>
          </a:p>
        </p:txBody>
      </p:sp>
      <p:sp>
        <p:nvSpPr>
          <p:cNvPr id="6" name="Title 1">
            <a:extLst>
              <a:ext uri="{FF2B5EF4-FFF2-40B4-BE49-F238E27FC236}">
                <a16:creationId xmlns:a16="http://schemas.microsoft.com/office/drawing/2014/main" id="{B4C656D9-AD1B-DFB7-0F5D-8D7614682A9C}"/>
              </a:ext>
            </a:extLst>
          </p:cNvPr>
          <p:cNvSpPr>
            <a:spLocks noGrp="1"/>
          </p:cNvSpPr>
          <p:nvPr>
            <p:ph type="title"/>
          </p:nvPr>
        </p:nvSpPr>
        <p:spPr>
          <a:xfrm>
            <a:off x="1081651" y="-429488"/>
            <a:ext cx="9961516" cy="1325563"/>
          </a:xfrm>
        </p:spPr>
        <p:txBody>
          <a:bodyPr/>
          <a:lstStyle/>
          <a:p>
            <a:r>
              <a:rPr lang="en-US" dirty="0"/>
              <a:t>College Internships &amp; Fellowships</a:t>
            </a:r>
          </a:p>
        </p:txBody>
      </p:sp>
      <p:sp>
        <p:nvSpPr>
          <p:cNvPr id="3" name="TextBox 2">
            <a:extLst>
              <a:ext uri="{FF2B5EF4-FFF2-40B4-BE49-F238E27FC236}">
                <a16:creationId xmlns:a16="http://schemas.microsoft.com/office/drawing/2014/main" id="{25383432-61F6-6B5E-F009-074DF17BCF03}"/>
              </a:ext>
            </a:extLst>
          </p:cNvPr>
          <p:cNvSpPr txBox="1"/>
          <p:nvPr/>
        </p:nvSpPr>
        <p:spPr>
          <a:xfrm>
            <a:off x="969106" y="1505837"/>
            <a:ext cx="10418379" cy="4985980"/>
          </a:xfrm>
          <a:prstGeom prst="rect">
            <a:avLst/>
          </a:prstGeom>
          <a:noFill/>
        </p:spPr>
        <p:txBody>
          <a:bodyPr wrap="square">
            <a:spAutoFit/>
          </a:bodyPr>
          <a:lstStyle/>
          <a:p>
            <a:pPr marR="0" hangingPunct="0">
              <a:spcBef>
                <a:spcPts val="0"/>
              </a:spcBef>
              <a:spcAft>
                <a:spcPts val="0"/>
              </a:spcAft>
            </a:pPr>
            <a:r>
              <a:rPr lang="en-US" sz="2000" cap="none" dirty="0">
                <a:cs typeface="Arial" panose="020B0604020202020204" pitchFamily="34" charset="0"/>
              </a:rPr>
              <a:t>For more information on these opportunities:</a:t>
            </a:r>
          </a:p>
          <a:p>
            <a:pPr marR="0" hangingPunct="0">
              <a:spcBef>
                <a:spcPts val="0"/>
              </a:spcBef>
              <a:spcAft>
                <a:spcPts val="0"/>
              </a:spcAft>
            </a:pPr>
            <a:endParaRPr lang="en-US" sz="2000" cap="none" dirty="0">
              <a:cs typeface="Arial" panose="020B0604020202020204" pitchFamily="34" charset="0"/>
            </a:endParaRPr>
          </a:p>
          <a:p>
            <a:pPr marL="342900" marR="0" indent="-342900" hangingPunct="0">
              <a:spcBef>
                <a:spcPts val="0"/>
              </a:spcBef>
              <a:spcAft>
                <a:spcPts val="0"/>
              </a:spcAft>
              <a:buFont typeface="Arial" panose="020B0604020202020204" pitchFamily="34" charset="0"/>
              <a:buChar char="•"/>
            </a:pPr>
            <a:r>
              <a:rPr lang="en-US" sz="2000" cap="none" dirty="0">
                <a:cs typeface="Arial" panose="020B0604020202020204" pitchFamily="34" charset="0"/>
              </a:rPr>
              <a:t>Summer STEM Opportunities/Undergraduate Apprenticeship: </a:t>
            </a:r>
            <a:r>
              <a:rPr lang="en-US" sz="2000" u="sng" dirty="0">
                <a:solidFill>
                  <a:srgbClr val="0070C0"/>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AEOP</a:t>
            </a:r>
            <a:endParaRPr lang="en-US" sz="2000" dirty="0">
              <a:solidFill>
                <a:srgbClr val="0070C0"/>
              </a:solidFill>
              <a:effectLst/>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cs typeface="Arial" panose="020B0604020202020204" pitchFamily="34" charset="0"/>
              </a:rPr>
              <a:t>Student Intern Program (using the search function, locate positions titled "Student Trainee.” Opportunities are posted in Sep/Oct - with occasional outliers beyond Oct. </a:t>
            </a:r>
            <a:r>
              <a:rPr lang="en-US" sz="2000" dirty="0">
                <a:effectLst/>
                <a:ea typeface="Times New Roman" panose="02020603050405020304" pitchFamily="18" charset="0"/>
                <a:cs typeface="Times New Roman" panose="02020603050405020304" pitchFamily="18" charset="0"/>
              </a:rPr>
              <a:t>Summer internships will be announced in September for the following year.</a:t>
            </a:r>
            <a:r>
              <a:rPr lang="en-US" sz="2000" dirty="0">
                <a:cs typeface="Arial" panose="020B0604020202020204" pitchFamily="34" charset="0"/>
              </a:rPr>
              <a:t>): </a:t>
            </a:r>
            <a:r>
              <a:rPr lang="en-US" sz="2000" u="sng" dirty="0">
                <a:solidFill>
                  <a:srgbClr val="0070C0"/>
                </a:solidFill>
                <a:effectLs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Army Civilians | goarmy.com</a:t>
            </a:r>
            <a:endParaRPr lang="en-US" sz="2000" dirty="0">
              <a:solidFill>
                <a:srgbClr val="0070C0"/>
              </a:solidFill>
              <a:cs typeface="Arial" panose="020B0604020202020204" pitchFamily="34" charset="0"/>
            </a:endParaRPr>
          </a:p>
          <a:p>
            <a:pPr marL="342900" indent="-342900">
              <a:buFont typeface="Arial" panose="020B0604020202020204" pitchFamily="34" charset="0"/>
              <a:buChar char="•"/>
            </a:pPr>
            <a:r>
              <a:rPr lang="en-US" sz="2000" dirty="0">
                <a:cs typeface="Arial" panose="020B0604020202020204" pitchFamily="34" charset="0"/>
              </a:rPr>
              <a:t>Army Fellows Program: </a:t>
            </a:r>
            <a:r>
              <a:rPr lang="en-US" sz="2000" u="sng" kern="100" dirty="0">
                <a:solidFill>
                  <a:srgbClr val="0070C0"/>
                </a:solidFill>
                <a:effectLs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Army Civilian Careers</a:t>
            </a:r>
            <a:r>
              <a:rPr lang="en-US" sz="2000" kern="100" dirty="0">
                <a:solidFill>
                  <a:srgbClr val="0070C0"/>
                </a:solidFill>
                <a:effectLst/>
                <a:ea typeface="Calibri" panose="020F0502020204030204" pitchFamily="34" charset="0"/>
                <a:cs typeface="Times New Roman" panose="02020603050405020304" pitchFamily="18" charset="0"/>
              </a:rPr>
              <a:t> </a:t>
            </a:r>
            <a:endParaRPr lang="en-US" sz="2000" dirty="0">
              <a:cs typeface="Arial" panose="020B0604020202020204" pitchFamily="34" charset="0"/>
            </a:endParaRPr>
          </a:p>
          <a:p>
            <a:pPr marL="342900" indent="-342900">
              <a:buFont typeface="Arial" panose="020B0604020202020204" pitchFamily="34" charset="0"/>
              <a:buChar char="•"/>
            </a:pPr>
            <a:r>
              <a:rPr lang="en-US" sz="2000" dirty="0">
                <a:cs typeface="Arial" panose="020B0604020202020204" pitchFamily="34" charset="0"/>
              </a:rPr>
              <a:t>Scholarships: </a:t>
            </a:r>
            <a:r>
              <a:rPr lang="en-US" sz="2000" u="sng" dirty="0">
                <a:solidFill>
                  <a:srgbClr val="0070C0"/>
                </a:solidFill>
                <a:effectLst/>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SMART Program</a:t>
            </a:r>
            <a:endParaRPr lang="en-US" sz="2000" u="sng" dirty="0">
              <a:solidFill>
                <a:srgbClr val="0070C0"/>
              </a:solidFill>
              <a:effectLst/>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cs typeface="Arial" panose="020B0604020202020204" pitchFamily="34" charset="0"/>
              </a:rPr>
              <a:t>Cybersecurity Opportunities</a:t>
            </a:r>
            <a:r>
              <a:rPr lang="en-US" sz="2000" dirty="0">
                <a:solidFill>
                  <a:srgbClr val="0070C0"/>
                </a:solidFill>
                <a:cs typeface="Arial" panose="020B0604020202020204" pitchFamily="34" charset="0"/>
              </a:rPr>
              <a:t>: </a:t>
            </a:r>
            <a:r>
              <a:rPr lang="en-US" sz="2000" dirty="0">
                <a:solidFill>
                  <a:srgbClr val="0070C0"/>
                </a:solidFill>
                <a:hlinkClick r:id="rId6">
                  <a:extLst>
                    <a:ext uri="{A12FA001-AC4F-418D-AE19-62706E023703}">
                      <ahyp:hlinkClr xmlns:ahyp="http://schemas.microsoft.com/office/drawing/2018/hyperlinkcolor" val="tx"/>
                    </a:ext>
                  </a:extLst>
                </a:hlinkClick>
              </a:rPr>
              <a:t>Cybersecurity Talent Initiative (CTI)</a:t>
            </a:r>
            <a:endParaRPr lang="en-US" sz="2000" dirty="0">
              <a:solidFill>
                <a:srgbClr val="0070C0"/>
              </a:solidFill>
              <a:cs typeface="Arial" panose="020B0604020202020204" pitchFamily="34" charset="0"/>
            </a:endParaRPr>
          </a:p>
          <a:p>
            <a:r>
              <a:rPr lang="en-US" sz="2000" cap="none" dirty="0">
                <a:cs typeface="Arial" panose="020B0604020202020204" pitchFamily="34" charset="0"/>
              </a:rPr>
              <a:t>College Degree/Course requirements </a:t>
            </a:r>
            <a:r>
              <a:rPr lang="en-US" sz="2000" cap="none" dirty="0">
                <a:solidFill>
                  <a:srgbClr val="0070C0"/>
                </a:solidFill>
                <a:cs typeface="Arial" panose="020B0604020202020204" pitchFamily="34" charset="0"/>
                <a:hlinkClick r:id="rId7">
                  <a:extLst>
                    <a:ext uri="{A12FA001-AC4F-418D-AE19-62706E023703}">
                      <ahyp:hlinkClr xmlns:ahyp="http://schemas.microsoft.com/office/drawing/2018/hyperlinkcolor" val="tx"/>
                    </a:ext>
                  </a:extLst>
                </a:hlinkClick>
              </a:rPr>
              <a:t>OPM Quals Standards</a:t>
            </a:r>
            <a:endParaRPr lang="en-US" sz="2000" cap="none" dirty="0">
              <a:solidFill>
                <a:srgbClr val="0070C0"/>
              </a:solidFill>
              <a:cs typeface="Arial" panose="020B0604020202020204" pitchFamily="34" charset="0"/>
            </a:endParaRPr>
          </a:p>
          <a:p>
            <a:endParaRPr lang="en-US" sz="2000" dirty="0">
              <a:cs typeface="Arial" panose="020B0604020202020204" pitchFamily="34" charset="0"/>
            </a:endParaRPr>
          </a:p>
          <a:p>
            <a:pPr algn="ctr"/>
            <a:r>
              <a:rPr lang="en-US" sz="2000" dirty="0">
                <a:cs typeface="Arial" panose="020B0604020202020204" pitchFamily="34" charset="0"/>
              </a:rPr>
              <a:t>Questions? Email us at: </a:t>
            </a:r>
          </a:p>
          <a:p>
            <a:pPr algn="ctr"/>
            <a:r>
              <a:rPr lang="en-US" sz="2000" b="0" i="1" u="none" strike="noStrike" baseline="0" dirty="0">
                <a:solidFill>
                  <a:srgbClr val="0070C0"/>
                </a:solidFill>
                <a:cs typeface="Arial" panose="020B0604020202020204" pitchFamily="34" charset="0"/>
                <a:hlinkClick r:id="rId8">
                  <a:extLst>
                    <a:ext uri="{A12FA001-AC4F-418D-AE19-62706E023703}">
                      <ahyp:hlinkClr xmlns:ahyp="http://schemas.microsoft.com/office/drawing/2018/hyperlinkcolor" val="tx"/>
                    </a:ext>
                  </a:extLst>
                </a:hlinkClick>
              </a:rPr>
              <a:t>armyciviliancareers@army.mil</a:t>
            </a:r>
            <a:r>
              <a:rPr lang="en-US" sz="2000" b="0" i="1" u="none" strike="noStrike" baseline="0" dirty="0">
                <a:solidFill>
                  <a:srgbClr val="0070C0"/>
                </a:solidFill>
                <a:cs typeface="Arial" panose="020B0604020202020204" pitchFamily="34" charset="0"/>
              </a:rPr>
              <a:t> </a:t>
            </a:r>
            <a:endParaRPr lang="en-US" sz="2000" cap="none" dirty="0">
              <a:solidFill>
                <a:srgbClr val="0070C0"/>
              </a:solidFill>
              <a:cs typeface="Arial" panose="020B0604020202020204" pitchFamily="34" charset="0"/>
            </a:endParaRPr>
          </a:p>
          <a:p>
            <a:endParaRPr lang="en-US" sz="2200" dirty="0">
              <a:solidFill>
                <a:srgbClr val="0070C0"/>
              </a:solidFill>
              <a:latin typeface="Arial" panose="020B0604020202020204" pitchFamily="34" charset="0"/>
              <a:cs typeface="Arial" panose="020B0604020202020204" pitchFamily="34" charset="0"/>
            </a:endParaRPr>
          </a:p>
          <a:p>
            <a:endParaRPr lang="en-US" sz="1800" cap="none" dirty="0"/>
          </a:p>
          <a:p>
            <a:endParaRPr lang="en-US" sz="1800" cap="none" dirty="0"/>
          </a:p>
        </p:txBody>
      </p:sp>
    </p:spTree>
    <p:extLst>
      <p:ext uri="{BB962C8B-B14F-4D97-AF65-F5344CB8AC3E}">
        <p14:creationId xmlns:p14="http://schemas.microsoft.com/office/powerpoint/2010/main" val="1789196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275664" y="6492875"/>
            <a:ext cx="4114800" cy="365125"/>
          </a:xfrm>
        </p:spPr>
        <p:txBody>
          <a:bodyPr/>
          <a:lstStyle/>
          <a:p>
            <a:pPr defTabSz="685800"/>
            <a:r>
              <a:rPr lang="en-US" dirty="0">
                <a:solidFill>
                  <a:srgbClr val="FFFFFF">
                    <a:lumMod val="75000"/>
                  </a:srgbClr>
                </a:solidFill>
              </a:rPr>
              <a:t>Army Civilian Career Management Activity</a:t>
            </a:r>
          </a:p>
        </p:txBody>
      </p:sp>
      <p:sp>
        <p:nvSpPr>
          <p:cNvPr id="5" name="Slide Number Placeholder 4"/>
          <p:cNvSpPr>
            <a:spLocks noGrp="1"/>
          </p:cNvSpPr>
          <p:nvPr>
            <p:ph type="sldNum" sz="quarter" idx="11"/>
          </p:nvPr>
        </p:nvSpPr>
        <p:spPr/>
        <p:txBody>
          <a:bodyPr/>
          <a:lstStyle/>
          <a:p>
            <a:pPr defTabSz="685800"/>
            <a:fld id="{606AAC50-651F-684B-BD12-651656498827}" type="slidenum">
              <a:rPr lang="en-US">
                <a:solidFill>
                  <a:srgbClr val="FFFFFF"/>
                </a:solidFill>
                <a:latin typeface="Calibri" panose="020F0502020204030204"/>
              </a:rPr>
              <a:pPr defTabSz="685800"/>
              <a:t>8</a:t>
            </a:fld>
            <a:endParaRPr lang="en-US">
              <a:solidFill>
                <a:srgbClr val="FFFFFF"/>
              </a:solidFill>
              <a:latin typeface="Calibri" panose="020F0502020204030204"/>
            </a:endParaRPr>
          </a:p>
        </p:txBody>
      </p:sp>
      <p:sp>
        <p:nvSpPr>
          <p:cNvPr id="11" name="TextBox 10"/>
          <p:cNvSpPr txBox="1"/>
          <p:nvPr/>
        </p:nvSpPr>
        <p:spPr>
          <a:xfrm>
            <a:off x="3382631" y="7656944"/>
            <a:ext cx="34289" cy="300082"/>
          </a:xfrm>
          <a:prstGeom prst="rect">
            <a:avLst/>
          </a:prstGeom>
          <a:noFill/>
        </p:spPr>
        <p:txBody>
          <a:bodyPr wrap="square" rtlCol="0">
            <a:spAutoFit/>
          </a:bodyPr>
          <a:lstStyle/>
          <a:p>
            <a:pPr defTabSz="685800"/>
            <a:endParaRPr lang="en-US" sz="1350">
              <a:solidFill>
                <a:srgbClr val="000000"/>
              </a:solidFill>
              <a:latin typeface="Calibri" panose="020F0502020204030204"/>
            </a:endParaRPr>
          </a:p>
        </p:txBody>
      </p:sp>
      <p:sp>
        <p:nvSpPr>
          <p:cNvPr id="2" name="Rectangle 1"/>
          <p:cNvSpPr/>
          <p:nvPr/>
        </p:nvSpPr>
        <p:spPr>
          <a:xfrm>
            <a:off x="194182" y="1270873"/>
            <a:ext cx="6070815" cy="5232202"/>
          </a:xfrm>
          <a:prstGeom prst="rect">
            <a:avLst/>
          </a:prstGeom>
        </p:spPr>
        <p:txBody>
          <a:bodyPr wrap="square">
            <a:spAutoFit/>
          </a:bodyPr>
          <a:lstStyle/>
          <a:p>
            <a:pPr lvl="0">
              <a:defRPr/>
            </a:pPr>
            <a:r>
              <a:rPr lang="en-US" sz="2000" dirty="0">
                <a:solidFill>
                  <a:srgbClr val="000000"/>
                </a:solidFill>
                <a:latin typeface="Arial"/>
                <a:cs typeface="Arial"/>
              </a:rPr>
              <a:t>The SIP allows students to explore our values-based community and gain a foundation for continued success with future employment in the Army by providing opportunities to:</a:t>
            </a:r>
            <a:endParaRPr lang="en-US" dirty="0">
              <a:solidFill>
                <a:srgbClr val="000000"/>
              </a:solidFill>
              <a:latin typeface="Arial"/>
              <a:cs typeface="Arial"/>
            </a:endParaRPr>
          </a:p>
          <a:p>
            <a:pPr lvl="0">
              <a:defRPr/>
            </a:pPr>
            <a:endParaRPr lang="en-US" sz="800" dirty="0">
              <a:solidFill>
                <a:srgbClr val="000000"/>
              </a:solidFill>
            </a:endParaRPr>
          </a:p>
          <a:p>
            <a:pPr marL="800100" lvl="1" indent="-342900">
              <a:buFont typeface="Arial" panose="020B0604020202020204" pitchFamily="34" charset="0"/>
              <a:buChar char="•"/>
              <a:defRPr/>
            </a:pPr>
            <a:r>
              <a:rPr lang="en-US" dirty="0">
                <a:solidFill>
                  <a:srgbClr val="000000"/>
                </a:solidFill>
                <a:latin typeface="Arial"/>
                <a:cs typeface="Arial"/>
              </a:rPr>
              <a:t>Current college students </a:t>
            </a:r>
          </a:p>
          <a:p>
            <a:pPr marL="800100" lvl="1" indent="-342900">
              <a:buFont typeface="Arial" panose="020B0604020202020204" pitchFamily="34" charset="0"/>
              <a:buChar char="•"/>
              <a:defRPr/>
            </a:pPr>
            <a:endParaRPr lang="en-US" sz="1000" dirty="0">
              <a:solidFill>
                <a:srgbClr val="000000"/>
              </a:solidFill>
              <a:latin typeface="Arial"/>
              <a:cs typeface="Arial"/>
            </a:endParaRPr>
          </a:p>
          <a:p>
            <a:pPr marL="800100" lvl="1" indent="-342900">
              <a:buFont typeface="Arial" panose="020B0604020202020204" pitchFamily="34" charset="0"/>
              <a:buChar char="•"/>
              <a:defRPr/>
            </a:pPr>
            <a:r>
              <a:rPr lang="en-US" dirty="0">
                <a:solidFill>
                  <a:srgbClr val="000000"/>
                </a:solidFill>
                <a:latin typeface="Arial"/>
                <a:cs typeface="Arial"/>
              </a:rPr>
              <a:t>Build and enhance </a:t>
            </a:r>
            <a:r>
              <a:rPr lang="en-US" dirty="0">
                <a:solidFill>
                  <a:srgbClr val="0000FF"/>
                </a:solidFill>
                <a:latin typeface="Arial"/>
                <a:cs typeface="Arial"/>
              </a:rPr>
              <a:t>technical and leadership skills</a:t>
            </a:r>
          </a:p>
          <a:p>
            <a:pPr marL="628650" lvl="1" indent="-171450">
              <a:buFont typeface="Arial" panose="020B0604020202020204" pitchFamily="34" charset="0"/>
              <a:buChar char="•"/>
              <a:defRPr/>
            </a:pPr>
            <a:endParaRPr lang="en-US" sz="800" dirty="0">
              <a:solidFill>
                <a:srgbClr val="000000"/>
              </a:solidFill>
              <a:latin typeface="Arial"/>
              <a:cs typeface="Arial"/>
            </a:endParaRPr>
          </a:p>
          <a:p>
            <a:pPr marL="800100" lvl="1" indent="-342900" defTabSz="685800">
              <a:buFont typeface="Arial" panose="020B0604020202020204" pitchFamily="34" charset="0"/>
              <a:buChar char="•"/>
            </a:pPr>
            <a:r>
              <a:rPr lang="en-US" dirty="0">
                <a:latin typeface="Arial"/>
                <a:cs typeface="Arial"/>
              </a:rPr>
              <a:t>Network</a:t>
            </a:r>
          </a:p>
          <a:p>
            <a:pPr marL="628650" lvl="1" indent="-171450" defTabSz="685800">
              <a:buFont typeface="Arial" panose="020B0604020202020204" pitchFamily="34" charset="0"/>
              <a:buChar char="•"/>
            </a:pPr>
            <a:endParaRPr lang="en-US" sz="800" b="1" dirty="0">
              <a:solidFill>
                <a:srgbClr val="000000"/>
              </a:solidFill>
              <a:latin typeface="Arial"/>
              <a:cs typeface="Arial"/>
            </a:endParaRPr>
          </a:p>
          <a:p>
            <a:pPr marL="800100" lvl="1" indent="-342900">
              <a:buFont typeface="Arial" panose="020B0604020202020204" pitchFamily="34" charset="0"/>
              <a:buChar char="•"/>
              <a:defRPr/>
            </a:pPr>
            <a:r>
              <a:rPr lang="en-US" dirty="0">
                <a:solidFill>
                  <a:srgbClr val="000000"/>
                </a:solidFill>
                <a:latin typeface="Arial"/>
                <a:cs typeface="Arial"/>
              </a:rPr>
              <a:t>Apply knowledge from coursework and </a:t>
            </a:r>
            <a:r>
              <a:rPr lang="en-US" dirty="0">
                <a:solidFill>
                  <a:srgbClr val="0000FF"/>
                </a:solidFill>
                <a:latin typeface="Arial"/>
                <a:cs typeface="Arial"/>
              </a:rPr>
              <a:t>perform meaningful work</a:t>
            </a:r>
          </a:p>
          <a:p>
            <a:pPr marL="628650" lvl="1" indent="-171450">
              <a:buFont typeface="Arial" panose="020B0604020202020204" pitchFamily="34" charset="0"/>
              <a:buChar char="•"/>
              <a:defRPr/>
            </a:pPr>
            <a:endParaRPr lang="en-US" sz="800" dirty="0">
              <a:solidFill>
                <a:srgbClr val="000000"/>
              </a:solidFill>
              <a:latin typeface="Arial"/>
              <a:cs typeface="Arial"/>
            </a:endParaRPr>
          </a:p>
          <a:p>
            <a:pPr marL="800100" lvl="1" indent="-342900">
              <a:buFont typeface="Arial" panose="020B0604020202020204" pitchFamily="34" charset="0"/>
              <a:buChar char="•"/>
              <a:defRPr/>
            </a:pPr>
            <a:r>
              <a:rPr lang="en-US" dirty="0">
                <a:latin typeface="Arial"/>
                <a:cs typeface="Arial"/>
              </a:rPr>
              <a:t>Work with experts </a:t>
            </a:r>
            <a:r>
              <a:rPr lang="en-US" dirty="0">
                <a:solidFill>
                  <a:srgbClr val="000000"/>
                </a:solidFill>
                <a:latin typeface="Arial"/>
                <a:cs typeface="Arial"/>
              </a:rPr>
              <a:t>in field of study </a:t>
            </a:r>
          </a:p>
          <a:p>
            <a:pPr marL="800100" lvl="1" indent="-342900">
              <a:buFont typeface="Arial" panose="020B0604020202020204" pitchFamily="34" charset="0"/>
              <a:buChar char="•"/>
              <a:defRPr/>
            </a:pPr>
            <a:endParaRPr lang="en-US" sz="800" dirty="0">
              <a:solidFill>
                <a:srgbClr val="000000"/>
              </a:solidFill>
              <a:latin typeface="Arial"/>
              <a:cs typeface="Arial"/>
            </a:endParaRPr>
          </a:p>
          <a:p>
            <a:pPr marL="800100" lvl="1" indent="-342900">
              <a:buFont typeface="Arial" panose="020B0604020202020204" pitchFamily="34" charset="0"/>
              <a:buChar char="•"/>
              <a:defRPr/>
            </a:pPr>
            <a:r>
              <a:rPr lang="en-US" dirty="0">
                <a:latin typeface="Arial"/>
                <a:cs typeface="Arial"/>
              </a:rPr>
              <a:t>Earn $15 to $23 per hour and tuition assistance up $10,000 per academic y</a:t>
            </a:r>
            <a:r>
              <a:rPr lang="en-US" dirty="0">
                <a:solidFill>
                  <a:srgbClr val="000000"/>
                </a:solidFill>
                <a:latin typeface="Arial"/>
                <a:cs typeface="Arial"/>
              </a:rPr>
              <a:t>ear</a:t>
            </a:r>
          </a:p>
          <a:p>
            <a:pPr marL="800100" lvl="1" indent="-342900">
              <a:buFont typeface="Arial" panose="020B0604020202020204" pitchFamily="34" charset="0"/>
              <a:buChar char="•"/>
              <a:defRPr/>
            </a:pPr>
            <a:endParaRPr lang="en-US" sz="800" dirty="0">
              <a:solidFill>
                <a:srgbClr val="000000"/>
              </a:solidFill>
              <a:latin typeface="Arial"/>
              <a:cs typeface="Arial"/>
            </a:endParaRPr>
          </a:p>
          <a:p>
            <a:pPr marL="800100" lvl="1" indent="-342900">
              <a:buFont typeface="Arial" panose="020B0604020202020204" pitchFamily="34" charset="0"/>
              <a:buChar char="•"/>
              <a:defRPr/>
            </a:pPr>
            <a:r>
              <a:rPr lang="en-US" dirty="0">
                <a:solidFill>
                  <a:srgbClr val="000000"/>
                </a:solidFill>
                <a:latin typeface="Arial"/>
                <a:cs typeface="Arial"/>
              </a:rPr>
              <a:t>Receive bonuses for some difficult-to-fill positions</a:t>
            </a:r>
          </a:p>
          <a:p>
            <a:pPr marL="800100" lvl="1" indent="-342900">
              <a:buFont typeface="Arial" panose="020B0604020202020204" pitchFamily="34" charset="0"/>
              <a:buChar char="•"/>
              <a:defRPr/>
            </a:pPr>
            <a:endParaRPr lang="en-US" sz="800" dirty="0">
              <a:solidFill>
                <a:srgbClr val="000000"/>
              </a:solidFill>
              <a:latin typeface="Arial"/>
              <a:ea typeface="Calibri" panose="020F0502020204030204" pitchFamily="34" charset="0"/>
              <a:cs typeface="Arial"/>
            </a:endParaRPr>
          </a:p>
          <a:p>
            <a:pPr marL="800100" lvl="1" indent="-342900">
              <a:buFont typeface="Arial" panose="020B0604020202020204" pitchFamily="34" charset="0"/>
              <a:buChar char="•"/>
              <a:defRPr/>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Transition to </a:t>
            </a:r>
            <a:r>
              <a:rPr lang="en-US" dirty="0">
                <a:solidFill>
                  <a:srgbClr val="0000FF"/>
                </a:solidFill>
                <a:latin typeface="Arial" panose="020B0604020202020204" pitchFamily="34" charset="0"/>
                <a:ea typeface="Calibri" panose="020F0502020204030204" pitchFamily="34" charset="0"/>
                <a:cs typeface="Times New Roman" panose="02020603050405020304" pitchFamily="18" charset="0"/>
              </a:rPr>
              <a:t>full-time employment</a:t>
            </a:r>
            <a:endPar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8040" y="1270873"/>
            <a:ext cx="2996696" cy="2812239"/>
          </a:xfrm>
          <a:prstGeom prst="rect">
            <a:avLst/>
          </a:prstGeom>
        </p:spPr>
      </p:pic>
      <p:sp>
        <p:nvSpPr>
          <p:cNvPr id="7" name="Title 1">
            <a:extLst>
              <a:ext uri="{FF2B5EF4-FFF2-40B4-BE49-F238E27FC236}">
                <a16:creationId xmlns:a16="http://schemas.microsoft.com/office/drawing/2014/main" id="{A85590C2-120D-3526-FCE3-DB5FE18E4C9F}"/>
              </a:ext>
            </a:extLst>
          </p:cNvPr>
          <p:cNvSpPr>
            <a:spLocks noGrp="1"/>
          </p:cNvSpPr>
          <p:nvPr>
            <p:ph type="title"/>
          </p:nvPr>
        </p:nvSpPr>
        <p:spPr>
          <a:xfrm>
            <a:off x="1081651" y="-429488"/>
            <a:ext cx="9961516" cy="1325563"/>
          </a:xfrm>
        </p:spPr>
        <p:txBody>
          <a:bodyPr/>
          <a:lstStyle/>
          <a:p>
            <a:r>
              <a:rPr lang="en-US" dirty="0"/>
              <a:t>Student Intern Program (SIP)</a:t>
            </a:r>
          </a:p>
        </p:txBody>
      </p:sp>
      <p:sp>
        <p:nvSpPr>
          <p:cNvPr id="3" name="TextBox 2">
            <a:extLst>
              <a:ext uri="{FF2B5EF4-FFF2-40B4-BE49-F238E27FC236}">
                <a16:creationId xmlns:a16="http://schemas.microsoft.com/office/drawing/2014/main" id="{B1767631-77A2-F60A-8089-4CD956D00203}"/>
              </a:ext>
            </a:extLst>
          </p:cNvPr>
          <p:cNvSpPr txBox="1"/>
          <p:nvPr/>
        </p:nvSpPr>
        <p:spPr>
          <a:xfrm>
            <a:off x="7058685" y="4367113"/>
            <a:ext cx="5133315" cy="1754326"/>
          </a:xfrm>
          <a:prstGeom prst="rect">
            <a:avLst/>
          </a:prstGeom>
          <a:noFill/>
        </p:spPr>
        <p:txBody>
          <a:bodyPr wrap="square" rtlCol="0">
            <a:spAutoFit/>
          </a:bodyPr>
          <a:lstStyle/>
          <a:p>
            <a:r>
              <a:rPr lang="en-US" dirty="0">
                <a:latin typeface=" Arial"/>
              </a:rPr>
              <a:t>Eligibility requirements:</a:t>
            </a:r>
          </a:p>
          <a:p>
            <a:pPr marL="285750" indent="-285750">
              <a:buFont typeface="Arial" panose="020B0604020202020204" pitchFamily="34" charset="0"/>
              <a:buChar char="•"/>
            </a:pPr>
            <a:r>
              <a:rPr lang="en-US" dirty="0">
                <a:latin typeface=" Arial"/>
              </a:rPr>
              <a:t>U.S. Citizen</a:t>
            </a:r>
          </a:p>
          <a:p>
            <a:pPr marL="285750" indent="-285750">
              <a:buFont typeface="Arial" panose="020B0604020202020204" pitchFamily="34" charset="0"/>
              <a:buChar char="•"/>
            </a:pPr>
            <a:r>
              <a:rPr lang="en-US" dirty="0">
                <a:latin typeface=" Arial"/>
              </a:rPr>
              <a:t>Enrolled in a full-time degree program</a:t>
            </a:r>
          </a:p>
          <a:p>
            <a:pPr marL="285750" indent="-285750">
              <a:buFont typeface="Arial" panose="020B0604020202020204" pitchFamily="34" charset="0"/>
              <a:buChar char="•"/>
            </a:pPr>
            <a:r>
              <a:rPr lang="en-US" dirty="0">
                <a:latin typeface=" Arial"/>
              </a:rPr>
              <a:t>2.5 minimum GPA</a:t>
            </a:r>
          </a:p>
          <a:p>
            <a:pPr marL="285750" indent="-285750">
              <a:buFont typeface="Arial" panose="020B0604020202020204" pitchFamily="34" charset="0"/>
              <a:buChar char="•"/>
            </a:pPr>
            <a:r>
              <a:rPr lang="en-US" dirty="0">
                <a:latin typeface=" Arial"/>
              </a:rPr>
              <a:t>Completion of at least 30 semester hours/   45 quarter hours</a:t>
            </a:r>
          </a:p>
        </p:txBody>
      </p:sp>
    </p:spTree>
    <p:extLst>
      <p:ext uri="{BB962C8B-B14F-4D97-AF65-F5344CB8AC3E}">
        <p14:creationId xmlns:p14="http://schemas.microsoft.com/office/powerpoint/2010/main" val="3301921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defTabSz="685800"/>
            <a:fld id="{606AAC50-651F-684B-BD12-651656498827}" type="slidenum">
              <a:rPr lang="en-US" smtClean="0">
                <a:solidFill>
                  <a:srgbClr val="FFFFFF"/>
                </a:solidFill>
              </a:rPr>
              <a:pPr defTabSz="685800"/>
              <a:t>9</a:t>
            </a:fld>
            <a:endParaRPr lang="en-US">
              <a:solidFill>
                <a:srgbClr val="FFFFFF"/>
              </a:solidFill>
            </a:endParaRPr>
          </a:p>
        </p:txBody>
      </p:sp>
      <p:sp>
        <p:nvSpPr>
          <p:cNvPr id="6" name="TextBox 5"/>
          <p:cNvSpPr txBox="1"/>
          <p:nvPr/>
        </p:nvSpPr>
        <p:spPr>
          <a:xfrm>
            <a:off x="171058" y="1163325"/>
            <a:ext cx="6571872" cy="4278094"/>
          </a:xfrm>
          <a:prstGeom prst="rect">
            <a:avLst/>
          </a:prstGeom>
          <a:noFill/>
        </p:spPr>
        <p:txBody>
          <a:bodyPr wrap="square" lIns="91440" tIns="45720" rIns="91440" bIns="45720" rtlCol="0" anchor="t">
            <a:spAutoFit/>
          </a:bodyPr>
          <a:lstStyle/>
          <a:p>
            <a:pPr marL="342900" indent="-342900">
              <a:buClr>
                <a:schemeClr val="tx1"/>
              </a:buClr>
              <a:buFont typeface="Arial" panose="020B0604020202020204" pitchFamily="34" charset="0"/>
              <a:buChar char="•"/>
            </a:pPr>
            <a:r>
              <a:rPr lang="en-US" sz="2000" dirty="0">
                <a:latin typeface="Arial"/>
                <a:cs typeface="Arial"/>
              </a:rPr>
              <a:t>Two-year program that provides opportunity to embark on an </a:t>
            </a:r>
            <a:r>
              <a:rPr lang="en-US" sz="2000" dirty="0">
                <a:solidFill>
                  <a:srgbClr val="0000FF"/>
                </a:solidFill>
                <a:latin typeface="Arial"/>
                <a:cs typeface="Arial"/>
              </a:rPr>
              <a:t>accelerated</a:t>
            </a:r>
            <a:r>
              <a:rPr lang="en-US" sz="2000" dirty="0">
                <a:latin typeface="Arial"/>
                <a:cs typeface="Arial"/>
              </a:rPr>
              <a:t> </a:t>
            </a:r>
            <a:r>
              <a:rPr lang="en-US" sz="2000" dirty="0">
                <a:solidFill>
                  <a:srgbClr val="0000FF"/>
                </a:solidFill>
                <a:latin typeface="Arial"/>
                <a:cs typeface="Arial"/>
              </a:rPr>
              <a:t>career path </a:t>
            </a:r>
            <a:r>
              <a:rPr lang="en-US" sz="2000" dirty="0">
                <a:latin typeface="Arial"/>
                <a:cs typeface="Arial"/>
              </a:rPr>
              <a:t>as an Army Civilian employee</a:t>
            </a:r>
          </a:p>
          <a:p>
            <a:pPr marL="171450" indent="-171450">
              <a:buClr>
                <a:schemeClr val="tx1"/>
              </a:buClr>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342900" indent="-342900">
              <a:buClr>
                <a:schemeClr val="tx1"/>
              </a:buClr>
              <a:buFont typeface="Arial" panose="020B0604020202020204" pitchFamily="34" charset="0"/>
              <a:buChar char="•"/>
            </a:pPr>
            <a:r>
              <a:rPr lang="en-US" sz="2000" dirty="0">
                <a:solidFill>
                  <a:srgbClr val="0000FF"/>
                </a:solidFill>
                <a:latin typeface="Arial"/>
                <a:cs typeface="Arial"/>
              </a:rPr>
              <a:t>Planned development </a:t>
            </a:r>
            <a:r>
              <a:rPr lang="en-US" sz="2000" dirty="0">
                <a:latin typeface="Arial"/>
                <a:cs typeface="Arial"/>
              </a:rPr>
              <a:t>through a blending of progressive and sequential work assignments, rotations, formal training, and self-development</a:t>
            </a:r>
          </a:p>
          <a:p>
            <a:pPr marL="342900" indent="-342900">
              <a:buClr>
                <a:schemeClr val="tx1"/>
              </a:buClr>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342900" indent="-342900">
              <a:buClr>
                <a:schemeClr val="tx1"/>
              </a:buClr>
              <a:buFont typeface="Arial" panose="020B0604020202020204" pitchFamily="34" charset="0"/>
              <a:buChar char="•"/>
            </a:pPr>
            <a:r>
              <a:rPr lang="en-US" sz="2000" dirty="0">
                <a:latin typeface="Arial"/>
                <a:cs typeface="Arial"/>
              </a:rPr>
              <a:t>Two promotions within 2 years</a:t>
            </a:r>
          </a:p>
          <a:p>
            <a:pPr marL="171450" indent="-171450">
              <a:buClr>
                <a:schemeClr val="tx1"/>
              </a:buClr>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342900" indent="-342900">
              <a:buClr>
                <a:schemeClr val="tx1"/>
              </a:buClr>
              <a:buFont typeface="Arial" panose="020B0604020202020204" pitchFamily="34" charset="0"/>
              <a:buChar char="•"/>
            </a:pPr>
            <a:r>
              <a:rPr lang="en-US" sz="2000" dirty="0">
                <a:latin typeface="Arial"/>
                <a:cs typeface="Arial"/>
              </a:rPr>
              <a:t>Upon successful completion of the AFP, Fellows will then be </a:t>
            </a:r>
            <a:r>
              <a:rPr lang="en-US" sz="2000" dirty="0">
                <a:solidFill>
                  <a:srgbClr val="0000FF"/>
                </a:solidFill>
                <a:latin typeface="Arial"/>
                <a:cs typeface="Arial"/>
              </a:rPr>
              <a:t>non-competitively promoted into a permanent position</a:t>
            </a:r>
          </a:p>
          <a:p>
            <a:pPr marL="342900" indent="-342900">
              <a:buClr>
                <a:schemeClr val="tx1"/>
              </a:buClr>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342900" indent="-342900">
              <a:buClr>
                <a:schemeClr val="tx1"/>
              </a:buClr>
              <a:buFont typeface="Arial" panose="020B0604020202020204" pitchFamily="34" charset="0"/>
              <a:buChar char="•"/>
            </a:pPr>
            <a:r>
              <a:rPr lang="en-US" sz="2000" dirty="0">
                <a:latin typeface="Arial"/>
                <a:cs typeface="Arial"/>
              </a:rPr>
              <a:t>Relocation expenses paid and signing bonuses for some difficult-to-fill positions</a:t>
            </a:r>
          </a:p>
        </p:txBody>
      </p:sp>
      <p:sp>
        <p:nvSpPr>
          <p:cNvPr id="7" name="Footer Placeholder 3"/>
          <p:cNvSpPr>
            <a:spLocks noGrp="1"/>
          </p:cNvSpPr>
          <p:nvPr>
            <p:ph type="ftr" sz="quarter" idx="4294967295"/>
          </p:nvPr>
        </p:nvSpPr>
        <p:spPr>
          <a:xfrm>
            <a:off x="1730748" y="6523357"/>
            <a:ext cx="3086100" cy="365125"/>
          </a:xfrm>
        </p:spPr>
        <p:txBody>
          <a:bodyPr/>
          <a:lstStyle/>
          <a:p>
            <a:pPr defTabSz="685800"/>
            <a:r>
              <a:rPr lang="en-US">
                <a:solidFill>
                  <a:srgbClr val="FFFFFF">
                    <a:lumMod val="75000"/>
                  </a:srgbClr>
                </a:solidFill>
              </a:rPr>
              <a:t>Army Civilian Career Management Activity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1244" y="5103537"/>
            <a:ext cx="1998859" cy="144706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3560" y="1271848"/>
            <a:ext cx="4079151" cy="2755068"/>
          </a:xfrm>
          <a:prstGeom prst="rect">
            <a:avLst/>
          </a:prstGeom>
        </p:spPr>
      </p:pic>
      <p:sp>
        <p:nvSpPr>
          <p:cNvPr id="10" name="Title 1">
            <a:extLst>
              <a:ext uri="{FF2B5EF4-FFF2-40B4-BE49-F238E27FC236}">
                <a16:creationId xmlns:a16="http://schemas.microsoft.com/office/drawing/2014/main" id="{C0DCCDFC-D5AD-ABA1-F747-F7559CE92338}"/>
              </a:ext>
            </a:extLst>
          </p:cNvPr>
          <p:cNvSpPr>
            <a:spLocks noGrp="1"/>
          </p:cNvSpPr>
          <p:nvPr>
            <p:ph type="title"/>
          </p:nvPr>
        </p:nvSpPr>
        <p:spPr>
          <a:xfrm>
            <a:off x="1081651" y="-429488"/>
            <a:ext cx="9961516" cy="1325563"/>
          </a:xfrm>
        </p:spPr>
        <p:txBody>
          <a:bodyPr/>
          <a:lstStyle/>
          <a:p>
            <a:r>
              <a:rPr lang="en-US" dirty="0"/>
              <a:t>Army Fellows Program (AFP)</a:t>
            </a:r>
          </a:p>
        </p:txBody>
      </p:sp>
      <p:sp>
        <p:nvSpPr>
          <p:cNvPr id="2" name="TextBox 1">
            <a:extLst>
              <a:ext uri="{FF2B5EF4-FFF2-40B4-BE49-F238E27FC236}">
                <a16:creationId xmlns:a16="http://schemas.microsoft.com/office/drawing/2014/main" id="{F9C56B6C-81AB-553F-EA6B-AF707C50245B}"/>
              </a:ext>
            </a:extLst>
          </p:cNvPr>
          <p:cNvSpPr txBox="1"/>
          <p:nvPr/>
        </p:nvSpPr>
        <p:spPr>
          <a:xfrm>
            <a:off x="6911327" y="4287257"/>
            <a:ext cx="5133315" cy="2246769"/>
          </a:xfrm>
          <a:prstGeom prst="rect">
            <a:avLst/>
          </a:prstGeom>
          <a:noFill/>
        </p:spPr>
        <p:txBody>
          <a:bodyPr wrap="square" rtlCol="0">
            <a:spAutoFit/>
          </a:bodyPr>
          <a:lstStyle/>
          <a:p>
            <a:r>
              <a:rPr lang="en-US" dirty="0">
                <a:latin typeface=" Arial"/>
              </a:rPr>
              <a:t>Eligibility requirements:</a:t>
            </a:r>
          </a:p>
          <a:p>
            <a:pPr marL="285750" indent="-285750">
              <a:buFont typeface="Arial" panose="020B0604020202020204" pitchFamily="34" charset="0"/>
              <a:buChar char="•"/>
            </a:pPr>
            <a:r>
              <a:rPr lang="en-US" dirty="0">
                <a:latin typeface=" Arial"/>
              </a:rPr>
              <a:t>U.S. Citizen</a:t>
            </a:r>
          </a:p>
          <a:p>
            <a:pPr marL="285750" indent="-285750">
              <a:buFont typeface="Arial" panose="020B0604020202020204" pitchFamily="34" charset="0"/>
              <a:buChar char="•"/>
            </a:pPr>
            <a:r>
              <a:rPr lang="en-US" dirty="0">
                <a:latin typeface=" Arial"/>
              </a:rPr>
              <a:t>Ability to obtain and maintain a clearance if required</a:t>
            </a:r>
          </a:p>
          <a:p>
            <a:pPr marL="285750" indent="-285750">
              <a:buFont typeface="Arial" panose="020B0604020202020204" pitchFamily="34" charset="0"/>
              <a:buChar char="•"/>
            </a:pPr>
            <a:r>
              <a:rPr lang="en-US" dirty="0">
                <a:latin typeface=" Arial"/>
              </a:rPr>
              <a:t>Degree requirements vary by position, most require 3.0 or higher GPA</a:t>
            </a:r>
          </a:p>
          <a:p>
            <a:pPr marL="285750" indent="-285750">
              <a:buFont typeface="Arial" panose="020B0604020202020204" pitchFamily="34" charset="0"/>
              <a:buChar char="•"/>
            </a:pPr>
            <a:endParaRPr lang="en-US" dirty="0">
              <a:latin typeface=" Arial"/>
            </a:endParaRPr>
          </a:p>
          <a:p>
            <a:endParaRPr lang="en-US" sz="1400" dirty="0">
              <a:latin typeface=" Arial"/>
            </a:endParaRPr>
          </a:p>
        </p:txBody>
      </p:sp>
    </p:spTree>
    <p:extLst>
      <p:ext uri="{BB962C8B-B14F-4D97-AF65-F5344CB8AC3E}">
        <p14:creationId xmlns:p14="http://schemas.microsoft.com/office/powerpoint/2010/main" val="3365042926"/>
      </p:ext>
    </p:extLst>
  </p:cSld>
  <p:clrMapOvr>
    <a:masterClrMapping/>
  </p:clrMapOvr>
</p:sld>
</file>

<file path=ppt/theme/theme1.xml><?xml version="1.0" encoding="utf-8"?>
<a:theme xmlns:a="http://schemas.openxmlformats.org/drawingml/2006/main" name="Generic/CIP Deck">
  <a:themeElements>
    <a:clrScheme name="Army Civilian Colors">
      <a:dk1>
        <a:srgbClr val="000000"/>
      </a:dk1>
      <a:lt1>
        <a:srgbClr val="FFFFFF"/>
      </a:lt1>
      <a:dk2>
        <a:srgbClr val="333C33"/>
      </a:dk2>
      <a:lt2>
        <a:srgbClr val="BFB8A6"/>
      </a:lt2>
      <a:accent1>
        <a:srgbClr val="83794F"/>
      </a:accent1>
      <a:accent2>
        <a:srgbClr val="CB9700"/>
      </a:accent2>
      <a:accent3>
        <a:srgbClr val="D15E14"/>
      </a:accent3>
      <a:accent4>
        <a:srgbClr val="8E3424"/>
      </a:accent4>
      <a:accent5>
        <a:srgbClr val="414041"/>
      </a:accent5>
      <a:accent6>
        <a:srgbClr val="FFD530"/>
      </a:accent6>
      <a:hlink>
        <a:srgbClr val="D15E14"/>
      </a:hlink>
      <a:folHlink>
        <a:srgbClr val="71736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MA Template" id="{73B433D3-CD32-4A58-8A14-3E61D4ADC0E8}" vid="{1FF794DC-CE4C-49B5-B13E-CA5B955EA4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6649B2E450BD4BA74DB400A29B7242" ma:contentTypeVersion="4" ma:contentTypeDescription="Create a new document." ma:contentTypeScope="" ma:versionID="944d071a5326c9449157a69933bfb104">
  <xsd:schema xmlns:xsd="http://www.w3.org/2001/XMLSchema" xmlns:xs="http://www.w3.org/2001/XMLSchema" xmlns:p="http://schemas.microsoft.com/office/2006/metadata/properties" xmlns:ns2="2c2e779b-a5aa-4790-ace7-18a9b3f0cd7f" xmlns:ns3="cbb07196-a615-40e7-8b48-0f16d521d87d" targetNamespace="http://schemas.microsoft.com/office/2006/metadata/properties" ma:root="true" ma:fieldsID="0ab7917f78929fba34eb8202de52eb12" ns2:_="" ns3:_="">
    <xsd:import namespace="2c2e779b-a5aa-4790-ace7-18a9b3f0cd7f"/>
    <xsd:import namespace="cbb07196-a615-40e7-8b48-0f16d521d87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2e779b-a5aa-4790-ace7-18a9b3f0cd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b07196-a615-40e7-8b48-0f16d521d87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bb07196-a615-40e7-8b48-0f16d521d87d">
      <UserInfo>
        <DisplayName>Piosa, Cristina M CIV USARMY CHRA-ACCMA (USA)</DisplayName>
        <AccountId>316</AccountId>
        <AccountType/>
      </UserInfo>
      <UserInfo>
        <DisplayName>Burchett, Lori A CIV USARMY CHRA-ACCMA (USA)</DisplayName>
        <AccountId>301</AccountId>
        <AccountType/>
      </UserInfo>
    </SharedWithUsers>
  </documentManagement>
</p:properties>
</file>

<file path=customXml/itemProps1.xml><?xml version="1.0" encoding="utf-8"?>
<ds:datastoreItem xmlns:ds="http://schemas.openxmlformats.org/officeDocument/2006/customXml" ds:itemID="{7AF60257-716C-4D22-AA06-016F26F0A7F8}">
  <ds:schemaRefs>
    <ds:schemaRef ds:uri="2c2e779b-a5aa-4790-ace7-18a9b3f0cd7f"/>
    <ds:schemaRef ds:uri="cbb07196-a615-40e7-8b48-0f16d521d87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8EAF8B6-97D7-411F-B574-86C16AE64F1B}">
  <ds:schemaRefs>
    <ds:schemaRef ds:uri="http://schemas.microsoft.com/sharepoint/v3/contenttype/forms"/>
  </ds:schemaRefs>
</ds:datastoreItem>
</file>

<file path=customXml/itemProps3.xml><?xml version="1.0" encoding="utf-8"?>
<ds:datastoreItem xmlns:ds="http://schemas.openxmlformats.org/officeDocument/2006/customXml" ds:itemID="{E075C40A-BE7C-47E4-9EC6-60A3F7E3B9DB}">
  <ds:schemaRefs>
    <ds:schemaRef ds:uri="http://schemas.microsoft.com/office/2006/documentManagement/types"/>
    <ds:schemaRef ds:uri="http://www.w3.org/XML/1998/namespace"/>
    <ds:schemaRef ds:uri="cbb07196-a615-40e7-8b48-0f16d521d87d"/>
    <ds:schemaRef ds:uri="http://purl.org/dc/elements/1.1/"/>
    <ds:schemaRef ds:uri="http://purl.org/dc/terms/"/>
    <ds:schemaRef ds:uri="2c2e779b-a5aa-4790-ace7-18a9b3f0cd7f"/>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emplate>ACCMA Template</Template>
  <TotalTime>2817</TotalTime>
  <Words>5067</Words>
  <Application>Microsoft Office PowerPoint</Application>
  <PresentationFormat>Widescreen</PresentationFormat>
  <Paragraphs>364</Paragraphs>
  <Slides>16</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 Arial</vt:lpstr>
      <vt:lpstr>Arial</vt:lpstr>
      <vt:lpstr>Arial-ItalicMT</vt:lpstr>
      <vt:lpstr>Calibri</vt:lpstr>
      <vt:lpstr>Calibri Light</vt:lpstr>
      <vt:lpstr>Courier</vt:lpstr>
      <vt:lpstr>Segoe UI</vt:lpstr>
      <vt:lpstr>System Font Regular</vt:lpstr>
      <vt:lpstr>Times New Roman</vt:lpstr>
      <vt:lpstr>Wingdings</vt:lpstr>
      <vt:lpstr>YouTube Noto</vt:lpstr>
      <vt:lpstr>Generic/CIP Deck</vt:lpstr>
      <vt:lpstr>Army Civilian Careers Internship, fellowship, and scholarship opportunities</vt:lpstr>
      <vt:lpstr>Agenda</vt:lpstr>
      <vt:lpstr>Army Civilian Careers</vt:lpstr>
      <vt:lpstr>Army Civilian Careers</vt:lpstr>
      <vt:lpstr>Army Civilian Careers</vt:lpstr>
      <vt:lpstr>Opportunities for High School Students</vt:lpstr>
      <vt:lpstr>College Internships &amp; Fellowships</vt:lpstr>
      <vt:lpstr>Student Intern Program (SIP)</vt:lpstr>
      <vt:lpstr>Army Fellows Program (AFP)</vt:lpstr>
      <vt:lpstr>PowerPoint Presentation</vt:lpstr>
      <vt:lpstr>Federal Student Loan Repayment Program (FSLRP)</vt:lpstr>
      <vt:lpstr>Hiring Incentives</vt:lpstr>
      <vt:lpstr>Networking</vt:lpstr>
      <vt:lpstr>Background Checks</vt:lpstr>
      <vt:lpstr>Where to Locate Army and DoD Vacancies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Dilanian, Arpi</dc:creator>
  <cp:lastModifiedBy>Esparraguera, Maria D CIV USARMY CHRA-HQS (USA)</cp:lastModifiedBy>
  <cp:revision>226</cp:revision>
  <dcterms:created xsi:type="dcterms:W3CDTF">2022-08-30T16:17:28Z</dcterms:created>
  <dcterms:modified xsi:type="dcterms:W3CDTF">2024-01-05T13:28:45Z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0x010100946649B2E450BD4BA74DB400A29B7242</vt:lpwstr>
  </property>
  <property fmtid="{D5CDD505-2E9C-101B-9397-08002B2CF9AE}" pid="3" name="MediaServiceImageTags">
    <vt:lpwstr/>
  </property>
</Properties>
</file>