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39"/>
  </p:notesMasterIdLst>
  <p:sldIdLst>
    <p:sldId id="2343" r:id="rId5"/>
    <p:sldId id="1075" r:id="rId6"/>
    <p:sldId id="261" r:id="rId7"/>
    <p:sldId id="269" r:id="rId8"/>
    <p:sldId id="2372" r:id="rId9"/>
    <p:sldId id="2373" r:id="rId10"/>
    <p:sldId id="1347" r:id="rId11"/>
    <p:sldId id="1064" r:id="rId12"/>
    <p:sldId id="2345" r:id="rId13"/>
    <p:sldId id="2346" r:id="rId14"/>
    <p:sldId id="2357" r:id="rId15"/>
    <p:sldId id="1066" r:id="rId16"/>
    <p:sldId id="2358" r:id="rId17"/>
    <p:sldId id="2359" r:id="rId18"/>
    <p:sldId id="2360" r:id="rId19"/>
    <p:sldId id="2362" r:id="rId20"/>
    <p:sldId id="2363" r:id="rId21"/>
    <p:sldId id="2365" r:id="rId22"/>
    <p:sldId id="2378" r:id="rId23"/>
    <p:sldId id="2370" r:id="rId24"/>
    <p:sldId id="2368" r:id="rId25"/>
    <p:sldId id="2371" r:id="rId26"/>
    <p:sldId id="2374" r:id="rId27"/>
    <p:sldId id="2375" r:id="rId28"/>
    <p:sldId id="2376" r:id="rId29"/>
    <p:sldId id="2377" r:id="rId30"/>
    <p:sldId id="2379" r:id="rId31"/>
    <p:sldId id="2380" r:id="rId32"/>
    <p:sldId id="2381" r:id="rId33"/>
    <p:sldId id="2382" r:id="rId34"/>
    <p:sldId id="2383" r:id="rId35"/>
    <p:sldId id="2384" r:id="rId36"/>
    <p:sldId id="2385" r:id="rId37"/>
    <p:sldId id="108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C5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056" autoAdjust="0"/>
  </p:normalViewPr>
  <p:slideViewPr>
    <p:cSldViewPr snapToGrid="0">
      <p:cViewPr varScale="1">
        <p:scale>
          <a:sx n="81" d="100"/>
          <a:sy n="81" d="100"/>
        </p:scale>
        <p:origin x="152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0FE04-9A36-4E1F-B85D-7093682B9E82}" type="datetimeFigureOut">
              <a:rPr lang="en-US" smtClean="0"/>
              <a:t>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A28E9-807B-4A3B-A34A-99C6B8510417}" type="slidenum">
              <a:rPr lang="en-US" smtClean="0"/>
              <a:t>‹#›</a:t>
            </a:fld>
            <a:endParaRPr lang="en-US"/>
          </a:p>
        </p:txBody>
      </p:sp>
    </p:spTree>
    <p:extLst>
      <p:ext uri="{BB962C8B-B14F-4D97-AF65-F5344CB8AC3E}">
        <p14:creationId xmlns:p14="http://schemas.microsoft.com/office/powerpoint/2010/main" val="161303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5D21A-D779-40CF-BD75-9A75C4824B23}" type="slidenum">
              <a:rPr lang="en-US" smtClean="0"/>
              <a:t>4</a:t>
            </a:fld>
            <a:endParaRPr lang="en-US" dirty="0"/>
          </a:p>
        </p:txBody>
      </p:sp>
    </p:spTree>
    <p:extLst>
      <p:ext uri="{BB962C8B-B14F-4D97-AF65-F5344CB8AC3E}">
        <p14:creationId xmlns:p14="http://schemas.microsoft.com/office/powerpoint/2010/main" val="73040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A28E9-807B-4A3B-A34A-99C6B8510417}" type="slidenum">
              <a:rPr lang="en-US" smtClean="0"/>
              <a:t>20</a:t>
            </a:fld>
            <a:endParaRPr lang="en-US"/>
          </a:p>
        </p:txBody>
      </p:sp>
    </p:spTree>
    <p:extLst>
      <p:ext uri="{BB962C8B-B14F-4D97-AF65-F5344CB8AC3E}">
        <p14:creationId xmlns:p14="http://schemas.microsoft.com/office/powerpoint/2010/main" val="350804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A28E9-807B-4A3B-A34A-99C6B8510417}" type="slidenum">
              <a:rPr lang="en-US" smtClean="0"/>
              <a:t>28</a:t>
            </a:fld>
            <a:endParaRPr lang="en-US"/>
          </a:p>
        </p:txBody>
      </p:sp>
    </p:spTree>
    <p:extLst>
      <p:ext uri="{BB962C8B-B14F-4D97-AF65-F5344CB8AC3E}">
        <p14:creationId xmlns:p14="http://schemas.microsoft.com/office/powerpoint/2010/main" val="292556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7AA75-5E13-FC03-E221-087589C6F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71E6C-D7C6-9444-E9B4-37225069C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B68F5-9462-1885-1946-AF6D10B4AF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AA927C-6D64-4DF2-443A-4ADF18225196}"/>
              </a:ext>
            </a:extLst>
          </p:cNvPr>
          <p:cNvSpPr>
            <a:spLocks noGrp="1"/>
          </p:cNvSpPr>
          <p:nvPr>
            <p:ph type="sldNum" sz="quarter" idx="5"/>
          </p:nvPr>
        </p:nvSpPr>
        <p:spPr/>
        <p:txBody>
          <a:bodyPr/>
          <a:lstStyle/>
          <a:p>
            <a:fld id="{FB5A28E9-807B-4A3B-A34A-99C6B8510417}" type="slidenum">
              <a:rPr lang="en-US" smtClean="0"/>
              <a:t>29</a:t>
            </a:fld>
            <a:endParaRPr lang="en-US"/>
          </a:p>
        </p:txBody>
      </p:sp>
    </p:spTree>
    <p:extLst>
      <p:ext uri="{BB962C8B-B14F-4D97-AF65-F5344CB8AC3E}">
        <p14:creationId xmlns:p14="http://schemas.microsoft.com/office/powerpoint/2010/main" val="34598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96D9C-6BA3-6E04-D741-6686C4ACE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C5BBD-86B6-A1B8-463B-EF85E665D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B5DFD-61BC-866D-9D65-DA72EDED1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13FBA9-66E9-B627-FD23-3231264603C2}"/>
              </a:ext>
            </a:extLst>
          </p:cNvPr>
          <p:cNvSpPr>
            <a:spLocks noGrp="1"/>
          </p:cNvSpPr>
          <p:nvPr>
            <p:ph type="sldNum" sz="quarter" idx="5"/>
          </p:nvPr>
        </p:nvSpPr>
        <p:spPr/>
        <p:txBody>
          <a:bodyPr/>
          <a:lstStyle/>
          <a:p>
            <a:fld id="{FB5A28E9-807B-4A3B-A34A-99C6B8510417}" type="slidenum">
              <a:rPr lang="en-US" smtClean="0"/>
              <a:t>30</a:t>
            </a:fld>
            <a:endParaRPr lang="en-US"/>
          </a:p>
        </p:txBody>
      </p:sp>
    </p:spTree>
    <p:extLst>
      <p:ext uri="{BB962C8B-B14F-4D97-AF65-F5344CB8AC3E}">
        <p14:creationId xmlns:p14="http://schemas.microsoft.com/office/powerpoint/2010/main" val="180460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681B-C643-B5A5-07A3-0F7D0CC5B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519DBD-6176-682E-A653-3401E4DF5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524AE-12A1-0A1E-6368-CA6360E105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B848E1-F99E-AA90-3203-8338CB697A95}"/>
              </a:ext>
            </a:extLst>
          </p:cNvPr>
          <p:cNvSpPr>
            <a:spLocks noGrp="1"/>
          </p:cNvSpPr>
          <p:nvPr>
            <p:ph type="sldNum" sz="quarter" idx="5"/>
          </p:nvPr>
        </p:nvSpPr>
        <p:spPr/>
        <p:txBody>
          <a:bodyPr/>
          <a:lstStyle/>
          <a:p>
            <a:fld id="{FB5A28E9-807B-4A3B-A34A-99C6B8510417}" type="slidenum">
              <a:rPr lang="en-US" smtClean="0"/>
              <a:t>31</a:t>
            </a:fld>
            <a:endParaRPr lang="en-US"/>
          </a:p>
        </p:txBody>
      </p:sp>
    </p:spTree>
    <p:extLst>
      <p:ext uri="{BB962C8B-B14F-4D97-AF65-F5344CB8AC3E}">
        <p14:creationId xmlns:p14="http://schemas.microsoft.com/office/powerpoint/2010/main" val="368304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6652B-0CAA-C952-69FE-1A29279E4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2132C-F944-6346-82C1-9CE43404C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D0F41-32CF-9ABF-3CFA-CE76506B99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A0E28F-3495-6366-B008-B7D0F401EE34}"/>
              </a:ext>
            </a:extLst>
          </p:cNvPr>
          <p:cNvSpPr>
            <a:spLocks noGrp="1"/>
          </p:cNvSpPr>
          <p:nvPr>
            <p:ph type="sldNum" sz="quarter" idx="5"/>
          </p:nvPr>
        </p:nvSpPr>
        <p:spPr/>
        <p:txBody>
          <a:bodyPr/>
          <a:lstStyle/>
          <a:p>
            <a:fld id="{FB5A28E9-807B-4A3B-A34A-99C6B8510417}" type="slidenum">
              <a:rPr lang="en-US" smtClean="0"/>
              <a:t>32</a:t>
            </a:fld>
            <a:endParaRPr lang="en-US"/>
          </a:p>
        </p:txBody>
      </p:sp>
    </p:spTree>
    <p:extLst>
      <p:ext uri="{BB962C8B-B14F-4D97-AF65-F5344CB8AC3E}">
        <p14:creationId xmlns:p14="http://schemas.microsoft.com/office/powerpoint/2010/main" val="3747792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D6678-EABB-94E7-8893-887D1BA2E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5797A-FC76-DEEC-A294-21A3F264A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F2DA7-EADD-1480-9ECC-EE0052BFF5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D4D1B-AF15-B209-FFBC-F407FF4D7CC3}"/>
              </a:ext>
            </a:extLst>
          </p:cNvPr>
          <p:cNvSpPr>
            <a:spLocks noGrp="1"/>
          </p:cNvSpPr>
          <p:nvPr>
            <p:ph type="sldNum" sz="quarter" idx="5"/>
          </p:nvPr>
        </p:nvSpPr>
        <p:spPr/>
        <p:txBody>
          <a:bodyPr/>
          <a:lstStyle/>
          <a:p>
            <a:fld id="{FB5A28E9-807B-4A3B-A34A-99C6B8510417}" type="slidenum">
              <a:rPr lang="en-US" smtClean="0"/>
              <a:t>33</a:t>
            </a:fld>
            <a:endParaRPr lang="en-US"/>
          </a:p>
        </p:txBody>
      </p:sp>
    </p:spTree>
    <p:extLst>
      <p:ext uri="{BB962C8B-B14F-4D97-AF65-F5344CB8AC3E}">
        <p14:creationId xmlns:p14="http://schemas.microsoft.com/office/powerpoint/2010/main" val="17054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63A4C-4C66-47FD-81F8-CD4182A9B5D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90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63A4C-4C66-47FD-81F8-CD4182A9B5D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16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63A4C-4C66-47FD-81F8-CD4182A9B5D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5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63A4C-4C66-47FD-81F8-CD4182A9B5D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9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5D21A-D779-40CF-BD75-9A75C4824B23}" type="slidenum">
              <a:rPr lang="en-US" smtClean="0"/>
              <a:t>12</a:t>
            </a:fld>
            <a:endParaRPr lang="en-US" dirty="0"/>
          </a:p>
        </p:txBody>
      </p:sp>
    </p:spTree>
    <p:extLst>
      <p:ext uri="{BB962C8B-B14F-4D97-AF65-F5344CB8AC3E}">
        <p14:creationId xmlns:p14="http://schemas.microsoft.com/office/powerpoint/2010/main" val="93072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5D21A-D779-40CF-BD75-9A75C4824B23}" type="slidenum">
              <a:rPr lang="en-US" smtClean="0"/>
              <a:t>13</a:t>
            </a:fld>
            <a:endParaRPr lang="en-US" dirty="0"/>
          </a:p>
        </p:txBody>
      </p:sp>
    </p:spTree>
    <p:extLst>
      <p:ext uri="{BB962C8B-B14F-4D97-AF65-F5344CB8AC3E}">
        <p14:creationId xmlns:p14="http://schemas.microsoft.com/office/powerpoint/2010/main" val="7773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A28E9-807B-4A3B-A34A-99C6B8510417}" type="slidenum">
              <a:rPr lang="en-US" smtClean="0"/>
              <a:t>15</a:t>
            </a:fld>
            <a:endParaRPr lang="en-US"/>
          </a:p>
        </p:txBody>
      </p:sp>
    </p:spTree>
    <p:extLst>
      <p:ext uri="{BB962C8B-B14F-4D97-AF65-F5344CB8AC3E}">
        <p14:creationId xmlns:p14="http://schemas.microsoft.com/office/powerpoint/2010/main" val="426559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A28E9-807B-4A3B-A34A-99C6B8510417}" type="slidenum">
              <a:rPr lang="en-US" smtClean="0"/>
              <a:t>19</a:t>
            </a:fld>
            <a:endParaRPr lang="en-US"/>
          </a:p>
        </p:txBody>
      </p:sp>
    </p:spTree>
    <p:extLst>
      <p:ext uri="{BB962C8B-B14F-4D97-AF65-F5344CB8AC3E}">
        <p14:creationId xmlns:p14="http://schemas.microsoft.com/office/powerpoint/2010/main" val="465010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sp>
        <p:nvSpPr>
          <p:cNvPr id="3" name="TextBox 2"/>
          <p:cNvSpPr txBox="1"/>
          <p:nvPr userDrawn="1"/>
        </p:nvSpPr>
        <p:spPr>
          <a:xfrm>
            <a:off x="685800" y="83265"/>
            <a:ext cx="7772400" cy="954107"/>
          </a:xfrm>
          <a:prstGeom prst="rect">
            <a:avLst/>
          </a:prstGeom>
          <a:noFill/>
        </p:spPr>
        <p:txBody>
          <a:bodyPr>
            <a:spAutoFit/>
          </a:bodyPr>
          <a:lstStyle/>
          <a:p>
            <a:pPr algn="ctr" fontAlgn="auto">
              <a:spcBef>
                <a:spcPts val="0"/>
              </a:spcBef>
              <a:spcAft>
                <a:spcPts val="0"/>
              </a:spcAft>
              <a:defRPr/>
            </a:pPr>
            <a:r>
              <a:rPr lang="en-US" sz="2800" b="1">
                <a:solidFill>
                  <a:prstClr val="black"/>
                </a:solidFill>
                <a:latin typeface="Arial" pitchFamily="34" charset="0"/>
                <a:cs typeface="Arial" pitchFamily="34" charset="0"/>
              </a:rPr>
              <a:t>Welcome to the Cadet Command </a:t>
            </a:r>
          </a:p>
          <a:p>
            <a:pPr algn="ctr" fontAlgn="auto">
              <a:spcBef>
                <a:spcPts val="0"/>
              </a:spcBef>
              <a:spcAft>
                <a:spcPts val="0"/>
              </a:spcAft>
              <a:defRPr/>
            </a:pPr>
            <a:r>
              <a:rPr lang="en-US" sz="2800" b="1">
                <a:solidFill>
                  <a:prstClr val="black"/>
                </a:solidFill>
                <a:latin typeface="Arial" pitchFamily="34" charset="0"/>
                <a:cs typeface="Arial" pitchFamily="34" charset="0"/>
              </a:rPr>
              <a:t>Slide Template</a:t>
            </a:r>
          </a:p>
        </p:txBody>
      </p:sp>
      <p:sp>
        <p:nvSpPr>
          <p:cNvPr id="4" name="TextBox 3"/>
          <p:cNvSpPr txBox="1"/>
          <p:nvPr userDrawn="1"/>
        </p:nvSpPr>
        <p:spPr>
          <a:xfrm>
            <a:off x="4572000" y="1571686"/>
            <a:ext cx="4267200" cy="3021340"/>
          </a:xfrm>
          <a:prstGeom prst="rect">
            <a:avLst/>
          </a:prstGeom>
          <a:solidFill>
            <a:schemeClr val="bg2"/>
          </a:solidFill>
          <a:ln w="12700">
            <a:solidFill>
              <a:schemeClr val="tx1">
                <a:lumMod val="50000"/>
                <a:lumOff val="50000"/>
              </a:schemeClr>
            </a:solidFill>
          </a:ln>
        </p:spPr>
        <p:txBody>
          <a:bodyPr wrap="square">
            <a:spAutoFit/>
          </a:bodyPr>
          <a:lstStyle/>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To begin making your slide presentation, follow the arrow and:</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Step 1.  From the “Home” tab, choose “Layout” to select and create your title slide.</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Notes:</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All fonts should be Arial</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Templates automatically reduce overall size of text as more is added; do not go below font size 14 or fourth sub-bullet level</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Do not change formatting (e.g. hanging indent, bullet types, etc.)</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Print in grayscale; only print in color if there is a chart on the page that has color coding</a:t>
            </a:r>
          </a:p>
        </p:txBody>
      </p:sp>
      <p:sp>
        <p:nvSpPr>
          <p:cNvPr id="17" name="Rectangle 16">
            <a:extLst>
              <a:ext uri="{FF2B5EF4-FFF2-40B4-BE49-F238E27FC236}">
                <a16:creationId xmlns:a16="http://schemas.microsoft.com/office/drawing/2014/main" id="{7BF07D06-2B9D-06DB-E9B4-46D5C7C50A63}"/>
              </a:ext>
            </a:extLst>
          </p:cNvPr>
          <p:cNvSpPr/>
          <p:nvPr userDrawn="1"/>
        </p:nvSpPr>
        <p:spPr>
          <a:xfrm>
            <a:off x="545903" y="2642301"/>
            <a:ext cx="648502" cy="599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phical user interface, application&#10;&#10;Description automatically generated">
            <a:extLst>
              <a:ext uri="{FF2B5EF4-FFF2-40B4-BE49-F238E27FC236}">
                <a16:creationId xmlns:a16="http://schemas.microsoft.com/office/drawing/2014/main" id="{D133FD52-778E-F2E5-684A-4AE721786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411" y="1166647"/>
            <a:ext cx="4050805" cy="4653981"/>
          </a:xfrm>
          <a:prstGeom prst="rect">
            <a:avLst/>
          </a:prstGeom>
        </p:spPr>
      </p:pic>
    </p:spTree>
    <p:extLst>
      <p:ext uri="{BB962C8B-B14F-4D97-AF65-F5344CB8AC3E}">
        <p14:creationId xmlns:p14="http://schemas.microsoft.com/office/powerpoint/2010/main" val="412088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a:solidFill>
            <a:srgbClr val="D9D9D9"/>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05461-6B3C-4EA4-8890-C575758C2451}" type="datetimeFigureOut">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443B9-EE67-4F2F-A06C-8A150B6DDE40}" type="slidenum">
              <a:rPr lang="en-US" smtClean="0"/>
              <a:t>‹#›</a:t>
            </a:fld>
            <a:endParaRPr lang="en-US" dirty="0"/>
          </a:p>
        </p:txBody>
      </p:sp>
    </p:spTree>
    <p:extLst>
      <p:ext uri="{BB962C8B-B14F-4D97-AF65-F5344CB8AC3E}">
        <p14:creationId xmlns:p14="http://schemas.microsoft.com/office/powerpoint/2010/main" val="362620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dirty="0"/>
              <a:t>U.S. Army Inspector General School   </a:t>
            </a:r>
            <a:fld id="{6CA35404-B414-4D71-BEEF-2E3F948CC03A}" type="slidenum">
              <a:rPr lang="en-US"/>
              <a:pPr>
                <a:defRPr/>
              </a:pPr>
              <a:t>‹#›</a:t>
            </a:fld>
            <a:endParaRPr lang="en-US" dirty="0"/>
          </a:p>
        </p:txBody>
      </p:sp>
    </p:spTree>
    <p:extLst>
      <p:ext uri="{BB962C8B-B14F-4D97-AF65-F5344CB8AC3E}">
        <p14:creationId xmlns:p14="http://schemas.microsoft.com/office/powerpoint/2010/main" val="9061343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7"/>
            <a:ext cx="7772400" cy="1470025"/>
          </a:xfrm>
        </p:spPr>
        <p:txBody>
          <a:bodyPr>
            <a:normAutofit/>
          </a:bodyPr>
          <a:lstStyle>
            <a:lvl1pPr algn="ctr">
              <a:defRPr sz="3200" baseline="0"/>
            </a:lvl1pPr>
          </a:lstStyle>
          <a:p>
            <a:r>
              <a:rPr lang="en-US"/>
              <a:t>Title Slide - click to edit</a:t>
            </a:r>
            <a:br>
              <a:rPr lang="en-US"/>
            </a:br>
            <a:r>
              <a:rPr lang="en-US"/>
              <a:t>(Arial 32 Bold)</a:t>
            </a:r>
          </a:p>
        </p:txBody>
      </p:sp>
      <p:sp>
        <p:nvSpPr>
          <p:cNvPr id="9" name="TextBox 8"/>
          <p:cNvSpPr txBox="1"/>
          <p:nvPr userDrawn="1"/>
        </p:nvSpPr>
        <p:spPr>
          <a:xfrm>
            <a:off x="-1" y="165427"/>
            <a:ext cx="9144000" cy="892552"/>
          </a:xfrm>
          <a:prstGeom prst="rect">
            <a:avLst/>
          </a:prstGeom>
          <a:noFill/>
        </p:spPr>
        <p:txBody>
          <a:bodyPr wrap="square">
            <a:spAutoFit/>
          </a:bodyPr>
          <a:lstStyle/>
          <a:p>
            <a:pPr algn="ctr" fontAlgn="auto">
              <a:spcBef>
                <a:spcPts val="0"/>
              </a:spcBef>
              <a:spcAft>
                <a:spcPts val="0"/>
              </a:spcAft>
              <a:defRPr/>
            </a:pPr>
            <a:r>
              <a:rPr lang="en-US" sz="2800" b="1">
                <a:ln w="9525">
                  <a:noFill/>
                  <a:prstDash val="solid"/>
                </a:ln>
                <a:solidFill>
                  <a:prstClr val="black"/>
                </a:solidFill>
                <a:effectLst/>
                <a:latin typeface="Arial"/>
              </a:rPr>
              <a:t>Leadership Excellence</a:t>
            </a:r>
          </a:p>
          <a:p>
            <a:pPr algn="ctr" fontAlgn="auto">
              <a:spcBef>
                <a:spcPts val="0"/>
              </a:spcBef>
              <a:spcAft>
                <a:spcPts val="0"/>
              </a:spcAft>
              <a:defRPr/>
            </a:pPr>
            <a:r>
              <a:rPr lang="en-US" sz="2400" b="1" i="1">
                <a:ln w="12700">
                  <a:noFill/>
                  <a:prstDash val="solid"/>
                </a:ln>
                <a:solidFill>
                  <a:prstClr val="black"/>
                </a:solidFill>
                <a:effectLst/>
                <a:latin typeface="Arial"/>
              </a:rPr>
              <a:t>Be All You Can Be</a:t>
            </a:r>
          </a:p>
        </p:txBody>
      </p:sp>
      <p:sp>
        <p:nvSpPr>
          <p:cNvPr id="13" name="TextBox 12"/>
          <p:cNvSpPr txBox="1"/>
          <p:nvPr userDrawn="1"/>
        </p:nvSpPr>
        <p:spPr>
          <a:xfrm>
            <a:off x="-1" y="6258580"/>
            <a:ext cx="9144000" cy="415498"/>
          </a:xfrm>
          <a:prstGeom prst="rect">
            <a:avLst/>
          </a:prstGeom>
          <a:noFill/>
        </p:spPr>
        <p:txBody>
          <a:bodyPr wrap="square">
            <a:spAutoFit/>
          </a:bodyPr>
          <a:lstStyle/>
          <a:p>
            <a:pPr algn="ctr" fontAlgn="auto">
              <a:spcBef>
                <a:spcPts val="0"/>
              </a:spcBef>
              <a:spcAft>
                <a:spcPts val="0"/>
              </a:spcAft>
              <a:defRPr/>
            </a:pPr>
            <a:r>
              <a:rPr lang="en-US" sz="2100" i="1">
                <a:ln w="9525">
                  <a:noFill/>
                  <a:prstDash val="solid"/>
                </a:ln>
                <a:solidFill>
                  <a:prstClr val="black"/>
                </a:solidFill>
                <a:effectLst>
                  <a:outerShdw blurRad="38100" dist="38100" dir="2700000" algn="tl">
                    <a:srgbClr val="000000">
                      <a:alpha val="43137"/>
                    </a:srgbClr>
                  </a:outerShdw>
                </a:effectLst>
                <a:latin typeface="Arial"/>
              </a:rPr>
              <a:t>One ROTC</a:t>
            </a:r>
            <a:endParaRPr lang="en-US" sz="1800" i="1">
              <a:ln w="9525">
                <a:noFill/>
                <a:prstDash val="solid"/>
              </a:ln>
              <a:solidFill>
                <a:prstClr val="black"/>
              </a:solidFill>
              <a:effectLst>
                <a:outerShdw blurRad="38100" dist="38100" dir="2700000" algn="tl">
                  <a:srgbClr val="000000">
                    <a:alpha val="43137"/>
                  </a:srgbClr>
                </a:outerShdw>
              </a:effectLst>
              <a:latin typeface="Arial"/>
            </a:endParaRPr>
          </a:p>
        </p:txBody>
      </p:sp>
      <p:sp>
        <p:nvSpPr>
          <p:cNvPr id="14" name="Rectangle 24"/>
          <p:cNvSpPr>
            <a:spLocks noChangeArrowheads="1"/>
          </p:cNvSpPr>
          <p:nvPr userDrawn="1"/>
        </p:nvSpPr>
        <p:spPr bwMode="auto">
          <a:xfrm>
            <a:off x="-1"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500">
              <a:solidFill>
                <a:srgbClr val="FFFFFF"/>
              </a:solidFill>
              <a:latin typeface="Arial" pitchFamily="34" charset="0"/>
            </a:endParaRP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1" baseline="0"/>
            </a:lvl1pPr>
          </a:lstStyle>
          <a:p>
            <a:pPr lvl="0"/>
            <a:r>
              <a:rPr lang="en-US"/>
              <a:t>Click to edit subtitle (Arial 24 Bold)</a:t>
            </a:r>
          </a:p>
        </p:txBody>
      </p:sp>
      <p:pic>
        <p:nvPicPr>
          <p:cNvPr id="19"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77522337-76D1-2367-9B84-AE06913407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10" name="TextBox 9">
            <a:extLst>
              <a:ext uri="{FF2B5EF4-FFF2-40B4-BE49-F238E27FC236}">
                <a16:creationId xmlns:a16="http://schemas.microsoft.com/office/drawing/2014/main" id="{F780BCA9-1AED-ADB9-F0EC-25641FC161C2}"/>
              </a:ext>
            </a:extLst>
          </p:cNvPr>
          <p:cNvSpPr txBox="1"/>
          <p:nvPr userDrawn="1"/>
        </p:nvSpPr>
        <p:spPr>
          <a:xfrm>
            <a:off x="3979530" y="-42111"/>
            <a:ext cx="1321196" cy="276999"/>
          </a:xfrm>
          <a:prstGeom prst="rect">
            <a:avLst/>
          </a:prstGeom>
          <a:noFill/>
        </p:spPr>
        <p:txBody>
          <a:bodyPr wrap="none" rtlCol="0">
            <a:spAutoFit/>
          </a:bodyPr>
          <a:lstStyle/>
          <a:p>
            <a:r>
              <a:rPr lang="en-US" sz="1200" b="1">
                <a:solidFill>
                  <a:srgbClr val="00B050"/>
                </a:solidFill>
              </a:rPr>
              <a:t>UNCLASSIFIED</a:t>
            </a:r>
          </a:p>
        </p:txBody>
      </p:sp>
      <p:sp>
        <p:nvSpPr>
          <p:cNvPr id="11" name="TextBox 10">
            <a:extLst>
              <a:ext uri="{FF2B5EF4-FFF2-40B4-BE49-F238E27FC236}">
                <a16:creationId xmlns:a16="http://schemas.microsoft.com/office/drawing/2014/main" id="{9F74E83F-632C-99FE-B3EA-112AAF4DA735}"/>
              </a:ext>
            </a:extLst>
          </p:cNvPr>
          <p:cNvSpPr txBox="1"/>
          <p:nvPr userDrawn="1"/>
        </p:nvSpPr>
        <p:spPr>
          <a:xfrm>
            <a:off x="3979530" y="6596808"/>
            <a:ext cx="1321196" cy="276999"/>
          </a:xfrm>
          <a:prstGeom prst="rect">
            <a:avLst/>
          </a:prstGeom>
          <a:noFill/>
        </p:spPr>
        <p:txBody>
          <a:bodyPr wrap="none" rtlCol="0">
            <a:spAutoFit/>
          </a:bodyPr>
          <a:lstStyle/>
          <a:p>
            <a:r>
              <a:rPr lang="en-US" sz="1200" b="1">
                <a:solidFill>
                  <a:srgbClr val="00B050"/>
                </a:solidFill>
              </a:rPr>
              <a:t>UNCLASSIFIED</a:t>
            </a:r>
          </a:p>
        </p:txBody>
      </p:sp>
    </p:spTree>
    <p:extLst>
      <p:ext uri="{BB962C8B-B14F-4D97-AF65-F5344CB8AC3E}">
        <p14:creationId xmlns:p14="http://schemas.microsoft.com/office/powerpoint/2010/main" val="190945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243217"/>
            <a:ext cx="7619999" cy="523220"/>
          </a:xfrm>
        </p:spPr>
        <p:txBody>
          <a:bodyPr wrap="square">
            <a:spAutoFit/>
          </a:bodyPr>
          <a:lstStyle>
            <a:lvl1pPr>
              <a:spcBef>
                <a:spcPts val="450"/>
              </a:spcBef>
              <a:defRPr sz="2800" baseline="0"/>
            </a:lvl1pPr>
          </a:lstStyle>
          <a:p>
            <a:r>
              <a:rPr lang="en-US"/>
              <a:t>Arial 28 Bold</a:t>
            </a:r>
          </a:p>
        </p:txBody>
      </p:sp>
      <p:sp>
        <p:nvSpPr>
          <p:cNvPr id="3" name="Text Placeholder 2">
            <a:extLst>
              <a:ext uri="{FF2B5EF4-FFF2-40B4-BE49-F238E27FC236}">
                <a16:creationId xmlns:a16="http://schemas.microsoft.com/office/drawing/2014/main" id="{8F13E72A-990E-8B95-E1CE-FECD11BE8D0E}"/>
              </a:ext>
            </a:extLst>
          </p:cNvPr>
          <p:cNvSpPr>
            <a:spLocks noGrp="1"/>
          </p:cNvSpPr>
          <p:nvPr>
            <p:ph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56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243217"/>
            <a:ext cx="7696200" cy="523220"/>
          </a:xfrm>
        </p:spPr>
        <p:txBody>
          <a:bodyPr>
            <a:spAutoFit/>
          </a:bodyPr>
          <a:lstStyle>
            <a:lvl1pPr>
              <a:defRPr sz="2800"/>
            </a:lvl1pPr>
          </a:lstStyle>
          <a:p>
            <a:r>
              <a:rPr lang="en-US"/>
              <a:t>Arial 28 Bold</a:t>
            </a:r>
          </a:p>
        </p:txBody>
      </p:sp>
      <p:sp>
        <p:nvSpPr>
          <p:cNvPr id="3" name="Content Placeholder 2"/>
          <p:cNvSpPr>
            <a:spLocks noGrp="1"/>
          </p:cNvSpPr>
          <p:nvPr>
            <p:ph sz="half" idx="1" hasCustomPrompt="1"/>
          </p:nvPr>
        </p:nvSpPr>
        <p:spPr>
          <a:xfrm>
            <a:off x="152400" y="1143000"/>
            <a:ext cx="438912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4631108" y="1143000"/>
            <a:ext cx="438912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170260" lvl="1" indent="-170260"/>
            <a:r>
              <a:rPr lang="en-US"/>
              <a:t>Second level</a:t>
            </a:r>
          </a:p>
          <a:p>
            <a:pPr marL="170260" lvl="2" indent="-170260"/>
            <a:r>
              <a:rPr lang="en-US"/>
              <a:t>Third level</a:t>
            </a:r>
          </a:p>
          <a:p>
            <a:pPr marL="170260" lvl="3" indent="-170260"/>
            <a:r>
              <a:rPr lang="en-US"/>
              <a:t>Fourth level</a:t>
            </a:r>
          </a:p>
        </p:txBody>
      </p:sp>
    </p:spTree>
    <p:extLst>
      <p:ext uri="{BB962C8B-B14F-4D97-AF65-F5344CB8AC3E}">
        <p14:creationId xmlns:p14="http://schemas.microsoft.com/office/powerpoint/2010/main" val="15864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399" y="981163"/>
            <a:ext cx="4344988" cy="451027"/>
          </a:xfrm>
        </p:spPr>
        <p:txBody>
          <a:bodyPr anchor="b">
            <a:normAutofit/>
          </a:bodyPr>
          <a:lstStyle>
            <a:lvl1pPr marL="0" indent="0" algn="ctr">
              <a:buNone/>
              <a:defRPr sz="2000" b="1" u="sng"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Arial 20 Bold Underlined</a:t>
            </a:r>
          </a:p>
        </p:txBody>
      </p:sp>
      <p:sp>
        <p:nvSpPr>
          <p:cNvPr id="4" name="Content Placeholder 3"/>
          <p:cNvSpPr>
            <a:spLocks noGrp="1"/>
          </p:cNvSpPr>
          <p:nvPr>
            <p:ph sz="half" idx="2" hasCustomPrompt="1"/>
          </p:nvPr>
        </p:nvSpPr>
        <p:spPr>
          <a:xfrm>
            <a:off x="152400" y="1497100"/>
            <a:ext cx="4344988" cy="2265453"/>
          </a:xfrm>
        </p:spPr>
        <p:txBody>
          <a:bodyPr>
            <a:normAutofit/>
          </a:bodyPr>
          <a:lstStyle>
            <a:lvl1pPr marL="130969" indent="-130969">
              <a:defRPr sz="2000" baseline="0"/>
            </a:lvl1pPr>
            <a:lvl2pPr marL="215504" indent="-84535">
              <a:buFont typeface="Arial" pitchFamily="34" charset="0"/>
              <a:buChar char="•"/>
              <a:defRPr sz="1800"/>
            </a:lvl2pPr>
            <a:lvl3pPr marL="300038" indent="-84535">
              <a:buFont typeface="Arial" pitchFamily="34" charset="0"/>
              <a:buChar char="­"/>
              <a:defRPr sz="1600" baseline="0"/>
            </a:lvl3pPr>
            <a:lvl4pPr marL="385763" indent="-85725">
              <a:spcBef>
                <a:spcPts val="450"/>
              </a:spcBef>
              <a:buFont typeface="Wingdings" pitchFamily="2" charset="2"/>
              <a:buChar char="§"/>
              <a:defRPr sz="1400" baseline="0"/>
            </a:lvl4pPr>
            <a:lvl5pPr>
              <a:defRPr sz="1200"/>
            </a:lvl5pPr>
            <a:lvl6pPr>
              <a:defRPr sz="1200"/>
            </a:lvl6pPr>
            <a:lvl7pPr>
              <a:defRPr sz="1200"/>
            </a:lvl7pPr>
            <a:lvl8pPr>
              <a:defRPr sz="1200"/>
            </a:lvl8pPr>
            <a:lvl9pPr>
              <a:defRPr sz="1200"/>
            </a:lvl9pPr>
          </a:lstStyle>
          <a:p>
            <a:pPr lvl="0"/>
            <a:r>
              <a:rPr lang="en-US"/>
              <a:t> Arial 20</a:t>
            </a:r>
          </a:p>
          <a:p>
            <a:pPr lvl="1"/>
            <a:r>
              <a:rPr lang="en-US"/>
              <a:t> Arial 18</a:t>
            </a:r>
          </a:p>
          <a:p>
            <a:pPr lvl="2"/>
            <a:r>
              <a:rPr lang="en-US"/>
              <a:t> Arial 16</a:t>
            </a:r>
          </a:p>
          <a:p>
            <a:pPr lvl="3"/>
            <a:r>
              <a:rPr lang="en-US"/>
              <a:t> Arial 14</a:t>
            </a:r>
          </a:p>
        </p:txBody>
      </p:sp>
      <p:sp>
        <p:nvSpPr>
          <p:cNvPr id="5" name="Text Placeholder 4"/>
          <p:cNvSpPr>
            <a:spLocks noGrp="1"/>
          </p:cNvSpPr>
          <p:nvPr>
            <p:ph type="body" sz="quarter" idx="3"/>
          </p:nvPr>
        </p:nvSpPr>
        <p:spPr>
          <a:xfrm>
            <a:off x="4645025" y="985132"/>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497100"/>
            <a:ext cx="4346575" cy="2265453"/>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a:lvl1pPr>
            <a:lvl2pPr>
              <a:defRPr lang="en-US"/>
            </a:lvl2pPr>
            <a:lvl3pPr>
              <a:defRPr lang="en-US" baseline="0"/>
            </a:lvl3pPr>
            <a:lvl4pPr>
              <a:defRPr lang="en-US" baseline="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4" name="Text Placeholder 2"/>
          <p:cNvSpPr>
            <a:spLocks noGrp="1"/>
          </p:cNvSpPr>
          <p:nvPr>
            <p:ph type="body" idx="13"/>
          </p:nvPr>
        </p:nvSpPr>
        <p:spPr>
          <a:xfrm>
            <a:off x="152399" y="3762553"/>
            <a:ext cx="4344988"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3"/>
          <p:cNvSpPr>
            <a:spLocks noGrp="1"/>
          </p:cNvSpPr>
          <p:nvPr>
            <p:ph sz="half" idx="14"/>
          </p:nvPr>
        </p:nvSpPr>
        <p:spPr>
          <a:xfrm>
            <a:off x="152400" y="4278490"/>
            <a:ext cx="4344988"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6" name="Text Placeholder 4"/>
          <p:cNvSpPr>
            <a:spLocks noGrp="1"/>
          </p:cNvSpPr>
          <p:nvPr>
            <p:ph type="body" sz="quarter" idx="15"/>
          </p:nvPr>
        </p:nvSpPr>
        <p:spPr>
          <a:xfrm>
            <a:off x="4643974" y="3762553"/>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4645026" y="4278490"/>
            <a:ext cx="4346575"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408276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and Graphs ">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34281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prstClr val="white"/>
              </a:solidFill>
            </a:endParaRPr>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prstClr val="white"/>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4" y="2057402"/>
            <a:ext cx="1965325" cy="2720975"/>
          </a:xfrm>
          <a:prstGeom prst="rect">
            <a:avLst/>
          </a:prstGeom>
          <a:noFill/>
          <a:ln w="9525">
            <a:noFill/>
            <a:miter lim="800000"/>
            <a:headEnd/>
            <a:tailEnd/>
          </a:ln>
        </p:spPr>
      </p:pic>
      <p:sp>
        <p:nvSpPr>
          <p:cNvPr id="9" name="TextBox 8"/>
          <p:cNvSpPr txBox="1"/>
          <p:nvPr userDrawn="1"/>
        </p:nvSpPr>
        <p:spPr>
          <a:xfrm>
            <a:off x="914400" y="751583"/>
            <a:ext cx="7315200" cy="830997"/>
          </a:xfrm>
          <a:prstGeom prst="rect">
            <a:avLst/>
          </a:prstGeom>
          <a:noFill/>
        </p:spPr>
        <p:txBody>
          <a:bodyPr>
            <a:spAutoFit/>
          </a:bodyPr>
          <a:lstStyle/>
          <a:p>
            <a:pPr algn="ctr" fontAlgn="auto">
              <a:spcBef>
                <a:spcPts val="0"/>
              </a:spcBef>
              <a:spcAft>
                <a:spcPts val="0"/>
              </a:spcAft>
              <a:defRPr/>
            </a:pPr>
            <a:r>
              <a:rPr lang="en-US" sz="2400" b="1">
                <a:solidFill>
                  <a:prstClr val="black"/>
                </a:solidFill>
                <a:latin typeface="Arial"/>
              </a:rPr>
              <a:t>US Army Cadet Command</a:t>
            </a:r>
          </a:p>
          <a:p>
            <a:pPr algn="ctr" fontAlgn="auto">
              <a:spcBef>
                <a:spcPts val="0"/>
              </a:spcBef>
              <a:spcAft>
                <a:spcPts val="0"/>
              </a:spcAft>
              <a:defRPr/>
            </a:pPr>
            <a:r>
              <a:rPr lang="en-US" sz="2400" b="1" i="1">
                <a:solidFill>
                  <a:prstClr val="black"/>
                </a:solidFill>
                <a:latin typeface="Arial"/>
              </a:rPr>
              <a:t>Be All You Can Be</a:t>
            </a:r>
          </a:p>
        </p:txBody>
      </p:sp>
      <p:sp>
        <p:nvSpPr>
          <p:cNvPr id="13" name="TextBox 12"/>
          <p:cNvSpPr txBox="1"/>
          <p:nvPr userDrawn="1"/>
        </p:nvSpPr>
        <p:spPr>
          <a:xfrm>
            <a:off x="1066800" y="5105401"/>
            <a:ext cx="7315200" cy="830997"/>
          </a:xfrm>
          <a:prstGeom prst="rect">
            <a:avLst/>
          </a:prstGeom>
          <a:noFill/>
        </p:spPr>
        <p:txBody>
          <a:bodyPr>
            <a:spAutoFit/>
          </a:bodyPr>
          <a:lstStyle/>
          <a:p>
            <a:pPr algn="ctr" fontAlgn="auto">
              <a:spcBef>
                <a:spcPts val="0"/>
              </a:spcBef>
              <a:spcAft>
                <a:spcPts val="0"/>
              </a:spcAft>
              <a:defRPr/>
            </a:pPr>
            <a:r>
              <a:rPr lang="en-US" sz="2400" b="1">
                <a:solidFill>
                  <a:prstClr val="black"/>
                </a:solidFill>
                <a:latin typeface="Arial"/>
              </a:rPr>
              <a:t>Leadership Excellence</a:t>
            </a:r>
          </a:p>
          <a:p>
            <a:pPr algn="ctr" fontAlgn="auto">
              <a:spcBef>
                <a:spcPts val="0"/>
              </a:spcBef>
              <a:spcAft>
                <a:spcPts val="0"/>
              </a:spcAft>
              <a:defRPr/>
            </a:pPr>
            <a:r>
              <a:rPr lang="en-US" sz="2400" b="1" i="1">
                <a:solidFill>
                  <a:prstClr val="black"/>
                </a:solidFill>
                <a:latin typeface="Arial"/>
              </a:rPr>
              <a:t>One ROTC</a:t>
            </a:r>
          </a:p>
        </p:txBody>
      </p:sp>
    </p:spTree>
    <p:extLst>
      <p:ext uri="{BB962C8B-B14F-4D97-AF65-F5344CB8AC3E}">
        <p14:creationId xmlns:p14="http://schemas.microsoft.com/office/powerpoint/2010/main" val="56413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81660"/>
            <a:ext cx="7619999" cy="646331"/>
          </a:xfrm>
        </p:spPr>
        <p:txBody>
          <a:bodyPr wrap="square">
            <a:spAutoFit/>
          </a:bodyPr>
          <a:lstStyle>
            <a:lvl1pPr>
              <a:spcBef>
                <a:spcPts val="600"/>
              </a:spcBef>
              <a:defRPr sz="3600" baseline="0"/>
            </a:lvl1pPr>
          </a:lstStyle>
          <a:p>
            <a:r>
              <a:rPr lang="en-US"/>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319903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381000" y="1447800"/>
            <a:ext cx="3886200" cy="4876800"/>
          </a:xfrm>
          <a:solidFill>
            <a:srgbClr val="D9D9D9"/>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876800" y="1447800"/>
            <a:ext cx="3886200" cy="4876800"/>
          </a:xfrm>
          <a:solidFill>
            <a:srgbClr val="D9D9D9"/>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04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1"/>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28 Bold</a:t>
            </a:r>
          </a:p>
        </p:txBody>
      </p:sp>
      <p:sp>
        <p:nvSpPr>
          <p:cNvPr id="1027" name="Text Placeholder 2"/>
          <p:cNvSpPr>
            <a:spLocks noGrp="1"/>
          </p:cNvSpPr>
          <p:nvPr>
            <p:ph type="body"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9" name="Rectangle 8"/>
          <p:cNvSpPr/>
          <p:nvPr/>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pic>
        <p:nvPicPr>
          <p:cNvPr id="10" name="Picture 2" descr="http://www.tioh.hqda.pentagon.mil/ImageProxy.ashx?n=1&amp;t=original&amp;id=5161"/>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9"/>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11" name="Rectangle 10"/>
          <p:cNvSpPr/>
          <p:nvPr/>
        </p:nvSpPr>
        <p:spPr>
          <a:xfrm>
            <a:off x="8019340" y="1018402"/>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
        <p:nvSpPr>
          <p:cNvPr id="3" name="Slide Number Placeholder 4">
            <a:extLst>
              <a:ext uri="{FF2B5EF4-FFF2-40B4-BE49-F238E27FC236}">
                <a16:creationId xmlns:a16="http://schemas.microsoft.com/office/drawing/2014/main" id="{92210DDA-AA1B-83B1-EC2E-1CE60485CB01}"/>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a:solidFill>
                <a:sysClr val="windowText" lastClr="000000"/>
              </a:solidFill>
              <a:latin typeface="Arial" pitchFamily="34" charset="0"/>
              <a:cs typeface="Arial" pitchFamily="34" charset="0"/>
            </a:endParaRPr>
          </a:p>
        </p:txBody>
      </p:sp>
      <p:pic>
        <p:nvPicPr>
          <p:cNvPr id="4" name="Picture 3" descr="Logo&#10;&#10;Description automatically generated">
            <a:extLst>
              <a:ext uri="{FF2B5EF4-FFF2-40B4-BE49-F238E27FC236}">
                <a16:creationId xmlns:a16="http://schemas.microsoft.com/office/drawing/2014/main" id="{A111D39D-E18D-AF47-DCD0-B4CA229D1B1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5" name="TextBox 4">
            <a:extLst>
              <a:ext uri="{FF2B5EF4-FFF2-40B4-BE49-F238E27FC236}">
                <a16:creationId xmlns:a16="http://schemas.microsoft.com/office/drawing/2014/main" id="{A6F9CB6B-1931-8A40-1CD5-018FB25CFC7B}"/>
              </a:ext>
            </a:extLst>
          </p:cNvPr>
          <p:cNvSpPr txBox="1"/>
          <p:nvPr userDrawn="1"/>
        </p:nvSpPr>
        <p:spPr>
          <a:xfrm>
            <a:off x="3979530" y="6596808"/>
            <a:ext cx="1321196" cy="276999"/>
          </a:xfrm>
          <a:prstGeom prst="rect">
            <a:avLst/>
          </a:prstGeom>
          <a:noFill/>
        </p:spPr>
        <p:txBody>
          <a:bodyPr wrap="none" rtlCol="0">
            <a:spAutoFit/>
          </a:bodyPr>
          <a:lstStyle/>
          <a:p>
            <a:r>
              <a:rPr lang="en-US" sz="1200" b="1">
                <a:solidFill>
                  <a:srgbClr val="00B050"/>
                </a:solidFill>
              </a:rPr>
              <a:t>UNCLASSIFIED</a:t>
            </a:r>
          </a:p>
        </p:txBody>
      </p:sp>
      <p:sp>
        <p:nvSpPr>
          <p:cNvPr id="6" name="TextBox 5">
            <a:extLst>
              <a:ext uri="{FF2B5EF4-FFF2-40B4-BE49-F238E27FC236}">
                <a16:creationId xmlns:a16="http://schemas.microsoft.com/office/drawing/2014/main" id="{9D7FC36D-E9B9-9A58-99F3-E13F70B0F869}"/>
              </a:ext>
            </a:extLst>
          </p:cNvPr>
          <p:cNvSpPr txBox="1"/>
          <p:nvPr userDrawn="1"/>
        </p:nvSpPr>
        <p:spPr>
          <a:xfrm>
            <a:off x="3979530" y="-42111"/>
            <a:ext cx="1321196" cy="276999"/>
          </a:xfrm>
          <a:prstGeom prst="rect">
            <a:avLst/>
          </a:prstGeom>
          <a:noFill/>
        </p:spPr>
        <p:txBody>
          <a:bodyPr wrap="none" rtlCol="0">
            <a:spAutoFit/>
          </a:bodyPr>
          <a:lstStyle/>
          <a:p>
            <a:r>
              <a:rPr lang="en-US" sz="1200" b="1">
                <a:solidFill>
                  <a:srgbClr val="00B050"/>
                </a:solidFill>
              </a:rPr>
              <a:t>UNCLASSIFIED</a:t>
            </a:r>
          </a:p>
        </p:txBody>
      </p:sp>
    </p:spTree>
    <p:extLst>
      <p:ext uri="{BB962C8B-B14F-4D97-AF65-F5344CB8AC3E}">
        <p14:creationId xmlns:p14="http://schemas.microsoft.com/office/powerpoint/2010/main" val="2455508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eaLnBrk="1" fontAlgn="base" hangingPunct="1">
        <a:spcBef>
          <a:spcPct val="0"/>
        </a:spcBef>
        <a:spcAft>
          <a:spcPct val="0"/>
        </a:spcAft>
        <a:defRPr sz="28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000" b="1">
          <a:solidFill>
            <a:schemeClr val="tx1"/>
          </a:solidFill>
          <a:latin typeface="Arial" charset="0"/>
          <a:cs typeface="Arial" charset="0"/>
        </a:defRPr>
      </a:lvl2pPr>
      <a:lvl3pPr algn="ctr" rtl="0" eaLnBrk="1" fontAlgn="base" hangingPunct="1">
        <a:spcBef>
          <a:spcPct val="0"/>
        </a:spcBef>
        <a:spcAft>
          <a:spcPct val="0"/>
        </a:spcAft>
        <a:defRPr sz="3000" b="1">
          <a:solidFill>
            <a:schemeClr val="tx1"/>
          </a:solidFill>
          <a:latin typeface="Arial" charset="0"/>
          <a:cs typeface="Arial" charset="0"/>
        </a:defRPr>
      </a:lvl3pPr>
      <a:lvl4pPr algn="ctr" rtl="0" eaLnBrk="1" fontAlgn="base" hangingPunct="1">
        <a:spcBef>
          <a:spcPct val="0"/>
        </a:spcBef>
        <a:spcAft>
          <a:spcPct val="0"/>
        </a:spcAft>
        <a:defRPr sz="3000" b="1">
          <a:solidFill>
            <a:schemeClr val="tx1"/>
          </a:solidFill>
          <a:latin typeface="Arial" charset="0"/>
          <a:cs typeface="Arial" charset="0"/>
        </a:defRPr>
      </a:lvl4pPr>
      <a:lvl5pPr algn="ctr" rtl="0" eaLnBrk="1" fontAlgn="base" hangingPunct="1">
        <a:spcBef>
          <a:spcPct val="0"/>
        </a:spcBef>
        <a:spcAft>
          <a:spcPct val="0"/>
        </a:spcAft>
        <a:defRPr sz="3000" b="1">
          <a:solidFill>
            <a:schemeClr val="tx1"/>
          </a:solidFill>
          <a:latin typeface="Arial" charset="0"/>
          <a:cs typeface="Arial" charset="0"/>
        </a:defRPr>
      </a:lvl5pPr>
      <a:lvl6pPr marL="342900" algn="ctr" rtl="0" eaLnBrk="1" fontAlgn="base" hangingPunct="1">
        <a:spcBef>
          <a:spcPct val="0"/>
        </a:spcBef>
        <a:spcAft>
          <a:spcPct val="0"/>
        </a:spcAft>
        <a:defRPr sz="3000" b="1">
          <a:solidFill>
            <a:schemeClr val="tx1"/>
          </a:solidFill>
          <a:latin typeface="Arial" charset="0"/>
          <a:cs typeface="Arial" charset="0"/>
        </a:defRPr>
      </a:lvl6pPr>
      <a:lvl7pPr marL="685800" algn="ctr" rtl="0" eaLnBrk="1" fontAlgn="base" hangingPunct="1">
        <a:spcBef>
          <a:spcPct val="0"/>
        </a:spcBef>
        <a:spcAft>
          <a:spcPct val="0"/>
        </a:spcAft>
        <a:defRPr sz="3000" b="1">
          <a:solidFill>
            <a:schemeClr val="tx1"/>
          </a:solidFill>
          <a:latin typeface="Arial" charset="0"/>
          <a:cs typeface="Arial" charset="0"/>
        </a:defRPr>
      </a:lvl7pPr>
      <a:lvl8pPr marL="1028700" algn="ctr" rtl="0" eaLnBrk="1" fontAlgn="base" hangingPunct="1">
        <a:spcBef>
          <a:spcPct val="0"/>
        </a:spcBef>
        <a:spcAft>
          <a:spcPct val="0"/>
        </a:spcAft>
        <a:defRPr sz="3000" b="1">
          <a:solidFill>
            <a:schemeClr val="tx1"/>
          </a:solidFill>
          <a:latin typeface="Arial" charset="0"/>
          <a:cs typeface="Arial" charset="0"/>
        </a:defRPr>
      </a:lvl8pPr>
      <a:lvl9pPr marL="1371600" algn="ctr" rtl="0" eaLnBrk="1" fontAlgn="base" hangingPunct="1">
        <a:spcBef>
          <a:spcPct val="0"/>
        </a:spcBef>
        <a:spcAft>
          <a:spcPct val="0"/>
        </a:spcAft>
        <a:defRPr sz="3000" b="1">
          <a:solidFill>
            <a:schemeClr val="tx1"/>
          </a:solidFill>
          <a:latin typeface="Arial" charset="0"/>
          <a:cs typeface="Arial" charset="0"/>
        </a:defRPr>
      </a:lvl9pPr>
    </p:titleStyle>
    <p:bodyStyle>
      <a:lvl1pPr marL="215504" indent="-215504" algn="l" rtl="0" eaLnBrk="1" fontAlgn="base" hangingPunct="1">
        <a:spcBef>
          <a:spcPts val="45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342900" indent="-127397" algn="l" rtl="0" eaLnBrk="1" fontAlgn="base" hangingPunct="1">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5541" indent="-129779" algn="l" rtl="0" eaLnBrk="1" fontAlgn="base" hangingPunct="1">
        <a:spcBef>
          <a:spcPts val="450"/>
        </a:spcBef>
        <a:spcAft>
          <a:spcPct val="0"/>
        </a:spcAft>
        <a:buFont typeface="Arial" charset="0"/>
        <a:buChar char="–"/>
        <a:defRPr sz="1600" kern="1200">
          <a:solidFill>
            <a:schemeClr val="tx1"/>
          </a:solidFill>
          <a:latin typeface="Arial" pitchFamily="34" charset="0"/>
          <a:ea typeface="+mn-ea"/>
          <a:cs typeface="Arial" pitchFamily="34" charset="0"/>
        </a:defRPr>
      </a:lvl3pPr>
      <a:lvl4pPr marL="640556" indent="-125016" algn="l" rtl="0" eaLnBrk="1" fontAlgn="base" hangingPunct="1">
        <a:spcBef>
          <a:spcPts val="450"/>
        </a:spcBef>
        <a:spcAft>
          <a:spcPct val="0"/>
        </a:spcAft>
        <a:buFont typeface="Wingdings" pitchFamily="2" charset="2"/>
        <a:buChar char="§"/>
        <a:defRPr sz="1400" kern="1200">
          <a:solidFill>
            <a:schemeClr val="tx1"/>
          </a:solidFill>
          <a:latin typeface="Arial" pitchFamily="34" charset="0"/>
          <a:ea typeface="+mn-ea"/>
          <a:cs typeface="Arial" pitchFamily="34" charset="0"/>
        </a:defRPr>
      </a:lvl4pPr>
      <a:lvl5pPr marL="770335" indent="-129779"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png"/><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9.xml"/><Relationship Id="rId5" Type="http://schemas.openxmlformats.org/officeDocument/2006/relationships/image" Target="../media/image12.png"/><Relationship Id="rId10" Type="http://schemas.openxmlformats.org/officeDocument/2006/relationships/image" Target="../media/image6.svg"/><Relationship Id="rId4" Type="http://schemas.openxmlformats.org/officeDocument/2006/relationships/image" Target="../media/image11.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13.xml"/><Relationship Id="rId3" Type="http://schemas.openxmlformats.org/officeDocument/2006/relationships/image" Target="../media/image13.png"/><Relationship Id="rId7" Type="http://schemas.openxmlformats.org/officeDocument/2006/relationships/slide" Target="slide11.xml"/><Relationship Id="rId12"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slide" Target="slide9.xml"/><Relationship Id="rId11" Type="http://schemas.openxmlformats.org/officeDocument/2006/relationships/slide" Target="slide12.xml"/><Relationship Id="rId5" Type="http://schemas.openxmlformats.org/officeDocument/2006/relationships/image" Target="../media/image14.png"/><Relationship Id="rId15" Type="http://schemas.openxmlformats.org/officeDocument/2006/relationships/hyperlink" Target="https://my.goarmy.com/" TargetMode="External"/><Relationship Id="rId10" Type="http://schemas.openxmlformats.org/officeDocument/2006/relationships/image" Target="../media/image6.svg"/><Relationship Id="rId4" Type="http://schemas.openxmlformats.org/officeDocument/2006/relationships/image" Target="../media/image8.png"/><Relationship Id="rId9" Type="http://schemas.openxmlformats.org/officeDocument/2006/relationships/image" Target="../media/image5.png"/><Relationship Id="rId14" Type="http://schemas.openxmlformats.org/officeDocument/2006/relationships/hyperlink" Target="https://jumscdt.usarmyjrotc.com/my.policy"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hyperlink" Target="https://my.goarmy.co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slide" Target="slide14.xml"/><Relationship Id="rId5" Type="http://schemas.openxmlformats.org/officeDocument/2006/relationships/slide" Target="slide12.xml"/><Relationship Id="rId10" Type="http://schemas.openxmlformats.org/officeDocument/2006/relationships/image" Target="../media/image6.svg"/><Relationship Id="rId4" Type="http://schemas.openxmlformats.org/officeDocument/2006/relationships/image" Target="../media/image16.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7.png"/><Relationship Id="rId7" Type="http://schemas.openxmlformats.org/officeDocument/2006/relationships/hyperlink" Target="https://my.goarmy.com/login"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my.goarmy.com/" TargetMode="External"/><Relationship Id="rId5" Type="http://schemas.openxmlformats.org/officeDocument/2006/relationships/slide" Target="slide13.xml"/><Relationship Id="rId10" Type="http://schemas.openxmlformats.org/officeDocument/2006/relationships/image" Target="../media/image6.svg"/><Relationship Id="rId4" Type="http://schemas.openxmlformats.org/officeDocument/2006/relationships/image" Target="../media/image1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slide" Target="slide12.xml"/><Relationship Id="rId5" Type="http://schemas.openxmlformats.org/officeDocument/2006/relationships/slide" Target="slide14.xml"/><Relationship Id="rId4" Type="http://schemas.openxmlformats.org/officeDocument/2006/relationships/image" Target="../media/image21.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6.svg"/><Relationship Id="rId3" Type="http://schemas.openxmlformats.org/officeDocument/2006/relationships/image" Target="../media/image22.png"/><Relationship Id="rId7" Type="http://schemas.openxmlformats.org/officeDocument/2006/relationships/slide" Target="slide18.xml"/><Relationship Id="rId12"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15.xml"/><Relationship Id="rId10" Type="http://schemas.openxmlformats.org/officeDocument/2006/relationships/slide" Target="slide22.xml"/><Relationship Id="rId4" Type="http://schemas.openxmlformats.org/officeDocument/2006/relationships/image" Target="../media/image23.png"/><Relationship Id="rId9" Type="http://schemas.openxmlformats.org/officeDocument/2006/relationships/slide" Target="slide21.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slide" Target="slide18.xml"/><Relationship Id="rId5" Type="http://schemas.openxmlformats.org/officeDocument/2006/relationships/image" Target="../media/image27.png"/><Relationship Id="rId10" Type="http://schemas.openxmlformats.org/officeDocument/2006/relationships/slide" Target="slide15.xml"/><Relationship Id="rId4" Type="http://schemas.openxmlformats.org/officeDocument/2006/relationships/image" Target="../media/image26.png"/><Relationship Id="rId9" Type="http://schemas.openxmlformats.org/officeDocument/2006/relationships/slide" Target="slide17.xml"/><Relationship Id="rId1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hyperlink" Target="mailto:usarmy.knox.usacc.list.hq-jrotc-im@army.mil" TargetMode="External"/><Relationship Id="rId7" Type="http://schemas.openxmlformats.org/officeDocument/2006/relationships/image" Target="../media/image6.svg"/><Relationship Id="rId2" Type="http://schemas.openxmlformats.org/officeDocument/2006/relationships/slide" Target="slide17.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hyperlink" Target="https://armypubs.army.mil/pub/eforms/DR_a/ARN38066-DA_FORM_918B-000-EFILE-1.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8.xml"/><Relationship Id="rId7"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slide" Target="slide15.xml"/><Relationship Id="rId5" Type="http://schemas.openxmlformats.org/officeDocument/2006/relationships/hyperlink" Target="https://www.usarmyjrotc.com/wp-content/uploads/2023/05/NDCC-Application-Contract-DA-Form-3126-1-APR-2023.pdf" TargetMode="External"/><Relationship Id="rId4" Type="http://schemas.openxmlformats.org/officeDocument/2006/relationships/hyperlink" Target="https://www.usarmyjrotc.com/wp-content/uploads/2023/05/JROTC-Application-Contract-DA-Form-3126-APR-2023.pdf" TargetMode="External"/><Relationship Id="rId9" Type="http://schemas.openxmlformats.org/officeDocument/2006/relationships/image" Target="../media/image6.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1.png"/><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slide" Target="slide19.xm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slide" Target="slide23.xml"/><Relationship Id="rId26" Type="http://schemas.openxmlformats.org/officeDocument/2006/relationships/slide" Target="slide31.xml"/><Relationship Id="rId3" Type="http://schemas.openxmlformats.org/officeDocument/2006/relationships/slide" Target="slide3.xml"/><Relationship Id="rId21" Type="http://schemas.openxmlformats.org/officeDocument/2006/relationships/slide" Target="slide26.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22.xml"/><Relationship Id="rId25"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6.xml"/><Relationship Id="rId24" Type="http://schemas.openxmlformats.org/officeDocument/2006/relationships/slide" Target="slide29.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5.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19.xml"/><Relationship Id="rId22" Type="http://schemas.openxmlformats.org/officeDocument/2006/relationships/slide" Target="slide27.xml"/><Relationship Id="rId27" Type="http://schemas.openxmlformats.org/officeDocument/2006/relationships/slide" Target="slide32.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4.xml"/><Relationship Id="rId7" Type="http://schemas.openxmlformats.org/officeDocument/2006/relationships/slide" Target="slide20.xml"/><Relationship Id="rId12"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5.png"/><Relationship Id="rId5" Type="http://schemas.openxmlformats.org/officeDocument/2006/relationships/image" Target="../media/image32.png"/><Relationship Id="rId10" Type="http://schemas.openxmlformats.org/officeDocument/2006/relationships/slide" Target="slide2.xml"/><Relationship Id="rId4" Type="http://schemas.openxmlformats.org/officeDocument/2006/relationships/image" Target="../media/image31.png"/><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5.png"/><Relationship Id="rId7" Type="http://schemas.openxmlformats.org/officeDocument/2006/relationships/slide" Target="slide21.xml"/><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38.png"/><Relationship Id="rId11" Type="http://schemas.openxmlformats.org/officeDocument/2006/relationships/image" Target="../media/image6.svg"/><Relationship Id="rId5" Type="http://schemas.openxmlformats.org/officeDocument/2006/relationships/image" Target="../media/image37.png"/><Relationship Id="rId10" Type="http://schemas.openxmlformats.org/officeDocument/2006/relationships/image" Target="../media/image5.png"/><Relationship Id="rId4" Type="http://schemas.openxmlformats.org/officeDocument/2006/relationships/image" Target="../media/image36.png"/><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0.png"/><Relationship Id="rId7"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slide" Target="slide15.xml"/><Relationship Id="rId11" Type="http://schemas.openxmlformats.org/officeDocument/2006/relationships/hyperlink" Target="https://www.usarmyjrotc.com/jums-add-a-cadet-2/" TargetMode="External"/><Relationship Id="rId5" Type="http://schemas.openxmlformats.org/officeDocument/2006/relationships/slide" Target="slide22.xml"/><Relationship Id="rId10" Type="http://schemas.openxmlformats.org/officeDocument/2006/relationships/hyperlink" Target="https://www.usarmyjrotc.com/wp-content/uploads/2022/08/Annex_A_CCR_145-2_12AUG22.pdf" TargetMode="External"/><Relationship Id="rId4" Type="http://schemas.openxmlformats.org/officeDocument/2006/relationships/image" Target="../media/image41.png"/><Relationship Id="rId9"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2.png"/><Relationship Id="rId7"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hyperlink" Target="https://www.usarmyjrotc.com/jums-batch-action-add-multiple-cadets/" TargetMode="External"/><Relationship Id="rId5" Type="http://schemas.openxmlformats.org/officeDocument/2006/relationships/image" Target="../media/image44.png"/><Relationship Id="rId10" Type="http://schemas.openxmlformats.org/officeDocument/2006/relationships/image" Target="../media/image6.svg"/><Relationship Id="rId4" Type="http://schemas.openxmlformats.org/officeDocument/2006/relationships/image" Target="../media/image43.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7.png"/><Relationship Id="rId7"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9.png"/><Relationship Id="rId7" Type="http://schemas.openxmlformats.org/officeDocument/2006/relationships/slide" Target="slide26.xml"/><Relationship Id="rId2"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slide" Target="slide25.xml"/><Relationship Id="rId5" Type="http://schemas.openxmlformats.org/officeDocument/2006/relationships/image" Target="../media/image51.png"/><Relationship Id="rId10" Type="http://schemas.openxmlformats.org/officeDocument/2006/relationships/image" Target="../media/image6.svg"/><Relationship Id="rId4" Type="http://schemas.openxmlformats.org/officeDocument/2006/relationships/image" Target="../media/image50.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3.png"/><Relationship Id="rId7"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image" Target="../media/image54.png"/><Relationship Id="rId9" Type="http://schemas.openxmlformats.org/officeDocument/2006/relationships/slide" Target="slide25.xml"/></Relationships>
</file>

<file path=ppt/slides/_rels/slide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6.png"/><Relationship Id="rId7"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slide" Target="slide27.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2.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8.png"/><Relationship Id="rId11" Type="http://schemas.openxmlformats.org/officeDocument/2006/relationships/image" Target="../media/image6.svg"/><Relationship Id="rId5" Type="http://schemas.openxmlformats.org/officeDocument/2006/relationships/image" Target="../media/image47.png"/><Relationship Id="rId10" Type="http://schemas.openxmlformats.org/officeDocument/2006/relationships/image" Target="../media/image5.png"/><Relationship Id="rId4" Type="http://schemas.openxmlformats.org/officeDocument/2006/relationships/image" Target="../media/image48.png"/><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0.png"/><Relationship Id="rId7" Type="http://schemas.openxmlformats.org/officeDocument/2006/relationships/slide" Target="slide29.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svg"/><Relationship Id="rId4" Type="http://schemas.openxmlformats.org/officeDocument/2006/relationships/image" Target="../media/image61.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usacc-g6.my.site.com/support/s" TargetMode="External"/><Relationship Id="rId13" Type="http://schemas.openxmlformats.org/officeDocument/2006/relationships/image" Target="../media/image6.svg"/><Relationship Id="rId3" Type="http://schemas.openxmlformats.org/officeDocument/2006/relationships/hyperlink" Target="https://jumstrng.usarmyjrotc.com/Login.aspx" TargetMode="External"/><Relationship Id="rId7" Type="http://schemas.openxmlformats.org/officeDocument/2006/relationships/hyperlink" Target="mailto:usarmy.knox.usacc.mbx.helpdesk@army.mil" TargetMode="External"/><Relationship Id="rId12"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hyperlink" Target="https://www.usarmyjrotc.com/wp-content/uploads/2022/08/Annex_A_CCR_145-2_12AUG22.pdf" TargetMode="External"/><Relationship Id="rId11" Type="http://schemas.openxmlformats.org/officeDocument/2006/relationships/slide" Target="slide2.xml"/><Relationship Id="rId5" Type="http://schemas.openxmlformats.org/officeDocument/2006/relationships/hyperlink" Target="http://www.usarmyjrotc.com/jums-help" TargetMode="External"/><Relationship Id="rId10" Type="http://schemas.openxmlformats.org/officeDocument/2006/relationships/hyperlink" Target="https://www.usarmyjrotc.com/wp-content/uploads/2023/04/IMO-Contact-Roster-2024.xlsx" TargetMode="External"/><Relationship Id="rId4" Type="http://schemas.openxmlformats.org/officeDocument/2006/relationships/hyperlink" Target="https://www.usarmyjrotc.com/wp-content/uploads/2024/07/JUMS-USER-GUIDE-June-2023.pdf" TargetMode="External"/><Relationship Id="rId9" Type="http://schemas.openxmlformats.org/officeDocument/2006/relationships/hyperlink" Target="mailto:usarmy.knox.usacc.mbx.hq-jrotc-jumshelp@army.mil" TargetMode="External"/></Relationships>
</file>

<file path=ppt/slides/_rels/slide30.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hyperlink" Target="https://www.usarmyjrotc.com/jums-promote-cadets-of-different-ranks-up-one-rank/" TargetMode="External"/><Relationship Id="rId3" Type="http://schemas.openxmlformats.org/officeDocument/2006/relationships/image" Target="../media/image64.png"/><Relationship Id="rId7" Type="http://schemas.openxmlformats.org/officeDocument/2006/relationships/image" Target="../media/image65.png"/><Relationship Id="rId12" Type="http://schemas.openxmlformats.org/officeDocument/2006/relationships/hyperlink" Target="https://www.usarmyjrotc.com/jums-promote-a-single-cade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8.png"/><Relationship Id="rId11" Type="http://schemas.openxmlformats.org/officeDocument/2006/relationships/image" Target="../media/image6.svg"/><Relationship Id="rId5" Type="http://schemas.openxmlformats.org/officeDocument/2006/relationships/image" Target="../media/image47.png"/><Relationship Id="rId10" Type="http://schemas.openxmlformats.org/officeDocument/2006/relationships/image" Target="../media/image5.png"/><Relationship Id="rId4" Type="http://schemas.openxmlformats.org/officeDocument/2006/relationships/image" Target="../media/image42.png"/><Relationship Id="rId9" Type="http://schemas.openxmlformats.org/officeDocument/2006/relationships/slide" Target="slide2.xml"/><Relationship Id="rId14" Type="http://schemas.openxmlformats.org/officeDocument/2006/relationships/hyperlink" Target="https://www.usarmyjrotc.com/jums-promote-cadets-of-the-same-rank-to-the-next-rank/"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6.png"/><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slide" Target="slide31.xml"/><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9.png"/><Relationship Id="rId7" Type="http://schemas.openxmlformats.org/officeDocument/2006/relationships/slide" Target="slide32.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6.svg"/><Relationship Id="rId4" Type="http://schemas.openxmlformats.org/officeDocument/2006/relationships/image" Target="../media/image70.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8.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8.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 Target="slide2.xml"/><Relationship Id="rId11" Type="http://schemas.openxmlformats.org/officeDocument/2006/relationships/hyperlink" Target="https://jumstrng.usarmyjrotc.com/Login.aspx" TargetMode="External"/><Relationship Id="rId5" Type="http://schemas.openxmlformats.org/officeDocument/2006/relationships/slide" Target="slide8.xml"/><Relationship Id="rId10" Type="http://schemas.openxmlformats.org/officeDocument/2006/relationships/hyperlink" Target="https://jums.usarmyjrotc.com/" TargetMode="External"/><Relationship Id="rId4" Type="http://schemas.openxmlformats.org/officeDocument/2006/relationships/slide" Target="slide7.xml"/><Relationship Id="rId9"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9.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8.xm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9.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9.xml"/><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3452245" y="4647859"/>
            <a:ext cx="2239510" cy="1191750"/>
          </a:xfrm>
          <a:prstGeom prst="rect">
            <a:avLst/>
          </a:prstGeom>
          <a:ln>
            <a:solidFill>
              <a:schemeClr val="tx1"/>
            </a:solidFill>
          </a:ln>
        </p:spPr>
      </p:pic>
      <p:sp>
        <p:nvSpPr>
          <p:cNvPr id="9" name="TextBox 8">
            <a:extLst>
              <a:ext uri="{FF2B5EF4-FFF2-40B4-BE49-F238E27FC236}">
                <a16:creationId xmlns:a16="http://schemas.microsoft.com/office/drawing/2014/main" id="{6070ECB9-02AB-4D3B-869C-3F290421515C}"/>
              </a:ext>
            </a:extLst>
          </p:cNvPr>
          <p:cNvSpPr txBox="1">
            <a:spLocks noGrp="1" noRot="1" noMove="1" noResize="1" noEditPoints="1" noAdjustHandles="1" noChangeArrowheads="1" noChangeShapeType="1"/>
          </p:cNvSpPr>
          <p:nvPr/>
        </p:nvSpPr>
        <p:spPr>
          <a:xfrm>
            <a:off x="4063699" y="3961990"/>
            <a:ext cx="10165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JSOCC</a:t>
            </a:r>
          </a:p>
        </p:txBody>
      </p:sp>
      <p:sp>
        <p:nvSpPr>
          <p:cNvPr id="12" name="Title 11">
            <a:extLst>
              <a:ext uri="{FF2B5EF4-FFF2-40B4-BE49-F238E27FC236}">
                <a16:creationId xmlns:a16="http://schemas.microsoft.com/office/drawing/2014/main" id="{CD779021-4F0C-0D08-AE19-E7E0543DBAF9}"/>
              </a:ext>
            </a:extLst>
          </p:cNvPr>
          <p:cNvSpPr>
            <a:spLocks noGrp="1" noRot="1" noMove="1" noResize="1" noEditPoints="1" noAdjustHandles="1" noChangeArrowheads="1" noChangeShapeType="1"/>
          </p:cNvSpPr>
          <p:nvPr>
            <p:ph type="ctrTitle"/>
          </p:nvPr>
        </p:nvSpPr>
        <p:spPr>
          <a:xfrm>
            <a:off x="1563774" y="2087692"/>
            <a:ext cx="6016451" cy="1616636"/>
          </a:xfrm>
        </p:spPr>
        <p:txBody>
          <a:bodyPr>
            <a:noAutofit/>
          </a:bodyPr>
          <a:lstStyle/>
          <a:p>
            <a:r>
              <a:rPr lang="en-US" sz="2800" dirty="0"/>
              <a:t>JROTC Unit Management System (JUMS)</a:t>
            </a:r>
            <a:br>
              <a:rPr lang="en-US" sz="2800" dirty="0"/>
            </a:br>
            <a:br>
              <a:rPr lang="en-US" sz="2800" dirty="0"/>
            </a:br>
            <a:r>
              <a:rPr lang="en-US" sz="2800" dirty="0"/>
              <a:t>User Guide/Navigation</a:t>
            </a:r>
          </a:p>
        </p:txBody>
      </p:sp>
    </p:spTree>
    <p:extLst>
      <p:ext uri="{BB962C8B-B14F-4D97-AF65-F5344CB8AC3E}">
        <p14:creationId xmlns:p14="http://schemas.microsoft.com/office/powerpoint/2010/main" val="187729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EDBCE4-2190-2DA4-B818-70478B9802D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73382" y="4916453"/>
            <a:ext cx="7666608" cy="1162708"/>
          </a:xfrm>
          <a:prstGeom prst="rect">
            <a:avLst/>
          </a:prstGeom>
        </p:spPr>
      </p:pic>
      <p:sp>
        <p:nvSpPr>
          <p:cNvPr id="22" name="TextBox 21">
            <a:extLst>
              <a:ext uri="{FF2B5EF4-FFF2-40B4-BE49-F238E27FC236}">
                <a16:creationId xmlns:a16="http://schemas.microsoft.com/office/drawing/2014/main" id="{CF428391-E52D-D765-B8F9-A0DBBA8A609A}"/>
              </a:ext>
            </a:extLst>
          </p:cNvPr>
          <p:cNvSpPr txBox="1">
            <a:spLocks noGrp="1" noRot="1" noMove="1" noResize="1" noEditPoints="1" noAdjustHandles="1" noChangeArrowheads="1" noChangeShapeType="1"/>
          </p:cNvSpPr>
          <p:nvPr/>
        </p:nvSpPr>
        <p:spPr>
          <a:xfrm>
            <a:off x="2134034" y="5804831"/>
            <a:ext cx="226513" cy="246221"/>
          </a:xfrm>
          <a:prstGeom prst="rect">
            <a:avLst/>
          </a:prstGeom>
          <a:noFill/>
          <a:ln w="28575">
            <a:solidFill>
              <a:srgbClr val="FF0000"/>
            </a:solidFill>
          </a:ln>
        </p:spPr>
        <p:txBody>
          <a:bodyPr wrap="square" rtlCol="0">
            <a:spAutoFit/>
          </a:bodyPr>
          <a:lstStyle/>
          <a:p>
            <a:pPr algn="ctr"/>
            <a:r>
              <a:rPr lang="en-US" sz="1000" dirty="0"/>
              <a:t>4</a:t>
            </a:r>
          </a:p>
        </p:txBody>
      </p:sp>
      <p:cxnSp>
        <p:nvCxnSpPr>
          <p:cNvPr id="33" name="Straight Connector 32">
            <a:extLst>
              <a:ext uri="{FF2B5EF4-FFF2-40B4-BE49-F238E27FC236}">
                <a16:creationId xmlns:a16="http://schemas.microsoft.com/office/drawing/2014/main" id="{86F01440-A181-34A1-E5BC-981FDE3169BE}"/>
              </a:ext>
            </a:extLst>
          </p:cNvPr>
          <p:cNvCxnSpPr>
            <a:cxnSpLocks noGrp="1" noRot="1" noMove="1" noResize="1" noEditPoints="1" noAdjustHandles="1" noChangeArrowheads="1" noChangeShapeType="1"/>
            <a:stCxn id="22" idx="1"/>
            <a:endCxn id="14" idx="3"/>
          </p:cNvCxnSpPr>
          <p:nvPr/>
        </p:nvCxnSpPr>
        <p:spPr>
          <a:xfrm flipH="1" flipV="1">
            <a:off x="1539550" y="5850294"/>
            <a:ext cx="594484" cy="7764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6" name="Picture 5">
            <a:extLst>
              <a:ext uri="{FF2B5EF4-FFF2-40B4-BE49-F238E27FC236}">
                <a16:creationId xmlns:a16="http://schemas.microsoft.com/office/drawing/2014/main" id="{70FF1CFF-B3B7-B188-A306-848D78EED81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30195" r="25698"/>
          <a:stretch/>
        </p:blipFill>
        <p:spPr>
          <a:xfrm>
            <a:off x="884275" y="2545174"/>
            <a:ext cx="3434424" cy="1832125"/>
          </a:xfrm>
          <a:prstGeom prst="rect">
            <a:avLst/>
          </a:prstGeom>
        </p:spPr>
      </p:pic>
      <p:pic>
        <p:nvPicPr>
          <p:cNvPr id="12" name="Picture 11">
            <a:extLst>
              <a:ext uri="{FF2B5EF4-FFF2-40B4-BE49-F238E27FC236}">
                <a16:creationId xmlns:a16="http://schemas.microsoft.com/office/drawing/2014/main" id="{E0E0C407-D872-EB63-8567-4EB04525F49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991878" y="2545174"/>
            <a:ext cx="2893191" cy="2512294"/>
          </a:xfrm>
          <a:prstGeom prst="rect">
            <a:avLst/>
          </a:prstGeom>
        </p:spPr>
      </p:pic>
      <p:sp>
        <p:nvSpPr>
          <p:cNvPr id="16" name="TextBox 15">
            <a:extLst>
              <a:ext uri="{FF2B5EF4-FFF2-40B4-BE49-F238E27FC236}">
                <a16:creationId xmlns:a16="http://schemas.microsoft.com/office/drawing/2014/main" id="{C083CADF-D45D-A2FD-7B28-B5568A459D48}"/>
              </a:ext>
            </a:extLst>
          </p:cNvPr>
          <p:cNvSpPr txBox="1">
            <a:spLocks noGrp="1" noRot="1" noMove="1" noResize="1" noEditPoints="1" noAdjustHandles="1" noChangeArrowheads="1" noChangeShapeType="1"/>
          </p:cNvSpPr>
          <p:nvPr/>
        </p:nvSpPr>
        <p:spPr>
          <a:xfrm>
            <a:off x="2071396" y="3788229"/>
            <a:ext cx="671804" cy="382555"/>
          </a:xfrm>
          <a:prstGeom prst="rect">
            <a:avLst/>
          </a:prstGeom>
          <a:noFill/>
          <a:ln w="28575">
            <a:solidFill>
              <a:srgbClr val="FF00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DB546463-B7F9-C95E-697D-C3FA94D6D7B6}"/>
              </a:ext>
            </a:extLst>
          </p:cNvPr>
          <p:cNvSpPr txBox="1">
            <a:spLocks noGrp="1" noRot="1" noMove="1" noResize="1" noEditPoints="1" noAdjustHandles="1" noChangeArrowheads="1" noChangeShapeType="1"/>
          </p:cNvSpPr>
          <p:nvPr/>
        </p:nvSpPr>
        <p:spPr>
          <a:xfrm>
            <a:off x="6102221" y="4572000"/>
            <a:ext cx="709126" cy="304250"/>
          </a:xfrm>
          <a:prstGeom prst="rect">
            <a:avLst/>
          </a:prstGeom>
          <a:noFill/>
          <a:ln w="28575">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BE3DE751-F305-F0B2-DB8F-00B2619C2B3D}"/>
              </a:ext>
            </a:extLst>
          </p:cNvPr>
          <p:cNvSpPr txBox="1">
            <a:spLocks noGrp="1" noRot="1" noMove="1" noResize="1" noEditPoints="1" noAdjustHandles="1" noChangeArrowheads="1" noChangeShapeType="1"/>
          </p:cNvSpPr>
          <p:nvPr/>
        </p:nvSpPr>
        <p:spPr>
          <a:xfrm>
            <a:off x="2444621" y="2696759"/>
            <a:ext cx="1595534" cy="513339"/>
          </a:xfrm>
          <a:prstGeom prst="rect">
            <a:avLst/>
          </a:prstGeom>
          <a:noFill/>
          <a:ln w="28575">
            <a:solidFill>
              <a:srgbClr val="FF00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FEE8629C-491D-704E-ED00-546ECAD57F37}"/>
              </a:ext>
            </a:extLst>
          </p:cNvPr>
          <p:cNvSpPr txBox="1">
            <a:spLocks noGrp="1" noRot="1" noMove="1" noResize="1" noEditPoints="1" noAdjustHandles="1" noChangeArrowheads="1" noChangeShapeType="1"/>
          </p:cNvSpPr>
          <p:nvPr/>
        </p:nvSpPr>
        <p:spPr>
          <a:xfrm>
            <a:off x="4506686" y="2573648"/>
            <a:ext cx="226513" cy="246221"/>
          </a:xfrm>
          <a:prstGeom prst="rect">
            <a:avLst/>
          </a:prstGeom>
          <a:noFill/>
          <a:ln w="28575">
            <a:solidFill>
              <a:srgbClr val="FF0000"/>
            </a:solidFill>
          </a:ln>
        </p:spPr>
        <p:txBody>
          <a:bodyPr wrap="square" rtlCol="0">
            <a:spAutoFit/>
          </a:bodyPr>
          <a:lstStyle/>
          <a:p>
            <a:pPr algn="ctr"/>
            <a:r>
              <a:rPr lang="en-US" sz="1000" dirty="0"/>
              <a:t>1</a:t>
            </a:r>
          </a:p>
        </p:txBody>
      </p:sp>
      <p:sp>
        <p:nvSpPr>
          <p:cNvPr id="20" name="TextBox 19">
            <a:extLst>
              <a:ext uri="{FF2B5EF4-FFF2-40B4-BE49-F238E27FC236}">
                <a16:creationId xmlns:a16="http://schemas.microsoft.com/office/drawing/2014/main" id="{41CE82FF-EAE0-534B-9C88-C1714C1337BE}"/>
              </a:ext>
            </a:extLst>
          </p:cNvPr>
          <p:cNvSpPr txBox="1">
            <a:spLocks noGrp="1" noRot="1" noMove="1" noResize="1" noEditPoints="1" noAdjustHandles="1" noChangeArrowheads="1" noChangeShapeType="1"/>
          </p:cNvSpPr>
          <p:nvPr/>
        </p:nvSpPr>
        <p:spPr>
          <a:xfrm>
            <a:off x="1313037" y="3856395"/>
            <a:ext cx="226513" cy="246221"/>
          </a:xfrm>
          <a:prstGeom prst="rect">
            <a:avLst/>
          </a:prstGeom>
          <a:noFill/>
          <a:ln w="28575">
            <a:solidFill>
              <a:srgbClr val="FF0000"/>
            </a:solidFill>
          </a:ln>
        </p:spPr>
        <p:txBody>
          <a:bodyPr wrap="square" rtlCol="0">
            <a:spAutoFit/>
          </a:bodyPr>
          <a:lstStyle/>
          <a:p>
            <a:pPr algn="ctr"/>
            <a:r>
              <a:rPr lang="en-US" sz="1000" dirty="0"/>
              <a:t>2</a:t>
            </a:r>
          </a:p>
        </p:txBody>
      </p:sp>
      <p:sp>
        <p:nvSpPr>
          <p:cNvPr id="21" name="TextBox 20">
            <a:extLst>
              <a:ext uri="{FF2B5EF4-FFF2-40B4-BE49-F238E27FC236}">
                <a16:creationId xmlns:a16="http://schemas.microsoft.com/office/drawing/2014/main" id="{C26A2629-49D3-CFB4-8114-098D14DD05EF}"/>
              </a:ext>
            </a:extLst>
          </p:cNvPr>
          <p:cNvSpPr txBox="1">
            <a:spLocks noGrp="1" noRot="1" noMove="1" noResize="1" noEditPoints="1" noAdjustHandles="1" noChangeArrowheads="1" noChangeShapeType="1"/>
          </p:cNvSpPr>
          <p:nvPr/>
        </p:nvSpPr>
        <p:spPr>
          <a:xfrm>
            <a:off x="7305773" y="4254188"/>
            <a:ext cx="226513" cy="246221"/>
          </a:xfrm>
          <a:prstGeom prst="rect">
            <a:avLst/>
          </a:prstGeom>
          <a:noFill/>
          <a:ln w="28575">
            <a:solidFill>
              <a:srgbClr val="FF0000"/>
            </a:solidFill>
          </a:ln>
        </p:spPr>
        <p:txBody>
          <a:bodyPr wrap="square" rtlCol="0">
            <a:spAutoFit/>
          </a:bodyPr>
          <a:lstStyle/>
          <a:p>
            <a:pPr algn="ctr"/>
            <a:r>
              <a:rPr lang="en-US" sz="1000" dirty="0"/>
              <a:t>3</a:t>
            </a:r>
          </a:p>
        </p:txBody>
      </p:sp>
      <p:cxnSp>
        <p:nvCxnSpPr>
          <p:cNvPr id="23" name="Straight Connector 22">
            <a:extLst>
              <a:ext uri="{FF2B5EF4-FFF2-40B4-BE49-F238E27FC236}">
                <a16:creationId xmlns:a16="http://schemas.microsoft.com/office/drawing/2014/main" id="{6C7FF5C6-BBF8-761C-78FD-6E9C9A8F1C49}"/>
              </a:ext>
            </a:extLst>
          </p:cNvPr>
          <p:cNvCxnSpPr>
            <a:cxnSpLocks noGrp="1" noRot="1" noMove="1" noResize="1" noEditPoints="1" noAdjustHandles="1" noChangeArrowheads="1" noChangeShapeType="1"/>
            <a:stCxn id="19" idx="1"/>
            <a:endCxn id="17" idx="3"/>
          </p:cNvCxnSpPr>
          <p:nvPr/>
        </p:nvCxnSpPr>
        <p:spPr>
          <a:xfrm flipH="1">
            <a:off x="4040155" y="2696759"/>
            <a:ext cx="466531" cy="25667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A809A82D-8AAF-C0EA-0FC5-DBEFF8EF95B4}"/>
              </a:ext>
            </a:extLst>
          </p:cNvPr>
          <p:cNvCxnSpPr>
            <a:cxnSpLocks noGrp="1" noRot="1" noMove="1" noResize="1" noEditPoints="1" noAdjustHandles="1" noChangeArrowheads="1" noChangeShapeType="1"/>
            <a:endCxn id="20" idx="3"/>
          </p:cNvCxnSpPr>
          <p:nvPr/>
        </p:nvCxnSpPr>
        <p:spPr>
          <a:xfrm flipH="1">
            <a:off x="1539550" y="3979505"/>
            <a:ext cx="531846" cy="1"/>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 name="Straight Connector 28">
            <a:extLst>
              <a:ext uri="{FF2B5EF4-FFF2-40B4-BE49-F238E27FC236}">
                <a16:creationId xmlns:a16="http://schemas.microsoft.com/office/drawing/2014/main" id="{858ACFBA-3ABB-D1CB-5201-408286C6343D}"/>
              </a:ext>
            </a:extLst>
          </p:cNvPr>
          <p:cNvCxnSpPr>
            <a:cxnSpLocks noGrp="1" noRot="1" noMove="1" noResize="1" noEditPoints="1" noAdjustHandles="1" noChangeArrowheads="1" noChangeShapeType="1"/>
            <a:stCxn id="21" idx="1"/>
            <a:endCxn id="3" idx="3"/>
          </p:cNvCxnSpPr>
          <p:nvPr/>
        </p:nvCxnSpPr>
        <p:spPr>
          <a:xfrm flipH="1">
            <a:off x="6811347" y="4377299"/>
            <a:ext cx="494426" cy="34682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36" name="Rectangle 35">
            <a:hlinkClick r:id="rId6" action="ppaction://hlinksldjump"/>
            <a:extLst>
              <a:ext uri="{FF2B5EF4-FFF2-40B4-BE49-F238E27FC236}">
                <a16:creationId xmlns:a16="http://schemas.microsoft.com/office/drawing/2014/main" id="{0C97C2B8-42D6-8F60-F2BB-FB343AC9EB02}"/>
              </a:ext>
            </a:extLst>
          </p:cNvPr>
          <p:cNvSpPr>
            <a:spLocks noGrp="1" noRot="1" noMove="1" noResize="1" noEditPoints="1" noAdjustHandles="1" noChangeArrowheads="1" noChangeShapeType="1"/>
          </p:cNvSpPr>
          <p:nvPr/>
        </p:nvSpPr>
        <p:spPr>
          <a:xfrm>
            <a:off x="1063691" y="2728774"/>
            <a:ext cx="1070344" cy="423684"/>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7BB581-1D3A-1627-3197-89BC835C0A62}"/>
              </a:ext>
            </a:extLst>
          </p:cNvPr>
          <p:cNvSpPr txBox="1">
            <a:spLocks/>
          </p:cNvSpPr>
          <p:nvPr/>
        </p:nvSpPr>
        <p:spPr>
          <a:xfrm>
            <a:off x="753094" y="1452238"/>
            <a:ext cx="7510829" cy="830997"/>
          </a:xfrm>
          <a:prstGeom prst="rect">
            <a:avLst/>
          </a:prstGeom>
          <a:noFill/>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If you have a CAC, you can access JUMS by selecting </a:t>
            </a:r>
            <a:r>
              <a:rPr lang="en-US" sz="1600" b="1" dirty="0">
                <a:solidFill>
                  <a:srgbClr val="000000"/>
                </a:solidFill>
                <a:latin typeface="Arial" panose="020B0604020202020204" pitchFamily="34" charset="0"/>
                <a:cs typeface="Arial" panose="020B0604020202020204" pitchFamily="34" charset="0"/>
              </a:rPr>
              <a:t>CAC</a:t>
            </a:r>
            <a:r>
              <a:rPr lang="en-US" sz="1600" dirty="0">
                <a:solidFill>
                  <a:srgbClr val="000000"/>
                </a:solidFill>
                <a:latin typeface="Arial" panose="020B0604020202020204" pitchFamily="34" charset="0"/>
                <a:cs typeface="Arial" panose="020B0604020202020204" pitchFamily="34" charset="0"/>
              </a:rPr>
              <a:t> then </a:t>
            </a:r>
            <a:r>
              <a:rPr lang="en-US" sz="1600" b="1" dirty="0">
                <a:latin typeface="Arial" panose="020B0604020202020204" pitchFamily="34" charset="0"/>
                <a:cs typeface="Arial" panose="020B0604020202020204" pitchFamily="34" charset="0"/>
              </a:rPr>
              <a:t>Login</a:t>
            </a:r>
            <a:r>
              <a:rPr lang="en-US" sz="1600" dirty="0">
                <a:solidFill>
                  <a:srgbClr val="000000"/>
                </a:solidFill>
                <a:latin typeface="Arial" panose="020B0604020202020204" pitchFamily="34" charset="0"/>
                <a:cs typeface="Arial" panose="020B0604020202020204" pitchFamily="34" charset="0"/>
              </a:rPr>
              <a:t> from the JUMS DS Logon page. Next verify your contact information then click </a:t>
            </a:r>
            <a:r>
              <a:rPr lang="en-US" sz="1600" b="1" dirty="0">
                <a:solidFill>
                  <a:srgbClr val="000000"/>
                </a:solidFill>
                <a:latin typeface="Arial" panose="020B0604020202020204" pitchFamily="34" charset="0"/>
                <a:cs typeface="Arial" panose="020B0604020202020204" pitchFamily="34" charset="0"/>
              </a:rPr>
              <a:t>Continue.</a:t>
            </a:r>
            <a:r>
              <a:rPr lang="en-US" sz="1600" dirty="0">
                <a:solidFill>
                  <a:srgbClr val="000000"/>
                </a:solidFill>
                <a:latin typeface="Arial" panose="020B0604020202020204" pitchFamily="34" charset="0"/>
                <a:cs typeface="Arial" panose="020B0604020202020204" pitchFamily="34" charset="0"/>
              </a:rPr>
              <a:t> On the Authentication message select </a:t>
            </a:r>
            <a:r>
              <a:rPr lang="en-US" sz="1600" b="1" dirty="0">
                <a:solidFill>
                  <a:srgbClr val="000000"/>
                </a:solidFill>
                <a:latin typeface="Arial" panose="020B0604020202020204" pitchFamily="34" charset="0"/>
                <a:cs typeface="Arial" panose="020B0604020202020204" pitchFamily="34" charset="0"/>
              </a:rPr>
              <a:t>Continue </a:t>
            </a:r>
            <a:r>
              <a:rPr lang="en-US" sz="1600" dirty="0">
                <a:solidFill>
                  <a:srgbClr val="000000"/>
                </a:solidFill>
                <a:latin typeface="Arial" panose="020B0604020202020204" pitchFamily="34" charset="0"/>
                <a:cs typeface="Arial" panose="020B0604020202020204" pitchFamily="34" charset="0"/>
              </a:rPr>
              <a:t>to complete your login</a:t>
            </a:r>
            <a:r>
              <a:rPr lang="en-US" sz="1600" b="1" dirty="0">
                <a:solidFill>
                  <a:srgbClr val="000000"/>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E3B97770-6601-9E9C-550C-800DAF8DFD51}"/>
              </a:ext>
            </a:extLst>
          </p:cNvPr>
          <p:cNvSpPr txBox="1">
            <a:spLocks noGrp="1" noRot="1" noMove="1" noResize="1" noEditPoints="1" noAdjustHandles="1" noChangeArrowheads="1" noChangeShapeType="1"/>
          </p:cNvSpPr>
          <p:nvPr/>
        </p:nvSpPr>
        <p:spPr>
          <a:xfrm>
            <a:off x="3896032" y="6669"/>
            <a:ext cx="1321196"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UNCLASSIFIED</a:t>
            </a:r>
          </a:p>
        </p:txBody>
      </p:sp>
      <p:sp>
        <p:nvSpPr>
          <p:cNvPr id="37" name="Title 36">
            <a:extLst>
              <a:ext uri="{FF2B5EF4-FFF2-40B4-BE49-F238E27FC236}">
                <a16:creationId xmlns:a16="http://schemas.microsoft.com/office/drawing/2014/main" id="{A5627CD6-1699-DA41-CCC4-72D81BAADF9A}"/>
              </a:ext>
            </a:extLst>
          </p:cNvPr>
          <p:cNvSpPr>
            <a:spLocks noGrp="1" noRot="1" noMove="1" noResize="1" noEditPoints="1" noAdjustHandles="1" noChangeArrowheads="1" noChangeShapeType="1"/>
          </p:cNvSpPr>
          <p:nvPr>
            <p:ph type="title"/>
          </p:nvPr>
        </p:nvSpPr>
        <p:spPr>
          <a:xfrm>
            <a:off x="361950" y="283200"/>
            <a:ext cx="8420100" cy="646331"/>
          </a:xfrm>
        </p:spPr>
        <p:txBody>
          <a:bodyPr>
            <a:normAutofit fontScale="90000"/>
          </a:bodyPr>
          <a:lstStyle/>
          <a:p>
            <a:pPr rtl="0" eaLnBrk="0" fontAlgn="base" latinLnBrk="0" hangingPunct="0"/>
            <a:r>
              <a:rPr lang="en-US" sz="2900" b="1" i="0" kern="1200" spc="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Logging into JUMS with a </a:t>
            </a:r>
            <a:r>
              <a:rPr lang="en-US" sz="2900" kern="1200" dirty="0">
                <a:solidFill>
                  <a:srgbClr val="000000"/>
                </a:solidFill>
                <a:effectLst/>
                <a:latin typeface="Arial" panose="020B0604020202020204" pitchFamily="34" charset="0"/>
                <a:ea typeface="+mn-ea"/>
                <a:cs typeface="+mn-cs"/>
              </a:rPr>
              <a:t>Common Access Card</a:t>
            </a:r>
            <a:br>
              <a:rPr lang="en-US" sz="2400" kern="1200" dirty="0">
                <a:solidFill>
                  <a:srgbClr val="000000"/>
                </a:solidFill>
                <a:effectLst/>
                <a:latin typeface="Arial" panose="020B0604020202020204" pitchFamily="34" charset="0"/>
                <a:ea typeface="+mn-ea"/>
                <a:cs typeface="+mn-cs"/>
              </a:rPr>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7, 1-1)</a:t>
            </a:r>
            <a:endParaRPr lang="en-US" dirty="0"/>
          </a:p>
        </p:txBody>
      </p:sp>
      <p:sp>
        <p:nvSpPr>
          <p:cNvPr id="2" name="Rectangle 1">
            <a:hlinkClick r:id="rId7" action="ppaction://hlinksldjump"/>
            <a:extLst>
              <a:ext uri="{FF2B5EF4-FFF2-40B4-BE49-F238E27FC236}">
                <a16:creationId xmlns:a16="http://schemas.microsoft.com/office/drawing/2014/main" id="{C3D4E470-7735-36F2-2288-F4E38AA6D4B7}"/>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DA1E9D7-40E4-4D29-A411-6E14327EE5F8}"/>
              </a:ext>
            </a:extLst>
          </p:cNvPr>
          <p:cNvSpPr txBox="1">
            <a:spLocks noGrp="1" noRot="1" noMove="1" noResize="1" noEditPoints="1" noAdjustHandles="1" noChangeArrowheads="1" noChangeShapeType="1"/>
          </p:cNvSpPr>
          <p:nvPr/>
        </p:nvSpPr>
        <p:spPr>
          <a:xfrm>
            <a:off x="738695" y="5691673"/>
            <a:ext cx="800855" cy="317241"/>
          </a:xfrm>
          <a:prstGeom prst="rect">
            <a:avLst/>
          </a:prstGeom>
          <a:noFill/>
          <a:ln w="28575">
            <a:solidFill>
              <a:srgbClr val="FF0000"/>
            </a:solidFill>
          </a:ln>
        </p:spPr>
        <p:txBody>
          <a:bodyPr wrap="square" rtlCol="0">
            <a:spAutoFit/>
          </a:bodyPr>
          <a:lstStyle/>
          <a:p>
            <a:endParaRPr lang="en-US" dirty="0"/>
          </a:p>
        </p:txBody>
      </p:sp>
      <p:pic>
        <p:nvPicPr>
          <p:cNvPr id="18" name="Graphic 17" descr="Return to Topics">
            <a:hlinkClick r:id="rId8" action="ppaction://hlinksldjump"/>
            <a:extLst>
              <a:ext uri="{FF2B5EF4-FFF2-40B4-BE49-F238E27FC236}">
                <a16:creationId xmlns:a16="http://schemas.microsoft.com/office/drawing/2014/main" id="{E0DAECA9-422B-355E-2F21-AA1935153C79}"/>
              </a:ext>
            </a:extLst>
          </p:cNvPr>
          <p:cNvPicPr>
            <a:picLocks noGrp="1" noRo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7758261" y="6269163"/>
            <a:ext cx="497264" cy="497264"/>
          </a:xfrm>
          <a:prstGeom prst="rect">
            <a:avLst/>
          </a:prstGeom>
        </p:spPr>
      </p:pic>
      <p:sp>
        <p:nvSpPr>
          <p:cNvPr id="5" name="Rectangle 4">
            <a:hlinkClick r:id="rId6" action="ppaction://hlinksldjump"/>
            <a:extLst>
              <a:ext uri="{FF2B5EF4-FFF2-40B4-BE49-F238E27FC236}">
                <a16:creationId xmlns:a16="http://schemas.microsoft.com/office/drawing/2014/main" id="{44A76DEC-4DD8-C2C3-817B-4A6D0A18C3A0}"/>
              </a:ext>
            </a:extLst>
          </p:cNvPr>
          <p:cNvSpPr/>
          <p:nvPr/>
        </p:nvSpPr>
        <p:spPr>
          <a:xfrm>
            <a:off x="884275" y="2696759"/>
            <a:ext cx="1476272" cy="503898"/>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24715731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DF89BCFA-E221-EFF5-E9F7-5E7BD748A19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8383" t="66257" r="6949" b="3941"/>
          <a:stretch/>
        </p:blipFill>
        <p:spPr>
          <a:xfrm>
            <a:off x="5217228" y="2220731"/>
            <a:ext cx="2590288" cy="1392387"/>
          </a:xfrm>
          <a:prstGeom prst="rect">
            <a:avLst/>
          </a:prstGeom>
        </p:spPr>
      </p:pic>
      <p:sp>
        <p:nvSpPr>
          <p:cNvPr id="44" name="TextBox 43">
            <a:extLst>
              <a:ext uri="{FF2B5EF4-FFF2-40B4-BE49-F238E27FC236}">
                <a16:creationId xmlns:a16="http://schemas.microsoft.com/office/drawing/2014/main" id="{E5F60A94-FDEE-F7CB-99BA-84D126E829E5}"/>
              </a:ext>
            </a:extLst>
          </p:cNvPr>
          <p:cNvSpPr txBox="1">
            <a:spLocks noGrp="1" noRot="1" noMove="1" noResize="1" noEditPoints="1" noAdjustHandles="1" noChangeArrowheads="1" noChangeShapeType="1"/>
          </p:cNvSpPr>
          <p:nvPr/>
        </p:nvSpPr>
        <p:spPr>
          <a:xfrm>
            <a:off x="5217228" y="3310738"/>
            <a:ext cx="898186" cy="259878"/>
          </a:xfrm>
          <a:prstGeom prst="rect">
            <a:avLst/>
          </a:prstGeom>
          <a:noFill/>
          <a:ln w="28575">
            <a:solidFill>
              <a:srgbClr val="FF0000"/>
            </a:solidFill>
          </a:ln>
        </p:spPr>
        <p:txBody>
          <a:bodyPr wrap="square" rtlCol="0">
            <a:spAutoFit/>
          </a:bodyPr>
          <a:lstStyle/>
          <a:p>
            <a:endParaRPr lang="en-US" dirty="0"/>
          </a:p>
        </p:txBody>
      </p:sp>
      <p:sp>
        <p:nvSpPr>
          <p:cNvPr id="37" name="Title 36">
            <a:extLst>
              <a:ext uri="{FF2B5EF4-FFF2-40B4-BE49-F238E27FC236}">
                <a16:creationId xmlns:a16="http://schemas.microsoft.com/office/drawing/2014/main" id="{A5627CD6-1699-DA41-CCC4-72D81BAADF9A}"/>
              </a:ext>
            </a:extLst>
          </p:cNvPr>
          <p:cNvSpPr>
            <a:spLocks noGrp="1" noRot="1" noMove="1" noResize="1" noEditPoints="1" noAdjustHandles="1" noChangeArrowheads="1" noChangeShapeType="1"/>
          </p:cNvSpPr>
          <p:nvPr>
            <p:ph type="title"/>
          </p:nvPr>
        </p:nvSpPr>
        <p:spPr>
          <a:xfrm>
            <a:off x="723900" y="296785"/>
            <a:ext cx="7696200" cy="646331"/>
          </a:xfrm>
        </p:spPr>
        <p:txBody>
          <a:bodyPr>
            <a:normAutofit fontScale="90000"/>
          </a:bodyPr>
          <a:lstStyle/>
          <a:p>
            <a:pPr rtl="0" eaLnBrk="0" fontAlgn="base" latinLnBrk="0" hangingPunct="0"/>
            <a:r>
              <a:rPr lang="en-US" b="1" i="0" kern="1200" spc="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Logging into JUMS as a Cadet</a:t>
            </a:r>
            <a:br>
              <a:rPr lang="en-US" b="1" i="0" kern="1200" spc="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17 &amp; 18, 3-9, 3-10, &amp; 3-11)</a:t>
            </a:r>
            <a:endParaRPr lang="en-US" dirty="0"/>
          </a:p>
        </p:txBody>
      </p:sp>
      <p:pic>
        <p:nvPicPr>
          <p:cNvPr id="7" name="Picture 6">
            <a:extLst>
              <a:ext uri="{FF2B5EF4-FFF2-40B4-BE49-F238E27FC236}">
                <a16:creationId xmlns:a16="http://schemas.microsoft.com/office/drawing/2014/main" id="{1DE89239-D84E-0311-A84D-942848354DA2}"/>
              </a:ext>
            </a:extLst>
          </p:cNvPr>
          <p:cNvPicPr>
            <a:picLocks noGrp="1" noRo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8546" r="14778"/>
          <a:stretch/>
        </p:blipFill>
        <p:spPr>
          <a:xfrm>
            <a:off x="888475" y="4959794"/>
            <a:ext cx="3518916" cy="1594947"/>
          </a:xfrm>
          <a:prstGeom prst="rect">
            <a:avLst/>
          </a:prstGeom>
        </p:spPr>
      </p:pic>
      <p:sp>
        <p:nvSpPr>
          <p:cNvPr id="10" name="TextBox 9">
            <a:extLst>
              <a:ext uri="{FF2B5EF4-FFF2-40B4-BE49-F238E27FC236}">
                <a16:creationId xmlns:a16="http://schemas.microsoft.com/office/drawing/2014/main" id="{0D5369B3-4C70-3BB7-9ECF-3684937E4322}"/>
              </a:ext>
            </a:extLst>
          </p:cNvPr>
          <p:cNvSpPr txBox="1">
            <a:spLocks noGrp="1" noRot="1" noMove="1" noResize="1" noEditPoints="1" noAdjustHandles="1" noChangeArrowheads="1" noChangeShapeType="1"/>
          </p:cNvSpPr>
          <p:nvPr/>
        </p:nvSpPr>
        <p:spPr>
          <a:xfrm>
            <a:off x="1356212" y="5690599"/>
            <a:ext cx="795503" cy="261065"/>
          </a:xfrm>
          <a:prstGeom prst="rect">
            <a:avLst/>
          </a:prstGeom>
          <a:noFill/>
          <a:ln w="28575">
            <a:solidFill>
              <a:srgbClr val="FF0000"/>
            </a:solidFill>
          </a:ln>
        </p:spPr>
        <p:txBody>
          <a:bodyPr wrap="square" rtlCol="0">
            <a:spAutoFit/>
          </a:bodyPr>
          <a:lstStyle/>
          <a:p>
            <a:endParaRPr lang="en-US" dirty="0"/>
          </a:p>
        </p:txBody>
      </p:sp>
      <p:pic>
        <p:nvPicPr>
          <p:cNvPr id="41" name="Picture 40" descr="Graphical user interface, text, application, email&#10;&#10;Description automatically generated">
            <a:extLst>
              <a:ext uri="{FF2B5EF4-FFF2-40B4-BE49-F238E27FC236}">
                <a16:creationId xmlns:a16="http://schemas.microsoft.com/office/drawing/2014/main" id="{4AAF8C5D-0B66-DE67-ED27-AD80AEE24CFD}"/>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737" t="4774" r="7472" b="9005"/>
          <a:stretch/>
        </p:blipFill>
        <p:spPr>
          <a:xfrm>
            <a:off x="5217228" y="3787991"/>
            <a:ext cx="2462653" cy="2363244"/>
          </a:xfrm>
          <a:prstGeom prst="rect">
            <a:avLst/>
          </a:prstGeom>
        </p:spPr>
      </p:pic>
      <p:sp>
        <p:nvSpPr>
          <p:cNvPr id="13" name="TextBox 12">
            <a:extLst>
              <a:ext uri="{FF2B5EF4-FFF2-40B4-BE49-F238E27FC236}">
                <a16:creationId xmlns:a16="http://schemas.microsoft.com/office/drawing/2014/main" id="{E409D71A-27AC-0F2F-109A-8109F7DB7F4B}"/>
              </a:ext>
            </a:extLst>
          </p:cNvPr>
          <p:cNvSpPr txBox="1">
            <a:spLocks noGrp="1" noRot="1" noMove="1" noResize="1" noEditPoints="1" noAdjustHandles="1" noChangeArrowheads="1" noChangeShapeType="1"/>
          </p:cNvSpPr>
          <p:nvPr/>
        </p:nvSpPr>
        <p:spPr>
          <a:xfrm>
            <a:off x="5266483" y="4357872"/>
            <a:ext cx="2380046" cy="205074"/>
          </a:xfrm>
          <a:prstGeom prst="rect">
            <a:avLst/>
          </a:prstGeom>
          <a:noFill/>
          <a:ln w="28575">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80DF0C26-6775-B1BB-8E11-0E7B5095AAFB}"/>
              </a:ext>
            </a:extLst>
          </p:cNvPr>
          <p:cNvSpPr txBox="1">
            <a:spLocks noGrp="1" noRot="1" noMove="1" noResize="1" noEditPoints="1" noAdjustHandles="1" noChangeArrowheads="1" noChangeShapeType="1"/>
          </p:cNvSpPr>
          <p:nvPr/>
        </p:nvSpPr>
        <p:spPr>
          <a:xfrm>
            <a:off x="5266483" y="4857257"/>
            <a:ext cx="2380046" cy="205074"/>
          </a:xfrm>
          <a:prstGeom prst="rect">
            <a:avLst/>
          </a:prstGeom>
          <a:noFill/>
          <a:ln w="28575">
            <a:solidFill>
              <a:srgbClr val="FF0000"/>
            </a:solidFill>
          </a:ln>
        </p:spPr>
        <p:txBody>
          <a:bodyPr wrap="square" rtlCol="0">
            <a:spAutoFit/>
          </a:bodyPr>
          <a:lstStyle/>
          <a:p>
            <a:endParaRPr lang="en-US" dirty="0"/>
          </a:p>
        </p:txBody>
      </p:sp>
      <p:cxnSp>
        <p:nvCxnSpPr>
          <p:cNvPr id="20" name="Straight Connector 19">
            <a:extLst>
              <a:ext uri="{FF2B5EF4-FFF2-40B4-BE49-F238E27FC236}">
                <a16:creationId xmlns:a16="http://schemas.microsoft.com/office/drawing/2014/main" id="{B14003A4-E53F-344D-C1D3-B38BD989FD16}"/>
              </a:ext>
            </a:extLst>
          </p:cNvPr>
          <p:cNvCxnSpPr>
            <a:cxnSpLocks noGrp="1" noRot="1" noMove="1" noResize="1" noEditPoints="1" noAdjustHandles="1" noChangeArrowheads="1" noChangeShapeType="1"/>
          </p:cNvCxnSpPr>
          <p:nvPr/>
        </p:nvCxnSpPr>
        <p:spPr>
          <a:xfrm>
            <a:off x="6739128" y="6120828"/>
            <a:ext cx="1391912"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F1939DD-F25F-31D8-2421-DCE57752F2F3}"/>
              </a:ext>
            </a:extLst>
          </p:cNvPr>
          <p:cNvCxnSpPr>
            <a:cxnSpLocks noGrp="1" noRot="1" noMove="1" noResize="1" noEditPoints="1" noAdjustHandles="1" noChangeArrowheads="1" noChangeShapeType="1"/>
            <a:stCxn id="27" idx="2"/>
          </p:cNvCxnSpPr>
          <p:nvPr/>
        </p:nvCxnSpPr>
        <p:spPr>
          <a:xfrm>
            <a:off x="8131040" y="5945955"/>
            <a:ext cx="0" cy="17558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hlinkClick r:id="rId6" action="ppaction://hlinksldjump"/>
            <a:extLst>
              <a:ext uri="{FF2B5EF4-FFF2-40B4-BE49-F238E27FC236}">
                <a16:creationId xmlns:a16="http://schemas.microsoft.com/office/drawing/2014/main" id="{37A65442-D6BB-2D14-F551-A7396C525A4C}"/>
              </a:ext>
            </a:extLst>
          </p:cNvPr>
          <p:cNvSpPr>
            <a:spLocks noGrp="1" noRot="1" noMove="1" noResize="1" noEditPoints="1" noAdjustHandles="1" noChangeArrowheads="1" noChangeShapeType="1"/>
          </p:cNvSpPr>
          <p:nvPr/>
        </p:nvSpPr>
        <p:spPr>
          <a:xfrm>
            <a:off x="2709522" y="5690599"/>
            <a:ext cx="795504" cy="231116"/>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hlinkClick r:id="" action="ppaction://noaction"/>
            <a:extLst>
              <a:ext uri="{FF2B5EF4-FFF2-40B4-BE49-F238E27FC236}">
                <a16:creationId xmlns:a16="http://schemas.microsoft.com/office/drawing/2014/main" id="{81F17625-2797-4627-B3F6-952DCFE874F8}"/>
              </a:ext>
            </a:extLst>
          </p:cNvPr>
          <p:cNvSpPr txBox="1">
            <a:spLocks noGrp="1" noRot="1" noMove="1" noResize="1" noEditPoints="1" noAdjustHandles="1" noChangeArrowheads="1" noChangeShapeType="1"/>
          </p:cNvSpPr>
          <p:nvPr/>
        </p:nvSpPr>
        <p:spPr>
          <a:xfrm>
            <a:off x="5266483" y="5209982"/>
            <a:ext cx="817813" cy="205074"/>
          </a:xfrm>
          <a:prstGeom prst="rect">
            <a:avLst/>
          </a:prstGeom>
          <a:noFill/>
          <a:ln w="28575">
            <a:solidFill>
              <a:srgbClr val="FF0000"/>
            </a:solidFill>
          </a:ln>
        </p:spPr>
        <p:txBody>
          <a:bodyPr wrap="square" rtlCol="0">
            <a:spAutoFit/>
          </a:bodyPr>
          <a:lstStyle/>
          <a:p>
            <a:endParaRPr lang="en-US" dirty="0"/>
          </a:p>
        </p:txBody>
      </p:sp>
      <p:sp>
        <p:nvSpPr>
          <p:cNvPr id="3" name="Rectangle 2">
            <a:hlinkClick r:id="rId7" action="ppaction://hlinksldjump"/>
            <a:extLst>
              <a:ext uri="{FF2B5EF4-FFF2-40B4-BE49-F238E27FC236}">
                <a16:creationId xmlns:a16="http://schemas.microsoft.com/office/drawing/2014/main" id="{422E3482-07B8-316F-9EED-8CB6319C4D53}"/>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3B97770-6601-9E9C-550C-800DAF8DFD51}"/>
              </a:ext>
            </a:extLst>
          </p:cNvPr>
          <p:cNvSpPr txBox="1">
            <a:spLocks noGrp="1" noRot="1" noMove="1" noResize="1" noEditPoints="1" noAdjustHandles="1" noChangeArrowheads="1" noChangeShapeType="1"/>
          </p:cNvSpPr>
          <p:nvPr/>
        </p:nvSpPr>
        <p:spPr>
          <a:xfrm>
            <a:off x="3896032" y="6669"/>
            <a:ext cx="1321196"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UNCLASSIFIED</a:t>
            </a:r>
          </a:p>
        </p:txBody>
      </p:sp>
      <p:pic>
        <p:nvPicPr>
          <p:cNvPr id="18" name="Graphic 17" descr="Return to Topics">
            <a:hlinkClick r:id="rId8" action="ppaction://hlinksldjump"/>
            <a:extLst>
              <a:ext uri="{FF2B5EF4-FFF2-40B4-BE49-F238E27FC236}">
                <a16:creationId xmlns:a16="http://schemas.microsoft.com/office/drawing/2014/main" id="{E0DAECA9-422B-355E-2F21-AA1935153C79}"/>
              </a:ext>
            </a:extLst>
          </p:cNvPr>
          <p:cNvPicPr>
            <a:picLocks noGrp="1" noRo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7758261" y="6269163"/>
            <a:ext cx="497264" cy="497264"/>
          </a:xfrm>
          <a:prstGeom prst="rect">
            <a:avLst/>
          </a:prstGeom>
        </p:spPr>
      </p:pic>
      <p:sp>
        <p:nvSpPr>
          <p:cNvPr id="6" name="Rectangle 5">
            <a:hlinkClick r:id="rId11" action="ppaction://hlinksldjump"/>
            <a:extLst>
              <a:ext uri="{FF2B5EF4-FFF2-40B4-BE49-F238E27FC236}">
                <a16:creationId xmlns:a16="http://schemas.microsoft.com/office/drawing/2014/main" id="{7283B4A0-12FC-1002-471C-14D882CFC65E}"/>
              </a:ext>
            </a:extLst>
          </p:cNvPr>
          <p:cNvSpPr>
            <a:spLocks noGrp="1" noRot="1" noMove="1" noResize="1" noEditPoints="1" noAdjustHandles="1" noChangeArrowheads="1" noChangeShapeType="1"/>
          </p:cNvSpPr>
          <p:nvPr/>
        </p:nvSpPr>
        <p:spPr>
          <a:xfrm>
            <a:off x="551079" y="4206393"/>
            <a:ext cx="1859475" cy="56283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1200" b="1" u="sng" dirty="0"/>
              <a:t>Cadet Logins </a:t>
            </a:r>
          </a:p>
          <a:p>
            <a:pPr algn="ctr"/>
            <a:r>
              <a:rPr lang="en-US" sz="1200" dirty="0">
                <a:solidFill>
                  <a:schemeClr val="tx1"/>
                </a:solidFill>
              </a:rPr>
              <a:t>Click here to learn about creating </a:t>
            </a:r>
            <a:r>
              <a:rPr lang="en-US" altLang="en-US" sz="1200" dirty="0"/>
              <a:t>Cadet Logins</a:t>
            </a:r>
            <a:endParaRPr lang="en-US" sz="1200" dirty="0">
              <a:solidFill>
                <a:schemeClr val="tx1"/>
              </a:solidFill>
            </a:endParaRPr>
          </a:p>
        </p:txBody>
      </p:sp>
      <p:sp>
        <p:nvSpPr>
          <p:cNvPr id="9" name="Rectangle 8">
            <a:hlinkClick r:id="rId12" action="ppaction://hlinksldjump"/>
            <a:extLst>
              <a:ext uri="{FF2B5EF4-FFF2-40B4-BE49-F238E27FC236}">
                <a16:creationId xmlns:a16="http://schemas.microsoft.com/office/drawing/2014/main" id="{687DE623-FFBA-01F8-6CDF-ACD33B33D29A}"/>
              </a:ext>
            </a:extLst>
          </p:cNvPr>
          <p:cNvSpPr>
            <a:spLocks noGrp="1" noRot="1" noMove="1" noResize="1" noEditPoints="1" noAdjustHandles="1" noChangeArrowheads="1" noChangeShapeType="1"/>
          </p:cNvSpPr>
          <p:nvPr/>
        </p:nvSpPr>
        <p:spPr>
          <a:xfrm>
            <a:off x="2529212" y="4206393"/>
            <a:ext cx="2310643" cy="56283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1200" b="1" u="sng" dirty="0"/>
              <a:t>Cadet JUMS Account</a:t>
            </a:r>
          </a:p>
          <a:p>
            <a:pPr algn="ctr"/>
            <a:r>
              <a:rPr lang="en-US" sz="1200" dirty="0">
                <a:solidFill>
                  <a:schemeClr val="tx1"/>
                </a:solidFill>
              </a:rPr>
              <a:t>Click here to learn about creating </a:t>
            </a:r>
            <a:r>
              <a:rPr lang="en-US" altLang="en-US" sz="1200" dirty="0"/>
              <a:t>Cadet JUMS Accounts</a:t>
            </a:r>
            <a:endParaRPr lang="en-US" sz="1200" dirty="0">
              <a:solidFill>
                <a:schemeClr val="tx1"/>
              </a:solidFill>
            </a:endParaRPr>
          </a:p>
        </p:txBody>
      </p:sp>
      <p:sp>
        <p:nvSpPr>
          <p:cNvPr id="17" name="TextBox 16">
            <a:hlinkClick r:id="rId13" action="ppaction://hlinksldjump"/>
            <a:extLst>
              <a:ext uri="{FF2B5EF4-FFF2-40B4-BE49-F238E27FC236}">
                <a16:creationId xmlns:a16="http://schemas.microsoft.com/office/drawing/2014/main" id="{55B768E8-0671-6601-13DE-63E0F1C41B07}"/>
              </a:ext>
            </a:extLst>
          </p:cNvPr>
          <p:cNvSpPr txBox="1">
            <a:spLocks noGrp="1" noRot="1" noMove="1" noResize="1" noEditPoints="1" noAdjustHandles="1" noChangeArrowheads="1" noChangeShapeType="1"/>
          </p:cNvSpPr>
          <p:nvPr/>
        </p:nvSpPr>
        <p:spPr>
          <a:xfrm>
            <a:off x="5217229" y="6053328"/>
            <a:ext cx="1521899" cy="134999"/>
          </a:xfrm>
          <a:prstGeom prst="rect">
            <a:avLst/>
          </a:prstGeom>
          <a:noFill/>
          <a:ln w="28575">
            <a:solidFill>
              <a:srgbClr val="92D050"/>
            </a:solidFill>
          </a:ln>
        </p:spPr>
        <p:txBody>
          <a:bodyPr wrap="square" rtlCol="0">
            <a:spAutoFit/>
          </a:bodyPr>
          <a:lstStyle/>
          <a:p>
            <a:endParaRPr lang="en-US" dirty="0"/>
          </a:p>
        </p:txBody>
      </p:sp>
      <p:sp>
        <p:nvSpPr>
          <p:cNvPr id="27" name="TextBox 26">
            <a:hlinkClick r:id="rId13" action="ppaction://hlinksldjump"/>
            <a:extLst>
              <a:ext uri="{FF2B5EF4-FFF2-40B4-BE49-F238E27FC236}">
                <a16:creationId xmlns:a16="http://schemas.microsoft.com/office/drawing/2014/main" id="{FA918DD7-6724-5C98-EE39-E5A664AFC0E7}"/>
              </a:ext>
            </a:extLst>
          </p:cNvPr>
          <p:cNvSpPr txBox="1">
            <a:spLocks noGrp="1" noRot="1" noMove="1" noResize="1" noEditPoints="1" noAdjustHandles="1" noChangeArrowheads="1" noChangeShapeType="1"/>
          </p:cNvSpPr>
          <p:nvPr/>
        </p:nvSpPr>
        <p:spPr>
          <a:xfrm>
            <a:off x="7143487" y="5114958"/>
            <a:ext cx="1975105" cy="83099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en-US" sz="1200" b="1" u="sng" dirty="0"/>
              <a:t>Recover a Forgotten Cadet Password</a:t>
            </a:r>
            <a:endParaRPr lang="en-US" sz="1200" b="1" i="0" u="sng" strike="noStrike" baseline="0" dirty="0">
              <a:solidFill>
                <a:srgbClr val="000000"/>
              </a:solidFill>
              <a:latin typeface="Arial" panose="020B0604020202020204" pitchFamily="34" charset="0"/>
            </a:endParaRPr>
          </a:p>
          <a:p>
            <a:pPr algn="ctr"/>
            <a:r>
              <a:rPr lang="en-US" sz="1200" i="0" u="none" strike="noStrike" baseline="0" dirty="0">
                <a:solidFill>
                  <a:srgbClr val="000000"/>
                </a:solidFill>
                <a:latin typeface="Arial" panose="020B0604020202020204" pitchFamily="34" charset="0"/>
              </a:rPr>
              <a:t>Click here to recover a forgotten Cadet password.</a:t>
            </a:r>
            <a:endParaRPr lang="en-US" sz="1200" dirty="0"/>
          </a:p>
        </p:txBody>
      </p:sp>
      <p:sp>
        <p:nvSpPr>
          <p:cNvPr id="4" name="TextBox 3">
            <a:hlinkClick r:id="rId7" action="ppaction://hlinksldjump"/>
            <a:extLst>
              <a:ext uri="{FF2B5EF4-FFF2-40B4-BE49-F238E27FC236}">
                <a16:creationId xmlns:a16="http://schemas.microsoft.com/office/drawing/2014/main" id="{DA7BB581-1D3A-1627-3197-89BC835C0A62}"/>
              </a:ext>
            </a:extLst>
          </p:cNvPr>
          <p:cNvSpPr txBox="1">
            <a:spLocks noGrp="1" noRot="1" noMove="1" noResize="1" noEditPoints="1" noAdjustHandles="1" noChangeArrowheads="1" noChangeShapeType="1"/>
          </p:cNvSpPr>
          <p:nvPr/>
        </p:nvSpPr>
        <p:spPr>
          <a:xfrm>
            <a:off x="828275" y="2220731"/>
            <a:ext cx="3937794" cy="1754326"/>
          </a:xfrm>
          <a:prstGeom prst="rect">
            <a:avLst/>
          </a:prstGeom>
          <a:noFill/>
        </p:spPr>
        <p:txBody>
          <a:bodyPr wrap="square">
            <a:spAutoFit/>
          </a:bodyPr>
          <a:lstStyle/>
          <a:p>
            <a:pPr marL="228600" indent="-228600">
              <a:buFont typeface="+mj-lt"/>
              <a:buAutoNum type="arabicPeriod"/>
            </a:pPr>
            <a:r>
              <a:rPr lang="en-US" sz="1200" dirty="0"/>
              <a:t>To log in,</a:t>
            </a:r>
            <a:r>
              <a:rPr lang="en-US" sz="1200" b="1" i="0" u="none" strike="noStrike" baseline="0" dirty="0">
                <a:solidFill>
                  <a:srgbClr val="000000"/>
                </a:solidFill>
                <a:latin typeface="Arial" panose="020B0604020202020204" pitchFamily="34" charset="0"/>
              </a:rPr>
              <a:t> </a:t>
            </a:r>
            <a:r>
              <a:rPr lang="en-US" sz="1200" dirty="0">
                <a:solidFill>
                  <a:srgbClr val="000000"/>
                </a:solidFill>
                <a:latin typeface="Arial" panose="020B0604020202020204" pitchFamily="34" charset="0"/>
              </a:rPr>
              <a:t>on t</a:t>
            </a:r>
            <a:r>
              <a:rPr lang="en-US" sz="1200" dirty="0"/>
              <a:t>he JUMS homepage select </a:t>
            </a:r>
            <a:r>
              <a:rPr lang="en-US" sz="1200" b="1" dirty="0"/>
              <a:t>YES</a:t>
            </a:r>
            <a:r>
              <a:rPr lang="en-US" sz="1200" dirty="0"/>
              <a:t> to be directed to </a:t>
            </a:r>
            <a:r>
              <a:rPr lang="en-US" sz="1200" dirty="0">
                <a:hlinkClick r:id="rId14"/>
              </a:rPr>
              <a:t>jumscdt.usarmyjrotc.com/my.policy</a:t>
            </a:r>
            <a:r>
              <a:rPr lang="en-US" sz="1200" dirty="0"/>
              <a:t>.</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dirty="0"/>
              <a:t>Read the policy statement then select </a:t>
            </a:r>
            <a:r>
              <a:rPr lang="en-US" sz="1200" b="1" dirty="0"/>
              <a:t>ACCEPT</a:t>
            </a:r>
            <a:r>
              <a:rPr lang="en-US" sz="1200" b="0" i="0" u="none" strike="noStrike" baseline="0" dirty="0">
                <a:solidFill>
                  <a:srgbClr val="000000"/>
                </a:solidFill>
                <a:latin typeface="Arial" panose="020B0604020202020204" pitchFamily="34" charset="0"/>
              </a:rPr>
              <a:t>.</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In the Secure Logon for </a:t>
            </a:r>
            <a:r>
              <a:rPr lang="en-US" sz="1200" i="0" u="none" strike="noStrike" baseline="0" dirty="0">
                <a:solidFill>
                  <a:srgbClr val="000000"/>
                </a:solidFill>
                <a:latin typeface="Arial" panose="020B0604020202020204" pitchFamily="34" charset="0"/>
              </a:rPr>
              <a:t>JUMSCDT.usarmyjrotc.com </a:t>
            </a:r>
            <a:r>
              <a:rPr lang="en-US" sz="1200" b="0" i="0" u="none" strike="noStrike" baseline="0" dirty="0">
                <a:solidFill>
                  <a:srgbClr val="000000"/>
                </a:solidFill>
                <a:latin typeface="Arial" panose="020B0604020202020204" pitchFamily="34" charset="0"/>
              </a:rPr>
              <a:t>section enter your </a:t>
            </a:r>
            <a:r>
              <a:rPr lang="en-US" sz="1200" b="1" i="0" u="none" strike="noStrike" baseline="0" dirty="0">
                <a:solidFill>
                  <a:srgbClr val="000000"/>
                </a:solidFill>
                <a:latin typeface="Arial" panose="020B0604020202020204" pitchFamily="34" charset="0"/>
              </a:rPr>
              <a:t>Username</a:t>
            </a:r>
            <a:r>
              <a:rPr lang="en-US" sz="1200" b="0" i="0" u="none" strike="noStrike" baseline="0" dirty="0">
                <a:solidFill>
                  <a:srgbClr val="000000"/>
                </a:solidFill>
                <a:latin typeface="Arial" panose="020B0604020202020204" pitchFamily="34" charset="0"/>
              </a:rPr>
              <a:t> and </a:t>
            </a:r>
            <a:r>
              <a:rPr lang="en-US" sz="1200" b="1" i="0" u="none" strike="noStrike" baseline="0" dirty="0">
                <a:solidFill>
                  <a:srgbClr val="000000"/>
                </a:solidFill>
                <a:latin typeface="Arial" panose="020B0604020202020204" pitchFamily="34" charset="0"/>
              </a:rPr>
              <a:t>Password</a:t>
            </a:r>
            <a:r>
              <a:rPr lang="en-US" sz="1200" b="0" i="0" u="none" strike="noStrike" baseline="0" dirty="0">
                <a:solidFill>
                  <a:srgbClr val="000000"/>
                </a:solidFill>
                <a:latin typeface="Arial" panose="020B0604020202020204" pitchFamily="34" charset="0"/>
              </a:rPr>
              <a:t>.</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Select </a:t>
            </a:r>
            <a:r>
              <a:rPr lang="en-US" sz="1200" b="1" dirty="0">
                <a:solidFill>
                  <a:srgbClr val="000000"/>
                </a:solidFill>
                <a:latin typeface="Arial" panose="020B0604020202020204" pitchFamily="34" charset="0"/>
              </a:rPr>
              <a:t>Logon</a:t>
            </a:r>
            <a:r>
              <a:rPr lang="en-US" sz="1200" dirty="0">
                <a:solidFill>
                  <a:srgbClr val="000000"/>
                </a:solidFill>
                <a:latin typeface="Arial" panose="020B0604020202020204" pitchFamily="34" charset="0"/>
              </a:rPr>
              <a:t> to be directed to JUMS homepage</a:t>
            </a:r>
            <a:r>
              <a:rPr lang="en-US" sz="1200" b="0" i="0" u="none" strike="noStrike" baseline="0" dirty="0">
                <a:solidFill>
                  <a:srgbClr val="000000"/>
                </a:solidFill>
                <a:latin typeface="Arial" panose="020B0604020202020204" pitchFamily="34" charset="0"/>
              </a:rPr>
              <a:t>. </a:t>
            </a:r>
          </a:p>
        </p:txBody>
      </p:sp>
      <p:sp>
        <p:nvSpPr>
          <p:cNvPr id="12" name="TextBox 11">
            <a:hlinkClick r:id="rId7" action="ppaction://hlinksldjump"/>
            <a:extLst>
              <a:ext uri="{FF2B5EF4-FFF2-40B4-BE49-F238E27FC236}">
                <a16:creationId xmlns:a16="http://schemas.microsoft.com/office/drawing/2014/main" id="{15F1CA05-0268-914F-A089-A06ED24F4172}"/>
              </a:ext>
            </a:extLst>
          </p:cNvPr>
          <p:cNvSpPr txBox="1">
            <a:spLocks noGrp="1" noRot="1" noMove="1" noResize="1" noEditPoints="1" noAdjustHandles="1" noChangeArrowheads="1" noChangeShapeType="1"/>
          </p:cNvSpPr>
          <p:nvPr/>
        </p:nvSpPr>
        <p:spPr>
          <a:xfrm>
            <a:off x="551079" y="1306487"/>
            <a:ext cx="8291169" cy="738664"/>
          </a:xfrm>
          <a:prstGeom prst="rect">
            <a:avLst/>
          </a:prstGeom>
          <a:noFill/>
        </p:spPr>
        <p:txBody>
          <a:bodyPr wrap="square">
            <a:spAutoFit/>
          </a:bodyPr>
          <a:lstStyle/>
          <a:p>
            <a:r>
              <a:rPr lang="en-US" sz="1400" i="0" u="none" strike="noStrike" baseline="0" dirty="0">
                <a:solidFill>
                  <a:srgbClr val="000000"/>
                </a:solidFill>
                <a:latin typeface="Arial" panose="020B0604020202020204" pitchFamily="34" charset="0"/>
              </a:rPr>
              <a:t>Each Cadet must establish an account with </a:t>
            </a:r>
            <a:r>
              <a:rPr lang="en-US" sz="1400" dirty="0">
                <a:solidFill>
                  <a:srgbClr val="000000"/>
                </a:solidFill>
                <a:latin typeface="Arial" panose="020B0604020202020204" pitchFamily="34" charset="0"/>
                <a:hlinkClick r:id="rId15"/>
              </a:rPr>
              <a:t>My.GoArmy.com</a:t>
            </a:r>
            <a:r>
              <a:rPr lang="en-US" sz="1400" dirty="0">
                <a:solidFill>
                  <a:srgbClr val="000000"/>
                </a:solidFill>
                <a:latin typeface="Arial" panose="020B0604020202020204" pitchFamily="34" charset="0"/>
              </a:rPr>
              <a:t> </a:t>
            </a:r>
            <a:r>
              <a:rPr lang="en-US" sz="1400" i="0" u="none" strike="noStrike" baseline="0" dirty="0">
                <a:solidFill>
                  <a:srgbClr val="000000"/>
                </a:solidFill>
                <a:latin typeface="Arial" panose="020B0604020202020204" pitchFamily="34" charset="0"/>
              </a:rPr>
              <a:t>using a personal email address</a:t>
            </a:r>
            <a:r>
              <a:rPr lang="en-US" sz="1400" dirty="0">
                <a:solidFill>
                  <a:srgbClr val="000000"/>
                </a:solidFill>
                <a:latin typeface="Arial" panose="020B0604020202020204" pitchFamily="34" charset="0"/>
              </a:rPr>
              <a:t> b</a:t>
            </a:r>
            <a:r>
              <a:rPr lang="en-US" sz="1400" i="0" u="none" strike="noStrike" baseline="0" dirty="0">
                <a:solidFill>
                  <a:srgbClr val="000000"/>
                </a:solidFill>
                <a:latin typeface="Arial" panose="020B0604020202020204" pitchFamily="34" charset="0"/>
              </a:rPr>
              <a:t>efore an Instructor can create a Cadet login in JUMS</a:t>
            </a:r>
            <a:r>
              <a:rPr lang="en-US" sz="1400" dirty="0">
                <a:solidFill>
                  <a:srgbClr val="000000"/>
                </a:solidFill>
                <a:latin typeface="Arial" panose="020B0604020202020204" pitchFamily="34" charset="0"/>
              </a:rPr>
              <a:t>. If a Cadet receives the error message their account is locked, the Cadet should stop trying to login. Locked accounts will unlock after 90 minutes.</a:t>
            </a:r>
          </a:p>
        </p:txBody>
      </p:sp>
    </p:spTree>
    <p:extLst>
      <p:ext uri="{BB962C8B-B14F-4D97-AF65-F5344CB8AC3E}">
        <p14:creationId xmlns:p14="http://schemas.microsoft.com/office/powerpoint/2010/main" val="27060908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4717"/>
            <a:ext cx="7696200" cy="822325"/>
          </a:xfrm>
        </p:spPr>
        <p:txBody>
          <a:bodyPr>
            <a:normAutofit/>
          </a:bodyPr>
          <a:lstStyle/>
          <a:p>
            <a:r>
              <a:rPr lang="en-US" altLang="en-US" dirty="0"/>
              <a:t>Create Cadet Logins</a:t>
            </a:r>
            <a:br>
              <a:rPr lang="en-US" altLang="en-US" sz="3100"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92, Appendix D)</a:t>
            </a:r>
            <a:endParaRPr lang="en-US" altLang="en-US" sz="2000" dirty="0"/>
          </a:p>
        </p:txBody>
      </p:sp>
      <p:pic>
        <p:nvPicPr>
          <p:cNvPr id="16" name="Picture 15">
            <a:extLst>
              <a:ext uri="{FF2B5EF4-FFF2-40B4-BE49-F238E27FC236}">
                <a16:creationId xmlns:a16="http://schemas.microsoft.com/office/drawing/2014/main" id="{7A27D0E4-7267-E672-652E-2123EC81B51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6" b="3348"/>
          <a:stretch/>
        </p:blipFill>
        <p:spPr>
          <a:xfrm>
            <a:off x="4646648" y="2382395"/>
            <a:ext cx="4290221" cy="3524040"/>
          </a:xfrm>
          <a:prstGeom prst="rect">
            <a:avLst/>
          </a:prstGeom>
        </p:spPr>
      </p:pic>
      <p:sp>
        <p:nvSpPr>
          <p:cNvPr id="26" name="TextBox 25">
            <a:extLst>
              <a:ext uri="{FF2B5EF4-FFF2-40B4-BE49-F238E27FC236}">
                <a16:creationId xmlns:a16="http://schemas.microsoft.com/office/drawing/2014/main" id="{8DF156A2-094E-EA67-F60B-06A9CF9FCB6A}"/>
              </a:ext>
            </a:extLst>
          </p:cNvPr>
          <p:cNvSpPr txBox="1">
            <a:spLocks noGrp="1" noRot="1" noMove="1" noResize="1" noEditPoints="1" noAdjustHandles="1" noChangeArrowheads="1" noChangeShapeType="1"/>
          </p:cNvSpPr>
          <p:nvPr/>
        </p:nvSpPr>
        <p:spPr>
          <a:xfrm>
            <a:off x="4973213" y="5647047"/>
            <a:ext cx="354568" cy="186612"/>
          </a:xfrm>
          <a:prstGeom prst="rect">
            <a:avLst/>
          </a:prstGeom>
          <a:noFill/>
          <a:ln w="28575">
            <a:solidFill>
              <a:srgbClr val="FF0000"/>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42D998F6-03D2-F445-5173-6233555B5A47}"/>
              </a:ext>
            </a:extLst>
          </p:cNvPr>
          <p:cNvSpPr txBox="1">
            <a:spLocks noGrp="1" noRot="1" noMove="1" noResize="1" noEditPoints="1" noAdjustHandles="1" noChangeArrowheads="1" noChangeShapeType="1"/>
          </p:cNvSpPr>
          <p:nvPr/>
        </p:nvSpPr>
        <p:spPr>
          <a:xfrm>
            <a:off x="4973212" y="5385979"/>
            <a:ext cx="3890867" cy="186612"/>
          </a:xfrm>
          <a:prstGeom prst="rect">
            <a:avLst/>
          </a:prstGeom>
          <a:noFill/>
          <a:ln w="28575">
            <a:solidFill>
              <a:srgbClr val="FF0000"/>
            </a:solid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D0E11F24-1281-1883-5093-6D50FB71BE9B}"/>
              </a:ext>
            </a:extLst>
          </p:cNvPr>
          <p:cNvSpPr txBox="1">
            <a:spLocks noGrp="1" noRot="1" noMove="1" noResize="1" noEditPoints="1" noAdjustHandles="1" noChangeArrowheads="1" noChangeShapeType="1"/>
          </p:cNvSpPr>
          <p:nvPr/>
        </p:nvSpPr>
        <p:spPr>
          <a:xfrm>
            <a:off x="4973213" y="4865524"/>
            <a:ext cx="3890867" cy="186612"/>
          </a:xfrm>
          <a:prstGeom prst="rect">
            <a:avLst/>
          </a:prstGeom>
          <a:noFill/>
          <a:ln w="28575">
            <a:solidFill>
              <a:srgbClr val="FF0000"/>
            </a:solidFill>
          </a:ln>
        </p:spPr>
        <p:txBody>
          <a:bodyPr wrap="square" rtlCol="0">
            <a:spAutoFit/>
          </a:bodyPr>
          <a:lstStyle/>
          <a:p>
            <a:endParaRPr lang="en-US" dirty="0"/>
          </a:p>
        </p:txBody>
      </p:sp>
      <p:sp>
        <p:nvSpPr>
          <p:cNvPr id="23" name="TextBox 22">
            <a:extLst>
              <a:ext uri="{FF2B5EF4-FFF2-40B4-BE49-F238E27FC236}">
                <a16:creationId xmlns:a16="http://schemas.microsoft.com/office/drawing/2014/main" id="{16409267-4801-F0FC-A56F-14C8D2BDC839}"/>
              </a:ext>
            </a:extLst>
          </p:cNvPr>
          <p:cNvSpPr txBox="1">
            <a:spLocks noGrp="1" noRot="1" noMove="1" noResize="1" noEditPoints="1" noAdjustHandles="1" noChangeArrowheads="1" noChangeShapeType="1"/>
          </p:cNvSpPr>
          <p:nvPr/>
        </p:nvSpPr>
        <p:spPr>
          <a:xfrm>
            <a:off x="4973214" y="4463531"/>
            <a:ext cx="3890867" cy="186612"/>
          </a:xfrm>
          <a:prstGeom prst="rect">
            <a:avLst/>
          </a:prstGeom>
          <a:noFill/>
          <a:ln w="28575">
            <a:solidFill>
              <a:srgbClr val="FF00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9A7B0821-467E-FEC1-6781-57D72B7309B4}"/>
              </a:ext>
            </a:extLst>
          </p:cNvPr>
          <p:cNvSpPr txBox="1">
            <a:spLocks noGrp="1" noRot="1" noMove="1" noResize="1" noEditPoints="1" noAdjustHandles="1" noChangeArrowheads="1" noChangeShapeType="1"/>
          </p:cNvSpPr>
          <p:nvPr/>
        </p:nvSpPr>
        <p:spPr>
          <a:xfrm>
            <a:off x="4973214" y="4070868"/>
            <a:ext cx="3890867" cy="186612"/>
          </a:xfrm>
          <a:prstGeom prst="rect">
            <a:avLst/>
          </a:prstGeom>
          <a:noFill/>
          <a:ln w="28575">
            <a:solidFill>
              <a:srgbClr val="FF0000"/>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E6605D95-3275-9221-FB29-9E60F2BA84E0}"/>
              </a:ext>
            </a:extLst>
          </p:cNvPr>
          <p:cNvSpPr txBox="1">
            <a:spLocks noGrp="1" noRot="1" noMove="1" noResize="1" noEditPoints="1" noAdjustHandles="1" noChangeArrowheads="1" noChangeShapeType="1"/>
          </p:cNvSpPr>
          <p:nvPr/>
        </p:nvSpPr>
        <p:spPr>
          <a:xfrm>
            <a:off x="4973214" y="3678205"/>
            <a:ext cx="3890867" cy="186612"/>
          </a:xfrm>
          <a:prstGeom prst="rect">
            <a:avLst/>
          </a:prstGeom>
          <a:noFill/>
          <a:ln w="28575">
            <a:solidFill>
              <a:srgbClr val="FF00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8D0DE61D-431A-2632-560F-303AD4056D95}"/>
              </a:ext>
            </a:extLst>
          </p:cNvPr>
          <p:cNvSpPr txBox="1">
            <a:spLocks noGrp="1" noRot="1" noMove="1" noResize="1" noEditPoints="1" noAdjustHandles="1" noChangeArrowheads="1" noChangeShapeType="1"/>
          </p:cNvSpPr>
          <p:nvPr/>
        </p:nvSpPr>
        <p:spPr>
          <a:xfrm>
            <a:off x="4973215" y="3312367"/>
            <a:ext cx="3890867" cy="186612"/>
          </a:xfrm>
          <a:prstGeom prst="rect">
            <a:avLst/>
          </a:prstGeom>
          <a:noFill/>
          <a:ln w="28575">
            <a:solidFill>
              <a:srgbClr val="FF0000"/>
            </a:solidFill>
          </a:ln>
        </p:spPr>
        <p:txBody>
          <a:bodyPr wrap="square" rtlCol="0">
            <a:spAutoFit/>
          </a:bodyPr>
          <a:lstStyle/>
          <a:p>
            <a:endParaRPr lang="en-US" dirty="0"/>
          </a:p>
        </p:txBody>
      </p:sp>
      <p:pic>
        <p:nvPicPr>
          <p:cNvPr id="18" name="Picture 17">
            <a:extLst>
              <a:ext uri="{FF2B5EF4-FFF2-40B4-BE49-F238E27FC236}">
                <a16:creationId xmlns:a16="http://schemas.microsoft.com/office/drawing/2014/main" id="{9BA427B0-405A-F9AA-1B5B-80624500188C}"/>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58260" r="41652"/>
          <a:stretch/>
        </p:blipFill>
        <p:spPr>
          <a:xfrm>
            <a:off x="4646648" y="1289786"/>
            <a:ext cx="4290221" cy="1092608"/>
          </a:xfrm>
          <a:prstGeom prst="rect">
            <a:avLst/>
          </a:prstGeom>
        </p:spPr>
      </p:pic>
      <p:sp>
        <p:nvSpPr>
          <p:cNvPr id="19" name="TextBox 18">
            <a:extLst>
              <a:ext uri="{FF2B5EF4-FFF2-40B4-BE49-F238E27FC236}">
                <a16:creationId xmlns:a16="http://schemas.microsoft.com/office/drawing/2014/main" id="{984F3CAB-6A5D-AF8D-FA82-24A9FC41DE7B}"/>
              </a:ext>
            </a:extLst>
          </p:cNvPr>
          <p:cNvSpPr txBox="1">
            <a:spLocks noGrp="1" noRot="1" noMove="1" noResize="1" noEditPoints="1" noAdjustHandles="1" noChangeArrowheads="1" noChangeShapeType="1"/>
          </p:cNvSpPr>
          <p:nvPr/>
        </p:nvSpPr>
        <p:spPr>
          <a:xfrm>
            <a:off x="4679305" y="2090844"/>
            <a:ext cx="433867" cy="213817"/>
          </a:xfrm>
          <a:prstGeom prst="rect">
            <a:avLst/>
          </a:prstGeom>
          <a:noFill/>
          <a:ln w="28575">
            <a:solidFill>
              <a:srgbClr val="FF0000"/>
            </a:solidFill>
          </a:ln>
        </p:spPr>
        <p:txBody>
          <a:bodyPr wrap="square" rtlCol="0">
            <a:spAutoFit/>
          </a:bodyPr>
          <a:lstStyle/>
          <a:p>
            <a:endParaRPr lang="en-US" dirty="0"/>
          </a:p>
        </p:txBody>
      </p:sp>
      <p:sp>
        <p:nvSpPr>
          <p:cNvPr id="2" name="Rectangle 1">
            <a:hlinkClick r:id="rId5" action="ppaction://hlinksldjump"/>
            <a:extLst>
              <a:ext uri="{FF2B5EF4-FFF2-40B4-BE49-F238E27FC236}">
                <a16:creationId xmlns:a16="http://schemas.microsoft.com/office/drawing/2014/main" id="{B4D16E00-8B56-36CB-EC48-41138CC0367C}"/>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hlinkClick r:id="rId5" action="ppaction://hlinksldjump"/>
            <a:extLst>
              <a:ext uri="{FF2B5EF4-FFF2-40B4-BE49-F238E27FC236}">
                <a16:creationId xmlns:a16="http://schemas.microsoft.com/office/drawing/2014/main" id="{9493CC31-5CB2-EE91-DE15-CD3C802D8E6C}"/>
              </a:ext>
            </a:extLst>
          </p:cNvPr>
          <p:cNvSpPr>
            <a:spLocks noGrp="1" noRot="1" noMove="1" noResize="1" noEditPoints="1" noAdjustHandles="1" noChangeArrowheads="1" noChangeShapeType="1"/>
          </p:cNvSpPr>
          <p:nvPr/>
        </p:nvSpPr>
        <p:spPr>
          <a:xfrm>
            <a:off x="229216" y="1186188"/>
            <a:ext cx="4401103" cy="49244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US" sz="1200" b="1" i="0" u="sng" strike="noStrike" baseline="0" dirty="0">
                <a:latin typeface="Arial" panose="020B0604020202020204" pitchFamily="34" charset="0"/>
              </a:rPr>
              <a:t>Create Cadet S1, S3, and S4 Logins </a:t>
            </a:r>
          </a:p>
          <a:p>
            <a:pPr marL="0" indent="0" algn="ctr">
              <a:buNone/>
            </a:pPr>
            <a:endParaRPr lang="en-US" sz="1200" b="1" i="0" u="sng" strike="noStrike" baseline="0" dirty="0">
              <a:latin typeface="Arial" panose="020B0604020202020204" pitchFamily="34" charset="0"/>
            </a:endParaRPr>
          </a:p>
          <a:p>
            <a:r>
              <a:rPr lang="en-US" sz="1200" i="0" u="none" strike="noStrike" baseline="0" dirty="0">
                <a:solidFill>
                  <a:srgbClr val="000000"/>
                </a:solidFill>
                <a:latin typeface="Arial" panose="020B0604020202020204" pitchFamily="34" charset="0"/>
              </a:rPr>
              <a:t>Before an Instructor can create a </a:t>
            </a:r>
            <a:r>
              <a:rPr lang="en-US" sz="1200" i="0" u="none" strike="noStrike" baseline="0" dirty="0">
                <a:solidFill>
                  <a:srgbClr val="000000"/>
                </a:solidFill>
                <a:latin typeface="Arial" panose="020B0604020202020204" pitchFamily="34" charset="0"/>
                <a:hlinkClick r:id="rId6" action="ppaction://hlinksldjump"/>
              </a:rPr>
              <a:t>Cadet login in JUMS</a:t>
            </a:r>
            <a:r>
              <a:rPr lang="en-US" sz="1200" i="0" u="none" strike="noStrike" baseline="0" dirty="0">
                <a:solidFill>
                  <a:srgbClr val="000000"/>
                </a:solidFill>
                <a:latin typeface="Arial" panose="020B0604020202020204" pitchFamily="34" charset="0"/>
              </a:rPr>
              <a:t> the Cadet must establish an account at </a:t>
            </a:r>
            <a:r>
              <a:rPr lang="en-US" sz="1200" dirty="0">
                <a:solidFill>
                  <a:srgbClr val="000000"/>
                </a:solidFill>
                <a:latin typeface="Arial" panose="020B0604020202020204" pitchFamily="34" charset="0"/>
                <a:hlinkClick r:id="rId7"/>
              </a:rPr>
              <a:t>My.GoArmy.com</a:t>
            </a:r>
            <a:r>
              <a:rPr lang="en-US" sz="1200" dirty="0">
                <a:solidFill>
                  <a:srgbClr val="000000"/>
                </a:solidFill>
                <a:latin typeface="Arial" panose="020B0604020202020204" pitchFamily="34" charset="0"/>
              </a:rPr>
              <a:t> </a:t>
            </a:r>
            <a:r>
              <a:rPr lang="en-US" sz="1200" i="0" u="none" strike="noStrike" baseline="0" dirty="0">
                <a:solidFill>
                  <a:srgbClr val="000000"/>
                </a:solidFill>
                <a:latin typeface="Arial" panose="020B0604020202020204" pitchFamily="34" charset="0"/>
              </a:rPr>
              <a:t>using a personal email address. </a:t>
            </a:r>
          </a:p>
          <a:p>
            <a:endParaRPr lang="en-US" sz="1200"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1. </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Click on the link above or copy and paste the URL into your web browser. </a:t>
            </a:r>
          </a:p>
          <a:p>
            <a:endParaRPr lang="en-US" sz="1200" b="0"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2. </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Accept the Privacy &amp; Security </a:t>
            </a:r>
            <a:r>
              <a:rPr lang="en-US" sz="1200" dirty="0">
                <a:solidFill>
                  <a:srgbClr val="000000"/>
                </a:solidFill>
                <a:latin typeface="Arial" panose="020B0604020202020204" pitchFamily="34" charset="0"/>
              </a:rPr>
              <a:t>N</a:t>
            </a:r>
            <a:r>
              <a:rPr lang="en-US" sz="1200" b="0" i="0" u="none" strike="noStrike" baseline="0" dirty="0">
                <a:solidFill>
                  <a:srgbClr val="000000"/>
                </a:solidFill>
                <a:latin typeface="Arial" panose="020B0604020202020204" pitchFamily="34" charset="0"/>
              </a:rPr>
              <a:t>otice. </a:t>
            </a:r>
          </a:p>
          <a:p>
            <a:endParaRPr lang="en-US" sz="1200" b="0"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3. </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Complete all fields then select </a:t>
            </a:r>
            <a:r>
              <a:rPr lang="en-US" sz="1200" b="1" i="0" u="none" strike="noStrike" baseline="0" dirty="0">
                <a:solidFill>
                  <a:srgbClr val="000000"/>
                </a:solidFill>
                <a:latin typeface="Arial" panose="020B0604020202020204" pitchFamily="34" charset="0"/>
              </a:rPr>
              <a:t>Submit</a:t>
            </a:r>
            <a:r>
              <a:rPr lang="en-US" sz="1200" b="0" i="0" u="none" strike="noStrike" baseline="0" dirty="0">
                <a:solidFill>
                  <a:srgbClr val="000000"/>
                </a:solidFill>
                <a:latin typeface="Arial" panose="020B0604020202020204" pitchFamily="34" charset="0"/>
              </a:rPr>
              <a:t>.</a:t>
            </a:r>
          </a:p>
          <a:p>
            <a:endParaRPr lang="en-US" sz="1200" b="0"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4. </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Receive an Email Confirmation. Follow the instructions in the email </a:t>
            </a:r>
          </a:p>
          <a:p>
            <a:endParaRPr lang="en-US" sz="1200" b="0"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5. </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Create the account. </a:t>
            </a:r>
          </a:p>
          <a:p>
            <a:endParaRPr lang="en-US" sz="1200" b="0" i="0" u="none" strike="noStrike" baseline="0" dirty="0">
              <a:solidFill>
                <a:srgbClr val="000000"/>
              </a:solidFill>
              <a:latin typeface="Arial" panose="020B0604020202020204" pitchFamily="34" charset="0"/>
            </a:endParaRPr>
          </a:p>
          <a:p>
            <a:r>
              <a:rPr lang="en-US" sz="1200" b="1" dirty="0">
                <a:solidFill>
                  <a:srgbClr val="000000"/>
                </a:solidFill>
                <a:latin typeface="Arial" panose="020B0604020202020204" pitchFamily="34" charset="0"/>
              </a:rPr>
              <a:t>Step 6.</a:t>
            </a:r>
          </a:p>
          <a:p>
            <a:r>
              <a:rPr lang="en-US" sz="1200" b="0" i="0" u="none" strike="noStrike" baseline="0" dirty="0">
                <a:solidFill>
                  <a:srgbClr val="000000"/>
                </a:solidFill>
                <a:latin typeface="Arial" panose="020B0604020202020204" pitchFamily="34" charset="0"/>
              </a:rPr>
              <a:t>Provide the JROTC Instructor with the e-mail used to sign up.</a:t>
            </a:r>
          </a:p>
          <a:p>
            <a:endParaRPr lang="en-US" sz="1400" b="1" dirty="0">
              <a:solidFill>
                <a:srgbClr val="000000"/>
              </a:solidFill>
              <a:latin typeface="Arial" panose="020B0604020202020204" pitchFamily="34" charset="0"/>
            </a:endParaRPr>
          </a:p>
        </p:txBody>
      </p:sp>
      <p:pic>
        <p:nvPicPr>
          <p:cNvPr id="14" name="Graphic 13" descr="Return to Topics">
            <a:hlinkClick r:id="rId8" action="ppaction://hlinksldjump"/>
            <a:extLst>
              <a:ext uri="{FF2B5EF4-FFF2-40B4-BE49-F238E27FC236}">
                <a16:creationId xmlns:a16="http://schemas.microsoft.com/office/drawing/2014/main" id="{F17F43FD-54B8-AF32-FFBE-B17AA043BD20}"/>
              </a:ext>
            </a:extLst>
          </p:cNvPr>
          <p:cNvPicPr>
            <a:picLocks noGrp="1" noRo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7758261" y="6269163"/>
            <a:ext cx="497264" cy="4972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p:cNvSpPr>
          <p:nvPr>
            <p:ph type="title"/>
          </p:nvPr>
        </p:nvSpPr>
        <p:spPr>
          <a:xfrm>
            <a:off x="778051" y="159031"/>
            <a:ext cx="7696200" cy="822325"/>
          </a:xfrm>
        </p:spPr>
        <p:txBody>
          <a:bodyPr>
            <a:normAutofit/>
          </a:bodyPr>
          <a:lstStyle/>
          <a:p>
            <a:r>
              <a:rPr lang="en-US" altLang="en-US" dirty="0"/>
              <a:t>Recover a Forgotten Cadet Password</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18, 3-10)</a:t>
            </a:r>
            <a:endParaRPr lang="en-US" altLang="en-US" dirty="0"/>
          </a:p>
        </p:txBody>
      </p:sp>
      <p:pic>
        <p:nvPicPr>
          <p:cNvPr id="3" name="Picture 2" descr="Graphical user interface, text, application&#10;&#10;Description automatically generated">
            <a:extLst>
              <a:ext uri="{FF2B5EF4-FFF2-40B4-BE49-F238E27FC236}">
                <a16:creationId xmlns:a16="http://schemas.microsoft.com/office/drawing/2014/main" id="{6D748E09-1F75-52E2-BC9A-294732D0B23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23" r="42553" b="6669"/>
          <a:stretch/>
        </p:blipFill>
        <p:spPr>
          <a:xfrm>
            <a:off x="175065" y="4036946"/>
            <a:ext cx="4451086" cy="1974996"/>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34AF0D83-24F2-E2E9-8C14-A9B1A93D9BC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675" t="1" r="663" b="1012"/>
          <a:stretch/>
        </p:blipFill>
        <p:spPr>
          <a:xfrm>
            <a:off x="175065" y="1428452"/>
            <a:ext cx="4451086" cy="2359152"/>
          </a:xfrm>
          <a:prstGeom prst="rect">
            <a:avLst/>
          </a:prstGeom>
        </p:spPr>
      </p:pic>
      <p:sp>
        <p:nvSpPr>
          <p:cNvPr id="9" name="TextBox 8">
            <a:extLst>
              <a:ext uri="{FF2B5EF4-FFF2-40B4-BE49-F238E27FC236}">
                <a16:creationId xmlns:a16="http://schemas.microsoft.com/office/drawing/2014/main" id="{C4ECEF04-5CFF-965E-BBEC-2CE47CE7AFC6}"/>
              </a:ext>
            </a:extLst>
          </p:cNvPr>
          <p:cNvSpPr txBox="1">
            <a:spLocks noGrp="1" noRot="1" noMove="1" noResize="1" noEditPoints="1" noAdjustHandles="1" noChangeArrowheads="1" noChangeShapeType="1"/>
          </p:cNvSpPr>
          <p:nvPr/>
        </p:nvSpPr>
        <p:spPr>
          <a:xfrm>
            <a:off x="326570" y="5769864"/>
            <a:ext cx="432381" cy="242078"/>
          </a:xfrm>
          <a:prstGeom prst="rect">
            <a:avLst/>
          </a:prstGeom>
          <a:noFill/>
          <a:ln w="28575">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23A83F2F-02D4-9058-2489-FBB774B748A1}"/>
              </a:ext>
            </a:extLst>
          </p:cNvPr>
          <p:cNvSpPr txBox="1">
            <a:spLocks noGrp="1" noRot="1" noMove="1" noResize="1" noEditPoints="1" noAdjustHandles="1" noChangeArrowheads="1" noChangeShapeType="1"/>
          </p:cNvSpPr>
          <p:nvPr/>
        </p:nvSpPr>
        <p:spPr>
          <a:xfrm>
            <a:off x="870044" y="5539696"/>
            <a:ext cx="1105060" cy="152926"/>
          </a:xfrm>
          <a:prstGeom prst="rect">
            <a:avLst/>
          </a:prstGeom>
          <a:noFill/>
          <a:ln w="28575">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D6BEC7CB-FE32-549A-BD3A-3836CC695387}"/>
              </a:ext>
            </a:extLst>
          </p:cNvPr>
          <p:cNvSpPr txBox="1">
            <a:spLocks noGrp="1" noRot="1" noMove="1" noResize="1" noEditPoints="1" noAdjustHandles="1" noChangeArrowheads="1" noChangeShapeType="1"/>
          </p:cNvSpPr>
          <p:nvPr/>
        </p:nvSpPr>
        <p:spPr>
          <a:xfrm>
            <a:off x="870044" y="4931138"/>
            <a:ext cx="1105060" cy="152926"/>
          </a:xfrm>
          <a:prstGeom prst="rect">
            <a:avLst/>
          </a:prstGeom>
          <a:noFill/>
          <a:ln w="28575">
            <a:solidFill>
              <a:srgbClr val="FF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74971C5C-F143-75C1-8703-DD4FBB6375BA}"/>
              </a:ext>
            </a:extLst>
          </p:cNvPr>
          <p:cNvSpPr txBox="1">
            <a:spLocks noGrp="1" noRot="1" noMove="1" noResize="1" noEditPoints="1" noAdjustHandles="1" noChangeArrowheads="1" noChangeShapeType="1"/>
          </p:cNvSpPr>
          <p:nvPr/>
        </p:nvSpPr>
        <p:spPr>
          <a:xfrm>
            <a:off x="870043" y="3428999"/>
            <a:ext cx="839885" cy="152315"/>
          </a:xfrm>
          <a:prstGeom prst="rect">
            <a:avLst/>
          </a:prstGeom>
          <a:noFill/>
          <a:ln w="28575">
            <a:solidFill>
              <a:srgbClr val="FF0000"/>
            </a:solidFill>
          </a:ln>
        </p:spPr>
        <p:txBody>
          <a:bodyPr wrap="square" rtlCol="0">
            <a:spAutoFit/>
          </a:bodyPr>
          <a:lstStyle/>
          <a:p>
            <a:endParaRPr lang="en-US" dirty="0"/>
          </a:p>
        </p:txBody>
      </p:sp>
      <p:sp>
        <p:nvSpPr>
          <p:cNvPr id="4" name="Rectangle 3">
            <a:hlinkClick r:id="rId5" action="ppaction://hlinksldjump"/>
            <a:extLst>
              <a:ext uri="{FF2B5EF4-FFF2-40B4-BE49-F238E27FC236}">
                <a16:creationId xmlns:a16="http://schemas.microsoft.com/office/drawing/2014/main" id="{8F478E6A-EECD-80D0-87DC-26870CD16EA9}"/>
              </a:ext>
            </a:extLst>
          </p:cNvPr>
          <p:cNvSpPr>
            <a:spLocks noGrp="1" noRot="1" noMove="1" noResize="1" noEditPoints="1" noAdjustHandles="1" noChangeArrowheads="1" noChangeShapeType="1"/>
          </p:cNvSpPr>
          <p:nvPr/>
        </p:nvSpPr>
        <p:spPr>
          <a:xfrm>
            <a:off x="-1"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hlinkClick r:id="rId5" action="ppaction://hlinksldjump"/>
            <a:extLst>
              <a:ext uri="{FF2B5EF4-FFF2-40B4-BE49-F238E27FC236}">
                <a16:creationId xmlns:a16="http://schemas.microsoft.com/office/drawing/2014/main" id="{9493CC31-5CB2-EE91-DE15-CD3C802D8E6C}"/>
              </a:ext>
            </a:extLst>
          </p:cNvPr>
          <p:cNvSpPr>
            <a:spLocks noGrp="1" noRot="1" noMove="1" noResize="1" noEditPoints="1" noAdjustHandles="1" noChangeArrowheads="1" noChangeShapeType="1"/>
          </p:cNvSpPr>
          <p:nvPr/>
        </p:nvSpPr>
        <p:spPr>
          <a:xfrm>
            <a:off x="4743694" y="1428452"/>
            <a:ext cx="4342784" cy="43396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US" sz="1300" b="1" i="0" u="sng" strike="noStrike" baseline="0" dirty="0">
                <a:latin typeface="Arial" panose="020B0604020202020204" pitchFamily="34" charset="0"/>
              </a:rPr>
              <a:t>Recover a Forgotten Cadet S1, S3, </a:t>
            </a:r>
            <a:r>
              <a:rPr lang="en-US" sz="1300" b="1" u="sng" dirty="0">
                <a:latin typeface="Arial" panose="020B0604020202020204" pitchFamily="34" charset="0"/>
              </a:rPr>
              <a:t>or</a:t>
            </a:r>
            <a:r>
              <a:rPr lang="en-US" sz="1300" b="1" i="0" u="sng" strike="noStrike" baseline="0" dirty="0">
                <a:latin typeface="Arial" panose="020B0604020202020204" pitchFamily="34" charset="0"/>
              </a:rPr>
              <a:t> S4 Password </a:t>
            </a:r>
          </a:p>
          <a:p>
            <a:pPr marL="0" indent="0" algn="ctr">
              <a:buNone/>
            </a:pPr>
            <a:endParaRPr lang="en-US" sz="1200" b="1" i="0" u="sng" strike="noStrike" baseline="0" dirty="0">
              <a:latin typeface="Arial" panose="020B0604020202020204" pitchFamily="34" charset="0"/>
            </a:endParaRPr>
          </a:p>
          <a:p>
            <a:r>
              <a:rPr lang="en-US" sz="1200" i="0" u="none" strike="noStrike" baseline="0" dirty="0">
                <a:solidFill>
                  <a:srgbClr val="000000"/>
                </a:solidFill>
                <a:latin typeface="Arial" panose="020B0604020202020204" pitchFamily="34" charset="0"/>
              </a:rPr>
              <a:t>Cadets must follow the on-screen prompts to recover their password on </a:t>
            </a:r>
            <a:r>
              <a:rPr lang="en-US" sz="1200" dirty="0">
                <a:solidFill>
                  <a:srgbClr val="000000"/>
                </a:solidFill>
                <a:latin typeface="Arial" panose="020B0604020202020204" pitchFamily="34" charset="0"/>
                <a:hlinkClick r:id="rId6"/>
              </a:rPr>
              <a:t>My.GoArmy.com</a:t>
            </a:r>
            <a:r>
              <a:rPr lang="en-US" sz="1200" dirty="0">
                <a:solidFill>
                  <a:srgbClr val="000000"/>
                </a:solidFill>
                <a:latin typeface="Arial" panose="020B0604020202020204" pitchFamily="34" charset="0"/>
              </a:rPr>
              <a:t>.</a:t>
            </a:r>
            <a:endParaRPr lang="en-US" sz="1200" i="0" u="none" strike="noStrike" baseline="0" dirty="0">
              <a:solidFill>
                <a:srgbClr val="000000"/>
              </a:solidFill>
              <a:latin typeface="Arial" panose="020B0604020202020204" pitchFamily="34" charset="0"/>
            </a:endParaRPr>
          </a:p>
          <a:p>
            <a:endParaRPr lang="en-US" sz="1200" b="1"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1. </a:t>
            </a:r>
            <a:endParaRPr lang="en-US" sz="1200" b="0" i="0" u="none" strike="noStrike" baseline="0" dirty="0">
              <a:solidFill>
                <a:srgbClr val="000000"/>
              </a:solidFill>
              <a:latin typeface="Arial" panose="020B0604020202020204" pitchFamily="34" charset="0"/>
            </a:endParaRPr>
          </a:p>
          <a:p>
            <a:r>
              <a:rPr lang="en-US" sz="1200" i="0" u="none" strike="noStrike" baseline="0" dirty="0">
                <a:solidFill>
                  <a:srgbClr val="000000"/>
                </a:solidFill>
                <a:latin typeface="Arial" panose="020B0604020202020204" pitchFamily="34" charset="0"/>
              </a:rPr>
              <a:t>Go to </a:t>
            </a:r>
            <a:r>
              <a:rPr lang="en-US" sz="1200" dirty="0">
                <a:hlinkClick r:id="rId7"/>
              </a:rPr>
              <a:t>Login (goarmy.com)</a:t>
            </a:r>
            <a:r>
              <a:rPr lang="en-US" sz="1200" i="0" u="none" strike="noStrike" baseline="0" dirty="0">
                <a:solidFill>
                  <a:srgbClr val="000000"/>
                </a:solidFill>
                <a:latin typeface="Arial" panose="020B0604020202020204" pitchFamily="34" charset="0"/>
              </a:rPr>
              <a:t>. </a:t>
            </a:r>
          </a:p>
          <a:p>
            <a:endParaRPr lang="en-US" sz="1200" b="1"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2. </a:t>
            </a:r>
            <a:endParaRPr lang="en-US" sz="1200" b="0" i="0" u="none" strike="noStrike" baseline="0" dirty="0">
              <a:solidFill>
                <a:srgbClr val="000000"/>
              </a:solidFill>
              <a:latin typeface="Arial" panose="020B0604020202020204" pitchFamily="34" charset="0"/>
            </a:endParaRPr>
          </a:p>
          <a:p>
            <a:r>
              <a:rPr lang="en-US" sz="1200" i="0" u="none" strike="noStrike" baseline="0" dirty="0">
                <a:solidFill>
                  <a:srgbClr val="000000"/>
                </a:solidFill>
                <a:latin typeface="Arial" panose="020B0604020202020204" pitchFamily="34" charset="0"/>
              </a:rPr>
              <a:t>To recover a forgotten Cadet password from the My.GoArmy Logon page click the link </a:t>
            </a:r>
            <a:r>
              <a:rPr lang="en-US" sz="1200" b="1" i="0" u="none" strike="noStrike" baseline="0" dirty="0">
                <a:solidFill>
                  <a:srgbClr val="000000"/>
                </a:solidFill>
                <a:latin typeface="Arial" panose="020B0604020202020204" pitchFamily="34" charset="0"/>
              </a:rPr>
              <a:t>Forgot Your Password.</a:t>
            </a:r>
          </a:p>
          <a:p>
            <a:endParaRPr lang="en-US" sz="1200" b="1"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3. </a:t>
            </a:r>
            <a:endParaRPr lang="en-US" sz="1200" b="0" i="0" u="none" strike="noStrike" baseline="0" dirty="0">
              <a:solidFill>
                <a:srgbClr val="000000"/>
              </a:solidFill>
              <a:latin typeface="Arial" panose="020B0604020202020204" pitchFamily="34" charset="0"/>
            </a:endParaRPr>
          </a:p>
          <a:p>
            <a:r>
              <a:rPr lang="en-US" sz="1200" dirty="0">
                <a:solidFill>
                  <a:srgbClr val="000000"/>
                </a:solidFill>
                <a:latin typeface="Arial" panose="020B0604020202020204" pitchFamily="34" charset="0"/>
              </a:rPr>
              <a:t>E</a:t>
            </a:r>
            <a:r>
              <a:rPr lang="en-US" sz="1200" i="0" u="none" strike="noStrike" baseline="0" dirty="0">
                <a:solidFill>
                  <a:srgbClr val="000000"/>
                </a:solidFill>
                <a:latin typeface="Arial" panose="020B0604020202020204" pitchFamily="34" charset="0"/>
              </a:rPr>
              <a:t>nter the </a:t>
            </a:r>
            <a:r>
              <a:rPr lang="en-US" sz="1200" b="1" dirty="0">
                <a:solidFill>
                  <a:srgbClr val="000000"/>
                </a:solidFill>
                <a:latin typeface="Arial" panose="020B0604020202020204" pitchFamily="34" charset="0"/>
              </a:rPr>
              <a:t>E</a:t>
            </a:r>
            <a:r>
              <a:rPr lang="en-US" sz="1200" b="1" i="0" u="none" strike="noStrike" baseline="0" dirty="0">
                <a:solidFill>
                  <a:srgbClr val="000000"/>
                </a:solidFill>
                <a:latin typeface="Arial" panose="020B0604020202020204" pitchFamily="34" charset="0"/>
              </a:rPr>
              <a:t>mail </a:t>
            </a:r>
            <a:r>
              <a:rPr lang="en-US" sz="1200" b="1" dirty="0">
                <a:solidFill>
                  <a:srgbClr val="000000"/>
                </a:solidFill>
                <a:latin typeface="Arial" panose="020B0604020202020204" pitchFamily="34" charset="0"/>
              </a:rPr>
              <a:t>A</a:t>
            </a:r>
            <a:r>
              <a:rPr lang="en-US" sz="1200" b="1" i="0" u="none" strike="noStrike" baseline="0" dirty="0">
                <a:solidFill>
                  <a:srgbClr val="000000"/>
                </a:solidFill>
                <a:latin typeface="Arial" panose="020B0604020202020204" pitchFamily="34" charset="0"/>
              </a:rPr>
              <a:t>ddress</a:t>
            </a:r>
            <a:r>
              <a:rPr lang="en-US" sz="1200" i="0" u="none" strike="noStrike" baseline="0" dirty="0">
                <a:solidFill>
                  <a:srgbClr val="000000"/>
                </a:solidFill>
                <a:latin typeface="Arial" panose="020B0604020202020204" pitchFamily="34" charset="0"/>
              </a:rPr>
              <a:t> and </a:t>
            </a:r>
            <a:r>
              <a:rPr lang="en-US" sz="1200" b="1" i="0" u="none" strike="noStrike" baseline="0" dirty="0">
                <a:solidFill>
                  <a:srgbClr val="000000"/>
                </a:solidFill>
                <a:latin typeface="Arial" panose="020B0604020202020204" pitchFamily="34" charset="0"/>
              </a:rPr>
              <a:t>I</a:t>
            </a:r>
            <a:r>
              <a:rPr lang="en-US" sz="1200" b="1" dirty="0">
                <a:solidFill>
                  <a:srgbClr val="000000"/>
                </a:solidFill>
                <a:latin typeface="Arial" panose="020B0604020202020204" pitchFamily="34" charset="0"/>
              </a:rPr>
              <a:t>mage Code </a:t>
            </a:r>
            <a:r>
              <a:rPr lang="en-US" sz="1200" i="0" u="none" strike="noStrike" baseline="0" dirty="0">
                <a:solidFill>
                  <a:srgbClr val="000000"/>
                </a:solidFill>
                <a:latin typeface="Arial" panose="020B0604020202020204" pitchFamily="34" charset="0"/>
              </a:rPr>
              <a:t>in the spaces provided. Remember to enter the same e-mail address that was supplied during registration.</a:t>
            </a:r>
            <a:endParaRPr lang="en-US" sz="1200" b="0" i="0" u="none" strike="noStrike" baseline="0" dirty="0">
              <a:solidFill>
                <a:srgbClr val="000000"/>
              </a:solidFill>
              <a:latin typeface="Arial" panose="020B0604020202020204" pitchFamily="34" charset="0"/>
            </a:endParaRPr>
          </a:p>
          <a:p>
            <a:endParaRPr lang="en-US" sz="1200" b="1"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4. </a:t>
            </a:r>
            <a:endParaRPr lang="en-US" sz="1200" b="0" i="0" u="none" strike="noStrike" baseline="0" dirty="0">
              <a:solidFill>
                <a:srgbClr val="000000"/>
              </a:solidFill>
              <a:latin typeface="Arial" panose="020B0604020202020204" pitchFamily="34" charset="0"/>
            </a:endParaRPr>
          </a:p>
          <a:p>
            <a:r>
              <a:rPr lang="en-US" sz="1200" dirty="0">
                <a:solidFill>
                  <a:srgbClr val="000000"/>
                </a:solidFill>
                <a:latin typeface="Arial" panose="020B0604020202020204" pitchFamily="34" charset="0"/>
              </a:rPr>
              <a:t>C</a:t>
            </a:r>
            <a:r>
              <a:rPr lang="en-US" sz="1200" i="0" u="none" strike="noStrike" baseline="0" dirty="0">
                <a:solidFill>
                  <a:srgbClr val="000000"/>
                </a:solidFill>
                <a:latin typeface="Arial" panose="020B0604020202020204" pitchFamily="34" charset="0"/>
              </a:rPr>
              <a:t>lick </a:t>
            </a:r>
            <a:r>
              <a:rPr lang="en-US" sz="1200" b="1" i="0" u="none" strike="noStrike" baseline="0" dirty="0">
                <a:solidFill>
                  <a:srgbClr val="000000"/>
                </a:solidFill>
                <a:latin typeface="Arial" panose="020B0604020202020204" pitchFamily="34" charset="0"/>
              </a:rPr>
              <a:t>Submit</a:t>
            </a:r>
            <a:r>
              <a:rPr lang="en-US" sz="1200" i="0" u="none" strike="noStrike" baseline="0" dirty="0">
                <a:solidFill>
                  <a:srgbClr val="000000"/>
                </a:solidFill>
                <a:latin typeface="Arial" panose="020B0604020202020204" pitchFamily="34" charset="0"/>
              </a:rPr>
              <a:t>.</a:t>
            </a:r>
          </a:p>
          <a:p>
            <a:endParaRPr lang="en-US" sz="1200" b="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Step 4. </a:t>
            </a:r>
            <a:endParaRPr lang="en-US" sz="1200" b="0" i="0" u="none" strike="noStrike" baseline="0" dirty="0">
              <a:solidFill>
                <a:srgbClr val="000000"/>
              </a:solidFill>
              <a:latin typeface="Arial" panose="020B0604020202020204" pitchFamily="34" charset="0"/>
            </a:endParaRPr>
          </a:p>
          <a:p>
            <a:r>
              <a:rPr lang="en-US" sz="1200" i="0" u="none" strike="noStrike" baseline="0" dirty="0">
                <a:solidFill>
                  <a:srgbClr val="000000"/>
                </a:solidFill>
                <a:latin typeface="Arial" panose="020B0604020202020204" pitchFamily="34" charset="0"/>
              </a:rPr>
              <a:t>An e-mail containing the password will be sent to the email address entered.</a:t>
            </a:r>
            <a:endParaRPr lang="en-US" sz="1400" b="1" dirty="0">
              <a:solidFill>
                <a:srgbClr val="000000"/>
              </a:solidFill>
              <a:latin typeface="Arial" panose="020B0604020202020204" pitchFamily="34" charset="0"/>
            </a:endParaRPr>
          </a:p>
        </p:txBody>
      </p:sp>
      <p:pic>
        <p:nvPicPr>
          <p:cNvPr id="14" name="Graphic 13" descr="Return to Topics">
            <a:hlinkClick r:id="rId8" action="ppaction://hlinksldjump"/>
            <a:extLst>
              <a:ext uri="{FF2B5EF4-FFF2-40B4-BE49-F238E27FC236}">
                <a16:creationId xmlns:a16="http://schemas.microsoft.com/office/drawing/2014/main" id="{F17F43FD-54B8-AF32-FFBE-B17AA043BD20}"/>
              </a:ext>
            </a:extLst>
          </p:cNvPr>
          <p:cNvPicPr>
            <a:picLocks noGrp="1" noRo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101128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p:cNvSpPr>
          <p:nvPr>
            <p:ph type="title"/>
          </p:nvPr>
        </p:nvSpPr>
        <p:spPr>
          <a:xfrm>
            <a:off x="723900" y="171880"/>
            <a:ext cx="7696200" cy="822325"/>
          </a:xfrm>
        </p:spPr>
        <p:txBody>
          <a:bodyPr>
            <a:normAutofit/>
          </a:bodyPr>
          <a:lstStyle/>
          <a:p>
            <a:r>
              <a:rPr lang="en-US" altLang="en-US" dirty="0"/>
              <a:t>Create a Cadet JUMS Account</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17, 3-9)</a:t>
            </a:r>
            <a:endParaRPr lang="en-US" altLang="en-US" dirty="0"/>
          </a:p>
        </p:txBody>
      </p:sp>
      <p:pic>
        <p:nvPicPr>
          <p:cNvPr id="15" name="Picture 14" descr="Graphical user interface&#10;&#10;Description automatically generated">
            <a:extLst>
              <a:ext uri="{FF2B5EF4-FFF2-40B4-BE49-F238E27FC236}">
                <a16:creationId xmlns:a16="http://schemas.microsoft.com/office/drawing/2014/main" id="{9C1FCE28-CE21-D38A-1482-E6A54F48AB3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3253" t="1785" r="6358" b="30287"/>
          <a:stretch/>
        </p:blipFill>
        <p:spPr>
          <a:xfrm>
            <a:off x="446598" y="3829686"/>
            <a:ext cx="3741354" cy="1756734"/>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27C1725F-2C85-34CB-FDF3-352FE3E7597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0204" r="16836"/>
          <a:stretch/>
        </p:blipFill>
        <p:spPr>
          <a:xfrm>
            <a:off x="346014" y="3064299"/>
            <a:ext cx="1424857" cy="61630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3E05308D-22A5-B78C-A8DE-17C0E21608AA}"/>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40129" y="1177306"/>
            <a:ext cx="4154292" cy="2096458"/>
          </a:xfrm>
          <a:prstGeom prst="rect">
            <a:avLst/>
          </a:prstGeom>
        </p:spPr>
      </p:pic>
      <p:sp>
        <p:nvSpPr>
          <p:cNvPr id="10" name="TextBox 9">
            <a:extLst>
              <a:ext uri="{FF2B5EF4-FFF2-40B4-BE49-F238E27FC236}">
                <a16:creationId xmlns:a16="http://schemas.microsoft.com/office/drawing/2014/main" id="{EF5E4B22-F9BB-6D73-D6C6-D256E71D9D81}"/>
              </a:ext>
            </a:extLst>
          </p:cNvPr>
          <p:cNvSpPr txBox="1">
            <a:spLocks noGrp="1" noRot="1" noMove="1" noResize="1" noEditPoints="1" noAdjustHandles="1" noChangeArrowheads="1" noChangeShapeType="1"/>
          </p:cNvSpPr>
          <p:nvPr/>
        </p:nvSpPr>
        <p:spPr>
          <a:xfrm>
            <a:off x="0" y="5699236"/>
            <a:ext cx="9144000" cy="830997"/>
          </a:xfrm>
          <a:prstGeom prst="rect">
            <a:avLst/>
          </a:prstGeom>
          <a:noFill/>
        </p:spPr>
        <p:txBody>
          <a:bodyPr wrap="square">
            <a:spAutoFit/>
          </a:bodyPr>
          <a:lstStyle/>
          <a:p>
            <a:pPr algn="ctr"/>
            <a:r>
              <a:rPr lang="en-US" sz="1200" b="1" i="0" u="none" strike="noStrike" baseline="0" dirty="0">
                <a:solidFill>
                  <a:srgbClr val="000000"/>
                </a:solidFill>
                <a:latin typeface="Arial" panose="020B0604020202020204" pitchFamily="34" charset="0"/>
              </a:rPr>
              <a:t>The Login ID entered must be an EXACT match to the email address the Cadet used to establish the My.GoArmy.com account. If the email address is not an EXACT match the Cadet will not be able to login JUMS. </a:t>
            </a:r>
          </a:p>
          <a:p>
            <a:pPr algn="ctr"/>
            <a:endParaRPr lang="en-US" sz="1200" b="1" dirty="0">
              <a:solidFill>
                <a:srgbClr val="000000"/>
              </a:solidFill>
              <a:latin typeface="Arial" panose="020B0604020202020204" pitchFamily="34" charset="0"/>
            </a:endParaRPr>
          </a:p>
          <a:p>
            <a:pPr algn="ctr"/>
            <a:r>
              <a:rPr lang="en-US" sz="1200" b="1" i="0" u="none" strike="noStrike" baseline="0" dirty="0">
                <a:solidFill>
                  <a:srgbClr val="C00000"/>
                </a:solidFill>
                <a:latin typeface="Arial" panose="020B0604020202020204" pitchFamily="34" charset="0"/>
              </a:rPr>
              <a:t>NO OTHER LOGIN ID WILL BE ACCEPTED FOR CREATING A CADET ACCOUNT. </a:t>
            </a:r>
            <a:endParaRPr lang="en-US" sz="1200" b="0" i="0" u="none" strike="noStrike" baseline="0" dirty="0">
              <a:solidFill>
                <a:srgbClr val="C00000"/>
              </a:solidFill>
              <a:latin typeface="Arial" panose="020B0604020202020204" pitchFamily="34" charset="0"/>
            </a:endParaRPr>
          </a:p>
        </p:txBody>
      </p:sp>
      <p:sp>
        <p:nvSpPr>
          <p:cNvPr id="20" name="Rectangle 19">
            <a:extLst>
              <a:ext uri="{FF2B5EF4-FFF2-40B4-BE49-F238E27FC236}">
                <a16:creationId xmlns:a16="http://schemas.microsoft.com/office/drawing/2014/main" id="{CB1DD524-87F3-01C0-7FB8-C6A562FC9457}"/>
              </a:ext>
            </a:extLst>
          </p:cNvPr>
          <p:cNvSpPr>
            <a:spLocks noGrp="1" noRot="1" noMove="1" noResize="1" noEditPoints="1" noAdjustHandles="1" noChangeArrowheads="1" noChangeShapeType="1"/>
          </p:cNvSpPr>
          <p:nvPr/>
        </p:nvSpPr>
        <p:spPr>
          <a:xfrm>
            <a:off x="1578347" y="5034356"/>
            <a:ext cx="700015" cy="202314"/>
          </a:xfrm>
          <a:prstGeom prst="rect">
            <a:avLst/>
          </a:prstGeom>
          <a:solidFill>
            <a:schemeClr val="bg1">
              <a:alpha val="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EF37FCE-FCDA-E3A9-A8B2-492B3A291C72}"/>
              </a:ext>
            </a:extLst>
          </p:cNvPr>
          <p:cNvSpPr>
            <a:spLocks noGrp="1" noRot="1" noMove="1" noResize="1" noEditPoints="1" noAdjustHandles="1" noChangeArrowheads="1" noChangeShapeType="1"/>
          </p:cNvSpPr>
          <p:nvPr/>
        </p:nvSpPr>
        <p:spPr>
          <a:xfrm>
            <a:off x="1186458" y="4744161"/>
            <a:ext cx="2571726" cy="138735"/>
          </a:xfrm>
          <a:prstGeom prst="rect">
            <a:avLst/>
          </a:prstGeom>
          <a:solidFill>
            <a:schemeClr val="bg1">
              <a:alpha val="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502BA1-E8E7-B674-50FF-D39D9AF38552}"/>
              </a:ext>
            </a:extLst>
          </p:cNvPr>
          <p:cNvSpPr>
            <a:spLocks noGrp="1" noRot="1" noMove="1" noResize="1" noEditPoints="1" noAdjustHandles="1" noChangeArrowheads="1" noChangeShapeType="1"/>
          </p:cNvSpPr>
          <p:nvPr/>
        </p:nvSpPr>
        <p:spPr>
          <a:xfrm>
            <a:off x="1186458" y="4576545"/>
            <a:ext cx="459462" cy="125512"/>
          </a:xfrm>
          <a:prstGeom prst="rect">
            <a:avLst/>
          </a:prstGeom>
          <a:solidFill>
            <a:schemeClr val="bg1">
              <a:alpha val="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2B6D857-5755-EC43-1137-90F68C2F6B98}"/>
              </a:ext>
            </a:extLst>
          </p:cNvPr>
          <p:cNvSpPr>
            <a:spLocks noGrp="1" noRot="1" noMove="1" noResize="1" noEditPoints="1" noAdjustHandles="1" noChangeArrowheads="1" noChangeShapeType="1"/>
          </p:cNvSpPr>
          <p:nvPr/>
        </p:nvSpPr>
        <p:spPr>
          <a:xfrm>
            <a:off x="1186458" y="4378401"/>
            <a:ext cx="1885926" cy="138735"/>
          </a:xfrm>
          <a:prstGeom prst="rect">
            <a:avLst/>
          </a:prstGeom>
          <a:solidFill>
            <a:schemeClr val="bg1">
              <a:alpha val="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F150B0-F2F3-FEAD-D29D-D3055CDC3028}"/>
              </a:ext>
            </a:extLst>
          </p:cNvPr>
          <p:cNvSpPr>
            <a:spLocks noGrp="1" noRot="1" noMove="1" noResize="1" noEditPoints="1" noAdjustHandles="1" noChangeArrowheads="1" noChangeShapeType="1"/>
          </p:cNvSpPr>
          <p:nvPr/>
        </p:nvSpPr>
        <p:spPr>
          <a:xfrm>
            <a:off x="420624" y="3417142"/>
            <a:ext cx="813816" cy="217413"/>
          </a:xfrm>
          <a:prstGeom prst="rect">
            <a:avLst/>
          </a:prstGeom>
          <a:solidFill>
            <a:schemeClr val="bg1">
              <a:alpha val="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0E4C74A-EF28-C5A5-64C0-2B7CE9146482}"/>
              </a:ext>
            </a:extLst>
          </p:cNvPr>
          <p:cNvSpPr>
            <a:spLocks noGrp="1" noRot="1" noMove="1" noResize="1" noEditPoints="1" noAdjustHandles="1" noChangeArrowheads="1" noChangeShapeType="1"/>
          </p:cNvSpPr>
          <p:nvPr/>
        </p:nvSpPr>
        <p:spPr>
          <a:xfrm>
            <a:off x="250569" y="1801445"/>
            <a:ext cx="946662" cy="173069"/>
          </a:xfrm>
          <a:prstGeom prst="rect">
            <a:avLst/>
          </a:prstGeom>
          <a:solidFill>
            <a:schemeClr val="bg1">
              <a:alpha val="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hlinkClick r:id="rId5" action="ppaction://hlinksldjump"/>
            <a:extLst>
              <a:ext uri="{FF2B5EF4-FFF2-40B4-BE49-F238E27FC236}">
                <a16:creationId xmlns:a16="http://schemas.microsoft.com/office/drawing/2014/main" id="{00995AE3-BB2B-73CB-C5D2-E76AE0E64A04}"/>
              </a:ext>
            </a:extLst>
          </p:cNvPr>
          <p:cNvSpPr>
            <a:spLocks noGrp="1" noRot="1" noMove="1" noResize="1" noEditPoints="1" noAdjustHandles="1" noChangeArrowheads="1" noChangeShapeType="1"/>
          </p:cNvSpPr>
          <p:nvPr/>
        </p:nvSpPr>
        <p:spPr>
          <a:xfrm>
            <a:off x="-1"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hlinkClick r:id="rId5" action="ppaction://hlinksldjump"/>
            <a:extLst>
              <a:ext uri="{FF2B5EF4-FFF2-40B4-BE49-F238E27FC236}">
                <a16:creationId xmlns:a16="http://schemas.microsoft.com/office/drawing/2014/main" id="{9493CC31-5CB2-EE91-DE15-CD3C802D8E6C}"/>
              </a:ext>
            </a:extLst>
          </p:cNvPr>
          <p:cNvSpPr>
            <a:spLocks noGrp="1" noRot="1" noMove="1" noResize="1" noEditPoints="1" noAdjustHandles="1" noChangeArrowheads="1" noChangeShapeType="1"/>
          </p:cNvSpPr>
          <p:nvPr/>
        </p:nvSpPr>
        <p:spPr>
          <a:xfrm>
            <a:off x="4498044" y="1185632"/>
            <a:ext cx="4544569" cy="441659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spcAft>
                <a:spcPts val="600"/>
              </a:spcAft>
            </a:pPr>
            <a:r>
              <a:rPr lang="en-US" sz="1300" b="1" i="0" u="sng" strike="noStrike" baseline="0" dirty="0">
                <a:latin typeface="Arial" panose="020B0604020202020204" pitchFamily="34" charset="0"/>
              </a:rPr>
              <a:t>Create Cadet S1, S3, and S4 JUMS Account </a:t>
            </a:r>
            <a:endParaRPr lang="en-US" sz="1300" i="0" u="sng" strike="noStrike" baseline="0" dirty="0">
              <a:latin typeface="Arial" panose="020B0604020202020204" pitchFamily="34" charset="0"/>
            </a:endParaRPr>
          </a:p>
          <a:p>
            <a:r>
              <a:rPr lang="en-US" sz="1200" i="0" u="none" strike="noStrike" baseline="0" dirty="0">
                <a:latin typeface="Arial" panose="020B0604020202020204" pitchFamily="34" charset="0"/>
              </a:rPr>
              <a:t>Once a Cadet has </a:t>
            </a:r>
            <a:r>
              <a:rPr lang="en-US" sz="1200" u="sng" dirty="0">
                <a:solidFill>
                  <a:schemeClr val="tx1"/>
                </a:solidFill>
                <a:latin typeface="Arial" panose="020B0604020202020204" pitchFamily="34" charset="0"/>
                <a:hlinkClick r:id="rId6" action="ppaction://hlinksldjump"/>
              </a:rPr>
              <a:t>E</a:t>
            </a:r>
            <a:r>
              <a:rPr lang="en-US" sz="1200" i="0" u="sng" strike="noStrike" baseline="0" dirty="0">
                <a:solidFill>
                  <a:schemeClr val="tx1"/>
                </a:solidFill>
                <a:latin typeface="Arial" panose="020B0604020202020204" pitchFamily="34" charset="0"/>
                <a:hlinkClick r:id="rId6" action="ppaction://hlinksldjump"/>
              </a:rPr>
              <a:t>stablished</a:t>
            </a:r>
            <a:r>
              <a:rPr lang="en-US" sz="1200" i="0" u="none" strike="noStrike" baseline="0" dirty="0">
                <a:latin typeface="Arial" panose="020B0604020202020204" pitchFamily="34" charset="0"/>
              </a:rPr>
              <a:t> a My.GoArmy.com account, the Cadet must provide the Instructor the email address used to establish the account for input into JUMS. </a:t>
            </a:r>
          </a:p>
          <a:p>
            <a:endParaRPr lang="en-US" sz="1200" dirty="0">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the </a:t>
            </a:r>
            <a:r>
              <a:rPr lang="en-US" sz="1200" b="1" i="0" u="none" strike="noStrike" baseline="0" dirty="0">
                <a:solidFill>
                  <a:srgbClr val="000000"/>
                </a:solidFill>
                <a:latin typeface="Arial" panose="020B0604020202020204" pitchFamily="34" charset="0"/>
              </a:rPr>
              <a:t>Manage Lists </a:t>
            </a:r>
            <a:r>
              <a:rPr lang="en-US" sz="1200" b="0" i="0" u="none" strike="noStrike" baseline="0" dirty="0">
                <a:solidFill>
                  <a:srgbClr val="000000"/>
                </a:solidFill>
                <a:latin typeface="Arial" panose="020B0604020202020204" pitchFamily="34" charset="0"/>
              </a:rPr>
              <a:t>tab; from the drop-down menu select the </a:t>
            </a:r>
            <a:r>
              <a:rPr lang="en-US" sz="1200" b="1" i="0" u="none" strike="noStrike" baseline="0" dirty="0">
                <a:solidFill>
                  <a:srgbClr val="000000"/>
                </a:solidFill>
                <a:latin typeface="Arial" panose="020B0604020202020204" pitchFamily="34" charset="0"/>
              </a:rPr>
              <a:t>Cadet Login List.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On the Cadet Login page, click the </a:t>
            </a:r>
            <a:r>
              <a:rPr lang="en-US" sz="1200" b="1" i="0" u="none" strike="noStrike" baseline="0" dirty="0">
                <a:solidFill>
                  <a:srgbClr val="000000"/>
                </a:solidFill>
                <a:latin typeface="Arial" panose="020B0604020202020204" pitchFamily="34" charset="0"/>
              </a:rPr>
              <a:t>Add New </a:t>
            </a:r>
            <a:r>
              <a:rPr lang="en-US" sz="1200" b="0" i="0" u="none" strike="noStrike" baseline="0" dirty="0">
                <a:solidFill>
                  <a:srgbClr val="000000"/>
                </a:solidFill>
                <a:latin typeface="Arial" panose="020B0604020202020204" pitchFamily="34" charset="0"/>
              </a:rPr>
              <a:t>button.</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In the Cadet Login List panel: </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Select the Cadet you want to assign a role in JUMS from the pull-down list. </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Enter the Cadet’s role, S1, S3, S4, etc. </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Type in the Cadet’s Login ID in the box provided</a:t>
            </a:r>
            <a:r>
              <a:rPr lang="en-US" sz="1200" dirty="0">
                <a:solidFill>
                  <a:srgbClr val="000000"/>
                </a:solidFill>
                <a:latin typeface="Arial" panose="020B0604020202020204" pitchFamily="34" charset="0"/>
              </a:rPr>
              <a:t> then select </a:t>
            </a:r>
            <a:r>
              <a:rPr lang="en-US" sz="1200" b="1" dirty="0">
                <a:solidFill>
                  <a:srgbClr val="000000"/>
                </a:solidFill>
                <a:latin typeface="Arial" panose="020B0604020202020204" pitchFamily="34" charset="0"/>
              </a:rPr>
              <a:t>Save</a:t>
            </a:r>
            <a:r>
              <a:rPr lang="en-US" sz="1200" b="0" i="0" u="none" strike="noStrike" baseline="0" dirty="0">
                <a:solidFill>
                  <a:srgbClr val="000000"/>
                </a:solidFill>
                <a:latin typeface="Arial" panose="020B0604020202020204" pitchFamily="34" charset="0"/>
              </a:rPr>
              <a:t>. </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Cadets will use the email account login username and password they established when creating the </a:t>
            </a:r>
            <a:r>
              <a:rPr lang="en-US" sz="1200" b="1" i="0" u="none" strike="noStrike" baseline="0" dirty="0">
                <a:solidFill>
                  <a:srgbClr val="000000"/>
                </a:solidFill>
                <a:latin typeface="Arial" panose="020B0604020202020204" pitchFamily="34" charset="0"/>
              </a:rPr>
              <a:t>My.GoArmy.com account when logging into JUMS.</a:t>
            </a:r>
            <a:endParaRPr lang="en-US" sz="1200" dirty="0"/>
          </a:p>
        </p:txBody>
      </p:sp>
      <p:sp>
        <p:nvSpPr>
          <p:cNvPr id="5" name="Rectangle 4">
            <a:hlinkClick r:id="" action="ppaction://noaction"/>
            <a:extLst>
              <a:ext uri="{FF2B5EF4-FFF2-40B4-BE49-F238E27FC236}">
                <a16:creationId xmlns:a16="http://schemas.microsoft.com/office/drawing/2014/main" id="{06AFBEB6-BB94-D640-3F88-4FA293D037B2}"/>
              </a:ext>
            </a:extLst>
          </p:cNvPr>
          <p:cNvSpPr>
            <a:spLocks noGrp="1" noRot="1" noMove="1" noResize="1" noEditPoints="1" noAdjustHandles="1" noChangeArrowheads="1" noChangeShapeType="1"/>
          </p:cNvSpPr>
          <p:nvPr/>
        </p:nvSpPr>
        <p:spPr>
          <a:xfrm>
            <a:off x="226673" y="1177306"/>
            <a:ext cx="1351675" cy="241286"/>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Return to Topics">
            <a:hlinkClick r:id="rId7" action="ppaction://hlinksldjump"/>
            <a:extLst>
              <a:ext uri="{FF2B5EF4-FFF2-40B4-BE49-F238E27FC236}">
                <a16:creationId xmlns:a16="http://schemas.microsoft.com/office/drawing/2014/main" id="{4FC6CB99-38F2-C99B-91CD-9AF28619BC84}"/>
              </a:ext>
            </a:extLst>
          </p:cNvPr>
          <p:cNvPicPr>
            <a:picLocks noGrp="1" noRo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286336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72" name="Picture 31771" descr="Text&#10;&#10;Description automatically generated">
            <a:extLst>
              <a:ext uri="{FF2B5EF4-FFF2-40B4-BE49-F238E27FC236}">
                <a16:creationId xmlns:a16="http://schemas.microsoft.com/office/drawing/2014/main" id="{0896D73A-D912-AB66-580B-185D12D27C2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748" t="2279" r="4098" b="5874"/>
          <a:stretch/>
        </p:blipFill>
        <p:spPr>
          <a:xfrm>
            <a:off x="6629400" y="2242577"/>
            <a:ext cx="2450064" cy="1399183"/>
          </a:xfrm>
          <a:prstGeom prst="rect">
            <a:avLst/>
          </a:prstGeom>
        </p:spPr>
      </p:pic>
      <p:pic>
        <p:nvPicPr>
          <p:cNvPr id="9" name="Picture 8" descr="Text&#10;&#10;Description automatically generated">
            <a:extLst>
              <a:ext uri="{FF2B5EF4-FFF2-40B4-BE49-F238E27FC236}">
                <a16:creationId xmlns:a16="http://schemas.microsoft.com/office/drawing/2014/main" id="{A8DE457E-B0C8-FE3C-73E2-833308D57C0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0793" r="3744" b="2703"/>
          <a:stretch/>
        </p:blipFill>
        <p:spPr>
          <a:xfrm>
            <a:off x="174828" y="2205027"/>
            <a:ext cx="6454572" cy="4175922"/>
          </a:xfrm>
          <a:prstGeom prst="rect">
            <a:avLst/>
          </a:prstGeom>
        </p:spPr>
      </p:pic>
      <p:sp>
        <p:nvSpPr>
          <p:cNvPr id="4" name="TextBox 3">
            <a:extLst>
              <a:ext uri="{FF2B5EF4-FFF2-40B4-BE49-F238E27FC236}">
                <a16:creationId xmlns:a16="http://schemas.microsoft.com/office/drawing/2014/main" id="{A084FA23-B830-1B3A-2594-D6187329B801}"/>
              </a:ext>
            </a:extLst>
          </p:cNvPr>
          <p:cNvSpPr txBox="1">
            <a:spLocks noGrp="1" noRot="1" noMove="1" noResize="1" noEditPoints="1" noAdjustHandles="1" noChangeArrowheads="1" noChangeShapeType="1"/>
          </p:cNvSpPr>
          <p:nvPr/>
        </p:nvSpPr>
        <p:spPr>
          <a:xfrm>
            <a:off x="391885" y="3013788"/>
            <a:ext cx="1446245" cy="133626"/>
          </a:xfrm>
          <a:prstGeom prst="rect">
            <a:avLst/>
          </a:prstGeom>
          <a:noFill/>
          <a:ln w="28575">
            <a:solidFill>
              <a:srgbClr val="FF0000"/>
            </a:solidFill>
          </a:ln>
        </p:spPr>
        <p:txBody>
          <a:bodyPr wrap="square" rtlCol="0">
            <a:spAutoFit/>
          </a:bodyPr>
          <a:lstStyle/>
          <a:p>
            <a:endParaRPr lang="en-US" dirty="0"/>
          </a:p>
        </p:txBody>
      </p:sp>
      <p:sp>
        <p:nvSpPr>
          <p:cNvPr id="31767" name="Rectangle 31766">
            <a:extLst>
              <a:ext uri="{FF2B5EF4-FFF2-40B4-BE49-F238E27FC236}">
                <a16:creationId xmlns:a16="http://schemas.microsoft.com/office/drawing/2014/main" id="{E81CBB10-D1BE-A1E0-8527-E509D5C3EF12}"/>
              </a:ext>
            </a:extLst>
          </p:cNvPr>
          <p:cNvSpPr>
            <a:spLocks/>
          </p:cNvSpPr>
          <p:nvPr/>
        </p:nvSpPr>
        <p:spPr>
          <a:xfrm>
            <a:off x="5147579" y="4720467"/>
            <a:ext cx="1079485" cy="146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8" name="Rectangle 31767">
            <a:extLst>
              <a:ext uri="{FF2B5EF4-FFF2-40B4-BE49-F238E27FC236}">
                <a16:creationId xmlns:a16="http://schemas.microsoft.com/office/drawing/2014/main" id="{8DE91760-2114-D4D5-710D-148373AF63CF}"/>
              </a:ext>
            </a:extLst>
          </p:cNvPr>
          <p:cNvSpPr>
            <a:spLocks/>
          </p:cNvSpPr>
          <p:nvPr/>
        </p:nvSpPr>
        <p:spPr>
          <a:xfrm>
            <a:off x="5147578" y="5014982"/>
            <a:ext cx="1079485" cy="146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9" name="Rectangle 31768">
            <a:extLst>
              <a:ext uri="{FF2B5EF4-FFF2-40B4-BE49-F238E27FC236}">
                <a16:creationId xmlns:a16="http://schemas.microsoft.com/office/drawing/2014/main" id="{13EBCFD7-7D38-A4A5-6283-20385BF0A6E0}"/>
              </a:ext>
            </a:extLst>
          </p:cNvPr>
          <p:cNvSpPr>
            <a:spLocks/>
          </p:cNvSpPr>
          <p:nvPr/>
        </p:nvSpPr>
        <p:spPr>
          <a:xfrm>
            <a:off x="5147577" y="5257150"/>
            <a:ext cx="1079485" cy="146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0" name="Rectangle 31769">
            <a:extLst>
              <a:ext uri="{FF2B5EF4-FFF2-40B4-BE49-F238E27FC236}">
                <a16:creationId xmlns:a16="http://schemas.microsoft.com/office/drawing/2014/main" id="{1E4F1481-3649-0DA8-2995-0AEDD4BE92AD}"/>
              </a:ext>
            </a:extLst>
          </p:cNvPr>
          <p:cNvSpPr>
            <a:spLocks/>
          </p:cNvSpPr>
          <p:nvPr/>
        </p:nvSpPr>
        <p:spPr>
          <a:xfrm>
            <a:off x="5147577" y="5532133"/>
            <a:ext cx="1079485" cy="146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27B62E7-328F-CB41-D0F6-E20939E37A40}"/>
              </a:ext>
            </a:extLst>
          </p:cNvPr>
          <p:cNvCxnSpPr>
            <a:cxnSpLocks/>
          </p:cNvCxnSpPr>
          <p:nvPr/>
        </p:nvCxnSpPr>
        <p:spPr>
          <a:xfrm>
            <a:off x="7873477" y="4306282"/>
            <a:ext cx="0" cy="132793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4" name="Straight Connector 13">
            <a:extLst>
              <a:ext uri="{FF2B5EF4-FFF2-40B4-BE49-F238E27FC236}">
                <a16:creationId xmlns:a16="http://schemas.microsoft.com/office/drawing/2014/main" id="{02FEF2FB-D039-6DBD-CE55-2D5F167B460F}"/>
              </a:ext>
            </a:extLst>
          </p:cNvPr>
          <p:cNvCxnSpPr>
            <a:cxnSpLocks/>
          </p:cNvCxnSpPr>
          <p:nvPr/>
        </p:nvCxnSpPr>
        <p:spPr>
          <a:xfrm flipH="1">
            <a:off x="6391656" y="4793617"/>
            <a:ext cx="1481821" cy="0"/>
          </a:xfrm>
          <a:prstGeom prst="line">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21" name="Straight Connector 20">
            <a:extLst>
              <a:ext uri="{FF2B5EF4-FFF2-40B4-BE49-F238E27FC236}">
                <a16:creationId xmlns:a16="http://schemas.microsoft.com/office/drawing/2014/main" id="{11350689-3D43-8C22-EBF8-3EBB50555DF5}"/>
              </a:ext>
            </a:extLst>
          </p:cNvPr>
          <p:cNvCxnSpPr>
            <a:cxnSpLocks/>
          </p:cNvCxnSpPr>
          <p:nvPr/>
        </p:nvCxnSpPr>
        <p:spPr>
          <a:xfrm flipH="1">
            <a:off x="6391656" y="4530853"/>
            <a:ext cx="1481821" cy="0"/>
          </a:xfrm>
          <a:prstGeom prst="line">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22" name="Straight Connector 21">
            <a:extLst>
              <a:ext uri="{FF2B5EF4-FFF2-40B4-BE49-F238E27FC236}">
                <a16:creationId xmlns:a16="http://schemas.microsoft.com/office/drawing/2014/main" id="{8AF5503D-87E3-79B5-9F8A-1B7F31F789A7}"/>
              </a:ext>
            </a:extLst>
          </p:cNvPr>
          <p:cNvCxnSpPr>
            <a:cxnSpLocks/>
          </p:cNvCxnSpPr>
          <p:nvPr/>
        </p:nvCxnSpPr>
        <p:spPr>
          <a:xfrm flipH="1">
            <a:off x="6391656" y="5072870"/>
            <a:ext cx="1481821" cy="0"/>
          </a:xfrm>
          <a:prstGeom prst="line">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23" name="Straight Connector 22">
            <a:extLst>
              <a:ext uri="{FF2B5EF4-FFF2-40B4-BE49-F238E27FC236}">
                <a16:creationId xmlns:a16="http://schemas.microsoft.com/office/drawing/2014/main" id="{65D83CB9-6C2C-0822-BFE8-6E29871B02FB}"/>
              </a:ext>
            </a:extLst>
          </p:cNvPr>
          <p:cNvCxnSpPr>
            <a:cxnSpLocks/>
          </p:cNvCxnSpPr>
          <p:nvPr/>
        </p:nvCxnSpPr>
        <p:spPr>
          <a:xfrm flipH="1">
            <a:off x="6391656" y="5353813"/>
            <a:ext cx="1481821" cy="0"/>
          </a:xfrm>
          <a:prstGeom prst="line">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24" name="Straight Connector 23">
            <a:extLst>
              <a:ext uri="{FF2B5EF4-FFF2-40B4-BE49-F238E27FC236}">
                <a16:creationId xmlns:a16="http://schemas.microsoft.com/office/drawing/2014/main" id="{0F216AD4-94F6-32B3-B472-862FA097A4B6}"/>
              </a:ext>
            </a:extLst>
          </p:cNvPr>
          <p:cNvCxnSpPr>
            <a:cxnSpLocks/>
          </p:cNvCxnSpPr>
          <p:nvPr/>
        </p:nvCxnSpPr>
        <p:spPr>
          <a:xfrm flipH="1" flipV="1">
            <a:off x="6391656" y="5634212"/>
            <a:ext cx="1481821" cy="545"/>
          </a:xfrm>
          <a:prstGeom prst="line">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31746" name="Title 1">
            <a:extLst>
              <a:ext uri="{FF2B5EF4-FFF2-40B4-BE49-F238E27FC236}">
                <a16:creationId xmlns:a16="http://schemas.microsoft.com/office/drawing/2014/main" id="{B3053AF3-6A8E-4D1A-145B-AAEF9894055E}"/>
              </a:ext>
            </a:extLst>
          </p:cNvPr>
          <p:cNvSpPr>
            <a:spLocks noGrp="1"/>
          </p:cNvSpPr>
          <p:nvPr>
            <p:ph type="title"/>
          </p:nvPr>
        </p:nvSpPr>
        <p:spPr>
          <a:xfrm>
            <a:off x="723900" y="171880"/>
            <a:ext cx="7696200" cy="822325"/>
          </a:xfrm>
        </p:spPr>
        <p:txBody>
          <a:bodyPr>
            <a:normAutofit/>
          </a:bodyPr>
          <a:lstStyle/>
          <a:p>
            <a:r>
              <a:rPr lang="en-US" altLang="en-US" dirty="0"/>
              <a:t>Annual School Year Set-Up</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7, 2-1)</a:t>
            </a:r>
            <a:endParaRPr lang="en-US" altLang="en-US" dirty="0"/>
          </a:p>
        </p:txBody>
      </p:sp>
      <p:sp>
        <p:nvSpPr>
          <p:cNvPr id="12" name="Rectangle 11">
            <a:extLst>
              <a:ext uri="{FF2B5EF4-FFF2-40B4-BE49-F238E27FC236}">
                <a16:creationId xmlns:a16="http://schemas.microsoft.com/office/drawing/2014/main" id="{9493CC31-5CB2-EE91-DE15-CD3C802D8E6C}"/>
              </a:ext>
            </a:extLst>
          </p:cNvPr>
          <p:cNvSpPr>
            <a:spLocks/>
          </p:cNvSpPr>
          <p:nvPr/>
        </p:nvSpPr>
        <p:spPr>
          <a:xfrm>
            <a:off x="845126" y="1031809"/>
            <a:ext cx="7453748" cy="10926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spcAft>
                <a:spcPts val="600"/>
              </a:spcAft>
            </a:pPr>
            <a:r>
              <a:rPr lang="en-US" sz="1200" b="1" i="0" u="sng" strike="noStrike" baseline="0" dirty="0">
                <a:latin typeface="Arial" panose="020B0604020202020204" pitchFamily="34" charset="0"/>
              </a:rPr>
              <a:t>Overview of Annual School Year Set-up Requirements</a:t>
            </a:r>
          </a:p>
          <a:p>
            <a:pPr>
              <a:spcAft>
                <a:spcPts val="600"/>
              </a:spcAft>
            </a:pPr>
            <a:r>
              <a:rPr lang="en-US" sz="1200" b="1" i="0" u="none" strike="noStrike" baseline="0" dirty="0">
                <a:solidFill>
                  <a:schemeClr val="tx1"/>
                </a:solidFill>
                <a:latin typeface="Arial" panose="020B0604020202020204" pitchFamily="34" charset="0"/>
              </a:rPr>
              <a:t>The JUMS school year is 1 July – 30 June annually</a:t>
            </a:r>
            <a:r>
              <a:rPr lang="en-US" sz="1200" i="0" u="none" strike="noStrike" baseline="0" dirty="0">
                <a:solidFill>
                  <a:schemeClr val="tx1"/>
                </a:solidFill>
                <a:latin typeface="Arial" panose="020B0604020202020204" pitchFamily="34" charset="0"/>
              </a:rPr>
              <a:t>. </a:t>
            </a:r>
            <a:r>
              <a:rPr lang="en-US" sz="1200" i="0" u="none" strike="noStrike" baseline="0" dirty="0">
                <a:latin typeface="Arial" panose="020B0604020202020204" pitchFamily="34" charset="0"/>
              </a:rPr>
              <a:t>The JUMS school year resets on </a:t>
            </a:r>
            <a:r>
              <a:rPr lang="en-US" sz="1200" b="1" i="0" u="none" strike="noStrike" baseline="0" dirty="0">
                <a:latin typeface="Arial" panose="020B0604020202020204" pitchFamily="34" charset="0"/>
              </a:rPr>
              <a:t>1 July </a:t>
            </a:r>
            <a:r>
              <a:rPr lang="en-US" sz="1200" i="0" u="none" strike="noStrike" baseline="0" dirty="0">
                <a:latin typeface="Arial" panose="020B0604020202020204" pitchFamily="34" charset="0"/>
              </a:rPr>
              <a:t>each year. The school year set-up </a:t>
            </a:r>
            <a:r>
              <a:rPr lang="en-US" sz="1200" b="1" i="0" u="none" strike="noStrike" baseline="0" dirty="0">
                <a:latin typeface="Arial" panose="020B0604020202020204" pitchFamily="34" charset="0"/>
              </a:rPr>
              <a:t>MUST</a:t>
            </a:r>
            <a:r>
              <a:rPr lang="en-US" sz="1200" i="0" u="none" strike="noStrike" baseline="0" dirty="0">
                <a:latin typeface="Arial" panose="020B0604020202020204" pitchFamily="34" charset="0"/>
              </a:rPr>
              <a:t> be completed each year, </a:t>
            </a:r>
            <a:r>
              <a:rPr lang="en-US" sz="1200" b="1" i="0" u="none" strike="noStrike" baseline="0" dirty="0">
                <a:latin typeface="Arial" panose="020B0604020202020204" pitchFamily="34" charset="0"/>
              </a:rPr>
              <a:t>after 1 July </a:t>
            </a:r>
            <a:r>
              <a:rPr lang="en-US" sz="1200" i="0" u="none" strike="noStrike" baseline="0" dirty="0">
                <a:latin typeface="Arial" panose="020B0604020202020204" pitchFamily="34" charset="0"/>
              </a:rPr>
              <a:t>for the new school year. JUMS Home page will display a </a:t>
            </a:r>
            <a:r>
              <a:rPr lang="en-US" sz="1200" dirty="0">
                <a:latin typeface="Arial" panose="020B0604020202020204" pitchFamily="34" charset="0"/>
              </a:rPr>
              <a:t>pop-up message regarding the change over and </a:t>
            </a:r>
            <a:r>
              <a:rPr lang="en-US" sz="1200" i="0" u="none" strike="noStrike" baseline="0" dirty="0">
                <a:latin typeface="Arial" panose="020B0604020202020204" pitchFamily="34" charset="0"/>
              </a:rPr>
              <a:t>the required School Year Set-up wizard. Users will not have full function of the JUMS menus until the school year set-up items are completed.</a:t>
            </a:r>
            <a:endParaRPr lang="en-US" sz="1200" dirty="0">
              <a:latin typeface="Arial" panose="020B0604020202020204" pitchFamily="34" charset="0"/>
            </a:endParaRPr>
          </a:p>
        </p:txBody>
      </p:sp>
      <p:sp>
        <p:nvSpPr>
          <p:cNvPr id="25" name="Rectangle 24">
            <a:hlinkClick r:id="rId5" action="ppaction://hlinksldjump"/>
            <a:extLst>
              <a:ext uri="{FF2B5EF4-FFF2-40B4-BE49-F238E27FC236}">
                <a16:creationId xmlns:a16="http://schemas.microsoft.com/office/drawing/2014/main" id="{CCE97E61-1F7F-9D89-66C4-836ADA871D75}"/>
              </a:ext>
            </a:extLst>
          </p:cNvPr>
          <p:cNvSpPr>
            <a:spLocks noGrp="1" noRot="1" noMove="1" noResize="1" noEditPoints="1" noAdjustHandles="1" noChangeArrowheads="1" noChangeShapeType="1"/>
          </p:cNvSpPr>
          <p:nvPr/>
        </p:nvSpPr>
        <p:spPr>
          <a:xfrm>
            <a:off x="6711696" y="3810456"/>
            <a:ext cx="2329678" cy="49986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u="sng" dirty="0">
                <a:solidFill>
                  <a:schemeClr val="tx1"/>
                </a:solidFill>
              </a:rPr>
              <a:t>School Year Set-Up Items</a:t>
            </a:r>
          </a:p>
          <a:p>
            <a:pPr algn="ctr"/>
            <a:r>
              <a:rPr lang="en-US" sz="1200" dirty="0">
                <a:solidFill>
                  <a:schemeClr val="tx1"/>
                </a:solidFill>
              </a:rPr>
              <a:t>Select a set-up item to explore.</a:t>
            </a:r>
          </a:p>
        </p:txBody>
      </p:sp>
      <p:sp>
        <p:nvSpPr>
          <p:cNvPr id="7" name="Rectangle 6">
            <a:hlinkClick r:id="rId5" action="ppaction://hlinksldjump"/>
            <a:extLst>
              <a:ext uri="{FF2B5EF4-FFF2-40B4-BE49-F238E27FC236}">
                <a16:creationId xmlns:a16="http://schemas.microsoft.com/office/drawing/2014/main" id="{E829ED8F-FA63-F28F-1467-1947A69C0198}"/>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6" action="ppaction://hlinksldjump"/>
            <a:extLst>
              <a:ext uri="{FF2B5EF4-FFF2-40B4-BE49-F238E27FC236}">
                <a16:creationId xmlns:a16="http://schemas.microsoft.com/office/drawing/2014/main" id="{7C85AA5A-DA6A-AF90-F2A1-4812C86A1DE8}"/>
              </a:ext>
            </a:extLst>
          </p:cNvPr>
          <p:cNvSpPr>
            <a:spLocks noGrp="1" noRot="1" noMove="1" noResize="1" noEditPoints="1" noAdjustHandles="1" noChangeArrowheads="1" noChangeShapeType="1"/>
          </p:cNvSpPr>
          <p:nvPr/>
        </p:nvSpPr>
        <p:spPr>
          <a:xfrm>
            <a:off x="3017520" y="4453131"/>
            <a:ext cx="402336" cy="155444"/>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hlinkClick r:id="rId7" action="ppaction://hlinksldjump"/>
            <a:extLst>
              <a:ext uri="{FF2B5EF4-FFF2-40B4-BE49-F238E27FC236}">
                <a16:creationId xmlns:a16="http://schemas.microsoft.com/office/drawing/2014/main" id="{C881EF32-8DA0-9F18-1A56-D032D14DAA1E}"/>
              </a:ext>
            </a:extLst>
          </p:cNvPr>
          <p:cNvSpPr>
            <a:spLocks noGrp="1" noRot="1" noMove="1" noResize="1" noEditPoints="1" noAdjustHandles="1" noChangeArrowheads="1" noChangeShapeType="1"/>
          </p:cNvSpPr>
          <p:nvPr/>
        </p:nvSpPr>
        <p:spPr>
          <a:xfrm>
            <a:off x="2962656" y="4741528"/>
            <a:ext cx="347472" cy="1463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hlinkClick r:id="rId8" action="ppaction://hlinksldjump"/>
            <a:extLst>
              <a:ext uri="{FF2B5EF4-FFF2-40B4-BE49-F238E27FC236}">
                <a16:creationId xmlns:a16="http://schemas.microsoft.com/office/drawing/2014/main" id="{FFA90CE8-27B7-FE33-8A7D-B8D4525B0074}"/>
              </a:ext>
            </a:extLst>
          </p:cNvPr>
          <p:cNvSpPr>
            <a:spLocks noGrp="1" noRot="1" noMove="1" noResize="1" noEditPoints="1" noAdjustHandles="1" noChangeArrowheads="1" noChangeShapeType="1"/>
          </p:cNvSpPr>
          <p:nvPr/>
        </p:nvSpPr>
        <p:spPr>
          <a:xfrm>
            <a:off x="466344" y="4970247"/>
            <a:ext cx="1737360" cy="205246"/>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hlinkClick r:id="rId9" action="ppaction://hlinksldjump"/>
            <a:extLst>
              <a:ext uri="{FF2B5EF4-FFF2-40B4-BE49-F238E27FC236}">
                <a16:creationId xmlns:a16="http://schemas.microsoft.com/office/drawing/2014/main" id="{9C0352A0-76CA-8517-C2E1-4170D6CC111B}"/>
              </a:ext>
            </a:extLst>
          </p:cNvPr>
          <p:cNvSpPr>
            <a:spLocks noGrp="1" noRot="1" noMove="1" noResize="1" noEditPoints="1" noAdjustHandles="1" noChangeArrowheads="1" noChangeShapeType="1"/>
          </p:cNvSpPr>
          <p:nvPr/>
        </p:nvSpPr>
        <p:spPr>
          <a:xfrm>
            <a:off x="466344" y="5251190"/>
            <a:ext cx="3310128" cy="205246"/>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hlinkClick r:id="rId10" action="ppaction://hlinksldjump"/>
            <a:extLst>
              <a:ext uri="{FF2B5EF4-FFF2-40B4-BE49-F238E27FC236}">
                <a16:creationId xmlns:a16="http://schemas.microsoft.com/office/drawing/2014/main" id="{0F8B69A7-CE78-18E4-95D8-3CB2EAD042EF}"/>
              </a:ext>
            </a:extLst>
          </p:cNvPr>
          <p:cNvSpPr>
            <a:spLocks noGrp="1" noRot="1" noMove="1" noResize="1" noEditPoints="1" noAdjustHandles="1" noChangeArrowheads="1" noChangeShapeType="1"/>
          </p:cNvSpPr>
          <p:nvPr/>
        </p:nvSpPr>
        <p:spPr>
          <a:xfrm>
            <a:off x="466344" y="5532133"/>
            <a:ext cx="1005840" cy="205247"/>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Return to Topics">
            <a:hlinkClick r:id="rId11" action="ppaction://hlinksldjump"/>
            <a:extLst>
              <a:ext uri="{FF2B5EF4-FFF2-40B4-BE49-F238E27FC236}">
                <a16:creationId xmlns:a16="http://schemas.microsoft.com/office/drawing/2014/main" id="{4FC6CB99-38F2-C99B-91CD-9AF28619BC84}"/>
              </a:ext>
            </a:extLst>
          </p:cNvPr>
          <p:cNvPicPr>
            <a:picLocks noGrp="1" noRot="1" noMove="1" noResize="1" noEditPoints="1" noAdjustHandles="1" noChangeArrowheads="1" noChangeShapeType="1" noCrop="1"/>
          </p:cNvPicPr>
          <p:nvPr/>
        </p:nvPicPr>
        <p:blipFill>
          <a:blip r:embed="rId12">
            <a:extLst>
              <a:ext uri="{96DAC541-7B7A-43D3-8B79-37D633B846F1}">
                <asvg:svgBlip xmlns:asvg="http://schemas.microsoft.com/office/drawing/2016/SVG/main" r:embed="rId13"/>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109416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p:cNvSpPr>
          <p:nvPr>
            <p:ph type="title"/>
          </p:nvPr>
        </p:nvSpPr>
        <p:spPr>
          <a:xfrm>
            <a:off x="723900" y="171880"/>
            <a:ext cx="7696200" cy="822325"/>
          </a:xfrm>
        </p:spPr>
        <p:txBody>
          <a:bodyPr>
            <a:normAutofit/>
          </a:bodyPr>
          <a:lstStyle/>
          <a:p>
            <a:r>
              <a:rPr lang="en-US" altLang="en-US" dirty="0"/>
              <a:t>Review and Update School Information</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8</a:t>
            </a:r>
            <a:r>
              <a:rPr lang="en-US" sz="1400" b="0" dirty="0">
                <a:solidFill>
                  <a:prstClr val="black"/>
                </a:solidFill>
              </a:rPr>
              <a:t> &amp; 9</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2-</a:t>
            </a:r>
            <a:r>
              <a:rPr lang="en-US" sz="1400" b="0" dirty="0">
                <a:solidFill>
                  <a:prstClr val="black"/>
                </a:solidFill>
              </a:rPr>
              <a:t>2</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a:t>
            </a:r>
            <a:endParaRPr lang="en-US" altLang="en-US" dirty="0"/>
          </a:p>
        </p:txBody>
      </p:sp>
      <p:pic>
        <p:nvPicPr>
          <p:cNvPr id="5" name="Picture 4">
            <a:extLst>
              <a:ext uri="{FF2B5EF4-FFF2-40B4-BE49-F238E27FC236}">
                <a16:creationId xmlns:a16="http://schemas.microsoft.com/office/drawing/2014/main" id="{6FCACB69-7DB1-FBF0-0A3C-05DFA33D72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76" r="59490"/>
          <a:stretch/>
        </p:blipFill>
        <p:spPr>
          <a:xfrm>
            <a:off x="-1" y="1092828"/>
            <a:ext cx="3688181" cy="963314"/>
          </a:xfrm>
          <a:prstGeom prst="rect">
            <a:avLst/>
          </a:prstGeom>
        </p:spPr>
      </p:pic>
      <p:pic>
        <p:nvPicPr>
          <p:cNvPr id="21" name="Picture 20" descr="Table&#10;&#10;Description automatically generated">
            <a:extLst>
              <a:ext uri="{FF2B5EF4-FFF2-40B4-BE49-F238E27FC236}">
                <a16:creationId xmlns:a16="http://schemas.microsoft.com/office/drawing/2014/main" id="{21C1DB49-E9AF-A94C-9E9F-02502B99603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61" b="51544"/>
          <a:stretch/>
        </p:blipFill>
        <p:spPr>
          <a:xfrm>
            <a:off x="0" y="5481012"/>
            <a:ext cx="9120161" cy="849842"/>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C0E537DC-1471-44C2-0485-7E652363B14D}"/>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a:stretch/>
        </p:blipFill>
        <p:spPr>
          <a:xfrm>
            <a:off x="16073" y="4661194"/>
            <a:ext cx="3279200" cy="690627"/>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8BD7C500-3C45-491D-E7A1-ED6DB571FB69}"/>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r="3768"/>
          <a:stretch/>
        </p:blipFill>
        <p:spPr>
          <a:xfrm>
            <a:off x="3624012" y="2677919"/>
            <a:ext cx="3573624" cy="1506544"/>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B614D80E-82A1-CACB-8638-2CDBB58B03A5}"/>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r="5769"/>
          <a:stretch/>
        </p:blipFill>
        <p:spPr>
          <a:xfrm>
            <a:off x="3623121" y="1100178"/>
            <a:ext cx="3573624" cy="1549631"/>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C4810392-AED0-83A4-E852-F85FD0F13A04}"/>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1079" r="10990"/>
          <a:stretch/>
        </p:blipFill>
        <p:spPr>
          <a:xfrm>
            <a:off x="0" y="2092791"/>
            <a:ext cx="3704254" cy="2439212"/>
          </a:xfrm>
          <a:prstGeom prst="rect">
            <a:avLst/>
          </a:prstGeom>
        </p:spPr>
      </p:pic>
      <p:sp>
        <p:nvSpPr>
          <p:cNvPr id="31765" name="TextBox 31764">
            <a:extLst>
              <a:ext uri="{FF2B5EF4-FFF2-40B4-BE49-F238E27FC236}">
                <a16:creationId xmlns:a16="http://schemas.microsoft.com/office/drawing/2014/main" id="{8F108F20-0C4B-5882-1526-595EAF32148D}"/>
              </a:ext>
            </a:extLst>
          </p:cNvPr>
          <p:cNvSpPr txBox="1">
            <a:spLocks noGrp="1" noRot="1" noMove="1" noResize="1" noEditPoints="1" noAdjustHandles="1" noChangeArrowheads="1" noChangeShapeType="1"/>
          </p:cNvSpPr>
          <p:nvPr/>
        </p:nvSpPr>
        <p:spPr>
          <a:xfrm>
            <a:off x="16073" y="1265209"/>
            <a:ext cx="3129463" cy="827581"/>
          </a:xfrm>
          <a:prstGeom prst="rect">
            <a:avLst/>
          </a:prstGeom>
          <a:noFill/>
          <a:ln w="28575">
            <a:solidFill>
              <a:srgbClr val="FF0000"/>
            </a:solidFill>
          </a:ln>
        </p:spPr>
        <p:txBody>
          <a:bodyPr wrap="square" rtlCol="0">
            <a:spAutoFit/>
          </a:bodyPr>
          <a:lstStyle/>
          <a:p>
            <a:endParaRPr lang="en-US" dirty="0"/>
          </a:p>
        </p:txBody>
      </p:sp>
      <p:sp>
        <p:nvSpPr>
          <p:cNvPr id="7" name="Rectangle 6">
            <a:hlinkClick r:id="rId8" action="ppaction://hlinksldjump"/>
            <a:extLst>
              <a:ext uri="{FF2B5EF4-FFF2-40B4-BE49-F238E27FC236}">
                <a16:creationId xmlns:a16="http://schemas.microsoft.com/office/drawing/2014/main" id="{FC019BAE-D641-A751-EAF8-F86BBC6839BB}"/>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hlinkClick r:id="rId9" action="ppaction://hlinksldjump"/>
            <a:extLst>
              <a:ext uri="{FF2B5EF4-FFF2-40B4-BE49-F238E27FC236}">
                <a16:creationId xmlns:a16="http://schemas.microsoft.com/office/drawing/2014/main" id="{EBE0F573-319B-9BA9-386B-9EE098061504}"/>
              </a:ext>
            </a:extLst>
          </p:cNvPr>
          <p:cNvSpPr txBox="1">
            <a:spLocks noGrp="1" noRot="1" noMove="1" noResize="1" noEditPoints="1" noAdjustHandles="1" noChangeArrowheads="1" noChangeShapeType="1"/>
          </p:cNvSpPr>
          <p:nvPr/>
        </p:nvSpPr>
        <p:spPr>
          <a:xfrm>
            <a:off x="7291939" y="2166409"/>
            <a:ext cx="175067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000" i="0" u="none" strike="noStrike" baseline="0" dirty="0">
                <a:solidFill>
                  <a:schemeClr val="tx1"/>
                </a:solidFill>
                <a:latin typeface="Arial" panose="020B0604020202020204" pitchFamily="34" charset="0"/>
              </a:rPr>
              <a:t>The </a:t>
            </a:r>
            <a:r>
              <a:rPr lang="en-US" sz="1000" b="1" i="0" u="none" strike="noStrike" baseline="0" dirty="0">
                <a:solidFill>
                  <a:schemeClr val="tx1"/>
                </a:solidFill>
                <a:latin typeface="Arial" panose="020B0604020202020204" pitchFamily="34" charset="0"/>
              </a:rPr>
              <a:t>school's name</a:t>
            </a:r>
            <a:r>
              <a:rPr lang="en-US" sz="1000" i="0" u="none" strike="noStrike" baseline="0" dirty="0">
                <a:solidFill>
                  <a:schemeClr val="tx1"/>
                </a:solidFill>
                <a:latin typeface="Arial" panose="020B0604020202020204" pitchFamily="34" charset="0"/>
              </a:rPr>
              <a:t>, </a:t>
            </a:r>
            <a:r>
              <a:rPr lang="en-US" sz="1000" b="1" i="0" u="none" strike="noStrike" baseline="0" dirty="0">
                <a:solidFill>
                  <a:schemeClr val="tx1"/>
                </a:solidFill>
                <a:latin typeface="Arial" panose="020B0604020202020204" pitchFamily="34" charset="0"/>
              </a:rPr>
              <a:t>business address</a:t>
            </a:r>
            <a:r>
              <a:rPr lang="en-US" sz="1000" i="0" u="none" strike="noStrike" baseline="0" dirty="0">
                <a:solidFill>
                  <a:schemeClr val="tx1"/>
                </a:solidFill>
                <a:latin typeface="Arial" panose="020B0604020202020204" pitchFamily="34" charset="0"/>
              </a:rPr>
              <a:t>, </a:t>
            </a:r>
            <a:r>
              <a:rPr lang="en-US" sz="1000" b="1" i="0" u="none" strike="noStrike" baseline="0" dirty="0">
                <a:solidFill>
                  <a:schemeClr val="tx1"/>
                </a:solidFill>
                <a:latin typeface="Arial" panose="020B0604020202020204" pitchFamily="34" charset="0"/>
              </a:rPr>
              <a:t>phone number, Superintendent, Principal names</a:t>
            </a:r>
            <a:r>
              <a:rPr lang="en-US" sz="1000" i="0" u="none" strike="noStrike" baseline="0" dirty="0">
                <a:solidFill>
                  <a:schemeClr val="tx1"/>
                </a:solidFill>
                <a:latin typeface="Arial" panose="020B0604020202020204" pitchFamily="34" charset="0"/>
              </a:rPr>
              <a:t>, and other school information reflected in </a:t>
            </a:r>
            <a:r>
              <a:rPr lang="en-US" sz="1000" b="1" i="0" u="none" strike="noStrike" baseline="0" dirty="0">
                <a:solidFill>
                  <a:schemeClr val="tx1"/>
                </a:solidFill>
                <a:latin typeface="Arial" panose="020B0604020202020204" pitchFamily="34" charset="0"/>
              </a:rPr>
              <a:t>BOLD</a:t>
            </a:r>
            <a:r>
              <a:rPr lang="en-US" sz="1000" i="0" u="none" strike="noStrike" baseline="0" dirty="0">
                <a:solidFill>
                  <a:schemeClr val="tx1"/>
                </a:solidFill>
                <a:latin typeface="Arial" panose="020B0604020202020204" pitchFamily="34" charset="0"/>
              </a:rPr>
              <a:t> in JUMS cannot be changed in JUMS. </a:t>
            </a:r>
            <a:r>
              <a:rPr lang="en-US" sz="1000" b="1" i="0" u="none" strike="noStrike" baseline="0" dirty="0">
                <a:solidFill>
                  <a:schemeClr val="tx1"/>
                </a:solidFill>
                <a:latin typeface="Arial" panose="020B0604020202020204" pitchFamily="34" charset="0"/>
              </a:rPr>
              <a:t>Click the </a:t>
            </a:r>
            <a:r>
              <a:rPr lang="en-US" sz="1000" b="1" dirty="0">
                <a:solidFill>
                  <a:srgbClr val="00B050"/>
                </a:solidFill>
                <a:latin typeface="Arial" panose="020B0604020202020204" pitchFamily="34" charset="0"/>
              </a:rPr>
              <a:t>green</a:t>
            </a:r>
            <a:r>
              <a:rPr lang="en-US" sz="1000" b="1" dirty="0">
                <a:solidFill>
                  <a:schemeClr val="tx1"/>
                </a:solidFill>
                <a:latin typeface="Arial" panose="020B0604020202020204" pitchFamily="34" charset="0"/>
              </a:rPr>
              <a:t> “</a:t>
            </a:r>
            <a:r>
              <a:rPr lang="en-US" sz="1000" b="1" i="0" u="none" strike="noStrike" baseline="0" dirty="0">
                <a:solidFill>
                  <a:schemeClr val="tx1"/>
                </a:solidFill>
                <a:latin typeface="Arial" panose="020B0604020202020204" pitchFamily="34" charset="0"/>
              </a:rPr>
              <a:t>If incorrect” to learn more.</a:t>
            </a:r>
          </a:p>
        </p:txBody>
      </p:sp>
      <p:sp>
        <p:nvSpPr>
          <p:cNvPr id="23" name="TextBox 22">
            <a:hlinkClick r:id="rId8" action="ppaction://hlinksldjump"/>
            <a:extLst>
              <a:ext uri="{FF2B5EF4-FFF2-40B4-BE49-F238E27FC236}">
                <a16:creationId xmlns:a16="http://schemas.microsoft.com/office/drawing/2014/main" id="{3764E98F-A503-79D0-4F15-17816F501A66}"/>
              </a:ext>
            </a:extLst>
          </p:cNvPr>
          <p:cNvSpPr txBox="1">
            <a:spLocks noGrp="1" noRot="1" noMove="1" noResize="1" noEditPoints="1" noAdjustHandles="1" noChangeArrowheads="1" noChangeShapeType="1"/>
          </p:cNvSpPr>
          <p:nvPr/>
        </p:nvSpPr>
        <p:spPr>
          <a:xfrm>
            <a:off x="2097498" y="2833654"/>
            <a:ext cx="1250203" cy="64633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200" b="1" dirty="0">
                <a:solidFill>
                  <a:schemeClr val="tx1"/>
                </a:solidFill>
                <a:latin typeface="Arial" panose="020B0604020202020204" pitchFamily="34" charset="0"/>
              </a:rPr>
              <a:t>E</a:t>
            </a:r>
            <a:r>
              <a:rPr lang="en-US" sz="1200" b="1" i="0" u="none" strike="noStrike" baseline="0" dirty="0">
                <a:solidFill>
                  <a:schemeClr val="tx1"/>
                </a:solidFill>
                <a:latin typeface="Arial" panose="020B0604020202020204" pitchFamily="34" charset="0"/>
              </a:rPr>
              <a:t>nter data in all fields with an asterisk (*).</a:t>
            </a:r>
          </a:p>
        </p:txBody>
      </p:sp>
      <p:sp>
        <p:nvSpPr>
          <p:cNvPr id="25" name="TextBox 24">
            <a:hlinkClick r:id="rId8" action="ppaction://hlinksldjump"/>
            <a:extLst>
              <a:ext uri="{FF2B5EF4-FFF2-40B4-BE49-F238E27FC236}">
                <a16:creationId xmlns:a16="http://schemas.microsoft.com/office/drawing/2014/main" id="{D4CC85AE-9BCD-0FF2-BB2C-9314DCEE61CF}"/>
              </a:ext>
            </a:extLst>
          </p:cNvPr>
          <p:cNvSpPr txBox="1">
            <a:spLocks noGrp="1" noRot="1" noMove="1" noResize="1" noEditPoints="1" noAdjustHandles="1" noChangeArrowheads="1" noChangeShapeType="1"/>
          </p:cNvSpPr>
          <p:nvPr/>
        </p:nvSpPr>
        <p:spPr>
          <a:xfrm>
            <a:off x="3757364" y="4332750"/>
            <a:ext cx="5156590" cy="5539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000" b="0" i="0" u="none" strike="noStrike" baseline="0" dirty="0">
                <a:solidFill>
                  <a:srgbClr val="000000"/>
                </a:solidFill>
                <a:latin typeface="Arial" panose="020B0604020202020204" pitchFamily="34" charset="0"/>
              </a:rPr>
              <a:t>The recommended traditional school year for both students and teachers is </a:t>
            </a:r>
            <a:r>
              <a:rPr lang="en-US" sz="1000" b="1" i="0" u="none" strike="noStrike" baseline="0" dirty="0">
                <a:solidFill>
                  <a:srgbClr val="000000"/>
                </a:solidFill>
                <a:latin typeface="Arial" panose="020B0604020202020204" pitchFamily="34" charset="0"/>
              </a:rPr>
              <a:t>1 July </a:t>
            </a:r>
            <a:r>
              <a:rPr lang="en-US" sz="1000" b="0" i="0" u="none" strike="noStrike" baseline="0" dirty="0">
                <a:solidFill>
                  <a:srgbClr val="000000"/>
                </a:solidFill>
                <a:latin typeface="Arial" panose="020B0604020202020204" pitchFamily="34" charset="0"/>
              </a:rPr>
              <a:t>as the start date and </a:t>
            </a:r>
            <a:r>
              <a:rPr lang="en-US" sz="1000" b="1" i="0" u="none" strike="noStrike" baseline="0" dirty="0">
                <a:solidFill>
                  <a:srgbClr val="000000"/>
                </a:solidFill>
                <a:latin typeface="Arial" panose="020B0604020202020204" pitchFamily="34" charset="0"/>
              </a:rPr>
              <a:t>30 June </a:t>
            </a:r>
            <a:r>
              <a:rPr lang="en-US" sz="1000" b="0" i="0" u="none" strike="noStrike" baseline="0" dirty="0">
                <a:solidFill>
                  <a:srgbClr val="000000"/>
                </a:solidFill>
                <a:latin typeface="Arial" panose="020B0604020202020204" pitchFamily="34" charset="0"/>
              </a:rPr>
              <a:t>for the end date. This will ensure that all unit events during summer months are captured on the unit report. </a:t>
            </a:r>
            <a:endParaRPr lang="en-US" sz="1000" b="1" i="0" u="none" strike="noStrike" baseline="0" dirty="0">
              <a:solidFill>
                <a:srgbClr val="000000"/>
              </a:solidFill>
              <a:latin typeface="Arial" panose="020B0604020202020204" pitchFamily="34" charset="0"/>
            </a:endParaRPr>
          </a:p>
        </p:txBody>
      </p:sp>
      <p:sp>
        <p:nvSpPr>
          <p:cNvPr id="27" name="TextBox 26">
            <a:hlinkClick r:id="rId8" action="ppaction://hlinksldjump"/>
            <a:extLst>
              <a:ext uri="{FF2B5EF4-FFF2-40B4-BE49-F238E27FC236}">
                <a16:creationId xmlns:a16="http://schemas.microsoft.com/office/drawing/2014/main" id="{A1CFDD25-3525-83C3-EB63-F9FBD8C6DC5F}"/>
              </a:ext>
            </a:extLst>
          </p:cNvPr>
          <p:cNvSpPr txBox="1">
            <a:spLocks noGrp="1" noRot="1" noMove="1" noResize="1" noEditPoints="1" noAdjustHandles="1" noChangeArrowheads="1" noChangeShapeType="1"/>
          </p:cNvSpPr>
          <p:nvPr/>
        </p:nvSpPr>
        <p:spPr>
          <a:xfrm>
            <a:off x="3752521" y="4933008"/>
            <a:ext cx="5161433" cy="5539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000" b="0" i="0" u="none" strike="noStrike" baseline="0" dirty="0">
                <a:solidFill>
                  <a:srgbClr val="000000"/>
                </a:solidFill>
                <a:latin typeface="Arial" panose="020B0604020202020204" pitchFamily="34" charset="0"/>
              </a:rPr>
              <a:t>Block schedule would enter 1 July – 31 Dec for the 1st block/semester and 1 Jan – 30 June for the 2nd block/semester for both students and teacher/instructor. </a:t>
            </a:r>
            <a:r>
              <a:rPr lang="en-US" sz="1000" b="1" i="0" u="none" strike="noStrike" baseline="0" dirty="0">
                <a:solidFill>
                  <a:srgbClr val="000000"/>
                </a:solidFill>
                <a:latin typeface="Arial" panose="020B0604020202020204" pitchFamily="34" charset="0"/>
              </a:rPr>
              <a:t>The dates entered here have no bearing on the instructor contract.</a:t>
            </a:r>
            <a:endParaRPr lang="en-US" sz="1000" dirty="0"/>
          </a:p>
        </p:txBody>
      </p:sp>
      <p:sp>
        <p:nvSpPr>
          <p:cNvPr id="29" name="TextBox 28">
            <a:hlinkClick r:id="rId10" action="ppaction://hlinksldjump"/>
            <a:extLst>
              <a:ext uri="{FF2B5EF4-FFF2-40B4-BE49-F238E27FC236}">
                <a16:creationId xmlns:a16="http://schemas.microsoft.com/office/drawing/2014/main" id="{5D98015B-DB4E-6BB5-DFB7-AABB52C5D58E}"/>
              </a:ext>
            </a:extLst>
          </p:cNvPr>
          <p:cNvSpPr txBox="1">
            <a:spLocks noGrp="1" noRot="1" noMove="1" noResize="1" noEditPoints="1" noAdjustHandles="1" noChangeArrowheads="1" noChangeShapeType="1"/>
          </p:cNvSpPr>
          <p:nvPr/>
        </p:nvSpPr>
        <p:spPr>
          <a:xfrm>
            <a:off x="1788278" y="5350207"/>
            <a:ext cx="1793940" cy="2616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100" b="0" i="0" u="none" strike="noStrike" baseline="0" dirty="0">
                <a:latin typeface="Arial" panose="020B0604020202020204" pitchFamily="34" charset="0"/>
              </a:rPr>
              <a:t>Click </a:t>
            </a:r>
            <a:r>
              <a:rPr lang="en-US" sz="1100" b="1" i="0" u="none" strike="noStrike" baseline="0" dirty="0">
                <a:latin typeface="Arial" panose="020B0604020202020204" pitchFamily="34" charset="0"/>
              </a:rPr>
              <a:t>Save </a:t>
            </a:r>
            <a:r>
              <a:rPr lang="en-US" sz="1100" b="0" i="0" u="none" strike="noStrike" baseline="0" dirty="0">
                <a:latin typeface="Arial" panose="020B0604020202020204" pitchFamily="34" charset="0"/>
              </a:rPr>
              <a:t>when finished.</a:t>
            </a:r>
            <a:endParaRPr lang="en-US" sz="1100" dirty="0"/>
          </a:p>
        </p:txBody>
      </p:sp>
      <p:sp>
        <p:nvSpPr>
          <p:cNvPr id="30" name="TextBox 29">
            <a:hlinkClick r:id="rId10" action="ppaction://hlinksldjump"/>
            <a:extLst>
              <a:ext uri="{FF2B5EF4-FFF2-40B4-BE49-F238E27FC236}">
                <a16:creationId xmlns:a16="http://schemas.microsoft.com/office/drawing/2014/main" id="{604CB60F-D918-D3B5-74A0-C4677B9D6664}"/>
              </a:ext>
            </a:extLst>
          </p:cNvPr>
          <p:cNvSpPr txBox="1">
            <a:spLocks noGrp="1" noRot="1" noMove="1" noResize="1" noEditPoints="1" noAdjustHandles="1" noChangeArrowheads="1" noChangeShapeType="1"/>
          </p:cNvSpPr>
          <p:nvPr/>
        </p:nvSpPr>
        <p:spPr>
          <a:xfrm>
            <a:off x="579725" y="5126267"/>
            <a:ext cx="594704" cy="20555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p>
        </p:txBody>
      </p:sp>
      <p:cxnSp>
        <p:nvCxnSpPr>
          <p:cNvPr id="32" name="Straight Connector 31">
            <a:hlinkClick r:id="rId8" action="ppaction://hlinksldjump"/>
            <a:extLst>
              <a:ext uri="{FF2B5EF4-FFF2-40B4-BE49-F238E27FC236}">
                <a16:creationId xmlns:a16="http://schemas.microsoft.com/office/drawing/2014/main" id="{C1B6214D-B975-ED09-2FA3-61A1EAFC8082}"/>
              </a:ext>
            </a:extLst>
          </p:cNvPr>
          <p:cNvCxnSpPr>
            <a:cxnSpLocks noGrp="1" noRot="1" noMove="1" noResize="1" noEditPoints="1" noAdjustHandles="1" noChangeArrowheads="1" noChangeShapeType="1"/>
          </p:cNvCxnSpPr>
          <p:nvPr/>
        </p:nvCxnSpPr>
        <p:spPr>
          <a:xfrm>
            <a:off x="877077" y="5350207"/>
            <a:ext cx="0" cy="130804"/>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hlinkClick r:id="rId11" action="ppaction://hlinksldjump"/>
            <a:extLst>
              <a:ext uri="{FF2B5EF4-FFF2-40B4-BE49-F238E27FC236}">
                <a16:creationId xmlns:a16="http://schemas.microsoft.com/office/drawing/2014/main" id="{327D2C10-01AD-FD5C-F96C-CCAC47332D19}"/>
              </a:ext>
            </a:extLst>
          </p:cNvPr>
          <p:cNvCxnSpPr>
            <a:cxnSpLocks noGrp="1" noRot="1" noMove="1" noResize="1" noEditPoints="1" noAdjustHandles="1" noChangeArrowheads="1" noChangeShapeType="1"/>
            <a:stCxn id="29" idx="1"/>
          </p:cNvCxnSpPr>
          <p:nvPr/>
        </p:nvCxnSpPr>
        <p:spPr>
          <a:xfrm flipH="1" flipV="1">
            <a:off x="877077" y="5481011"/>
            <a:ext cx="911201" cy="1"/>
          </a:xfrm>
          <a:prstGeom prst="line">
            <a:avLst/>
          </a:prstGeom>
        </p:spPr>
        <p:style>
          <a:lnRef idx="1">
            <a:schemeClr val="dk1"/>
          </a:lnRef>
          <a:fillRef idx="0">
            <a:schemeClr val="dk1"/>
          </a:fillRef>
          <a:effectRef idx="0">
            <a:schemeClr val="dk1"/>
          </a:effectRef>
          <a:fontRef idx="minor">
            <a:schemeClr val="tx1"/>
          </a:fontRef>
        </p:style>
      </p:cxnSp>
      <p:sp>
        <p:nvSpPr>
          <p:cNvPr id="44" name="TextBox 43">
            <a:hlinkClick r:id="rId8" action="ppaction://hlinksldjump"/>
            <a:extLst>
              <a:ext uri="{FF2B5EF4-FFF2-40B4-BE49-F238E27FC236}">
                <a16:creationId xmlns:a16="http://schemas.microsoft.com/office/drawing/2014/main" id="{F9AC34B6-BCA4-92BE-E786-45124953FB72}"/>
              </a:ext>
            </a:extLst>
          </p:cNvPr>
          <p:cNvSpPr txBox="1">
            <a:spLocks noGrp="1" noRot="1" noMove="1" noResize="1" noEditPoints="1" noAdjustHandles="1" noChangeArrowheads="1" noChangeShapeType="1"/>
          </p:cNvSpPr>
          <p:nvPr/>
        </p:nvSpPr>
        <p:spPr>
          <a:xfrm>
            <a:off x="559834" y="4044063"/>
            <a:ext cx="3144420" cy="456303"/>
          </a:xfrm>
          <a:prstGeom prst="rect">
            <a:avLst/>
          </a:prstGeom>
          <a:noFill/>
          <a:ln w="28575">
            <a:solidFill>
              <a:srgbClr val="FF0000"/>
            </a:solidFill>
          </a:ln>
        </p:spPr>
        <p:txBody>
          <a:bodyPr wrap="square" rtlCol="0">
            <a:spAutoFit/>
          </a:bodyPr>
          <a:lstStyle/>
          <a:p>
            <a:endParaRPr lang="en-US" dirty="0"/>
          </a:p>
        </p:txBody>
      </p:sp>
      <p:cxnSp>
        <p:nvCxnSpPr>
          <p:cNvPr id="45" name="Straight Connector 44">
            <a:hlinkClick r:id="rId8" action="ppaction://hlinksldjump"/>
            <a:extLst>
              <a:ext uri="{FF2B5EF4-FFF2-40B4-BE49-F238E27FC236}">
                <a16:creationId xmlns:a16="http://schemas.microsoft.com/office/drawing/2014/main" id="{2327C39C-FA71-820C-F336-C3259D36F00B}"/>
              </a:ext>
            </a:extLst>
          </p:cNvPr>
          <p:cNvCxnSpPr>
            <a:cxnSpLocks noGrp="1" noRot="1" noMove="1" noResize="1" noEditPoints="1" noAdjustHandles="1" noChangeArrowheads="1" noChangeShapeType="1"/>
          </p:cNvCxnSpPr>
          <p:nvPr/>
        </p:nvCxnSpPr>
        <p:spPr>
          <a:xfrm flipH="1">
            <a:off x="2132044" y="4878810"/>
            <a:ext cx="1333532"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hlinkClick r:id="rId8" action="ppaction://hlinksldjump"/>
            <a:extLst>
              <a:ext uri="{FF2B5EF4-FFF2-40B4-BE49-F238E27FC236}">
                <a16:creationId xmlns:a16="http://schemas.microsoft.com/office/drawing/2014/main" id="{E1BBDA4E-112E-B68F-6201-526E0C854DA6}"/>
              </a:ext>
            </a:extLst>
          </p:cNvPr>
          <p:cNvCxnSpPr>
            <a:cxnSpLocks noGrp="1" noRot="1" noMove="1" noResize="1" noEditPoints="1" noAdjustHandles="1" noChangeArrowheads="1" noChangeShapeType="1"/>
          </p:cNvCxnSpPr>
          <p:nvPr/>
        </p:nvCxnSpPr>
        <p:spPr>
          <a:xfrm flipV="1">
            <a:off x="3465576" y="4609749"/>
            <a:ext cx="0" cy="60025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hlinkClick r:id="rId8" action="ppaction://hlinksldjump"/>
            <a:extLst>
              <a:ext uri="{FF2B5EF4-FFF2-40B4-BE49-F238E27FC236}">
                <a16:creationId xmlns:a16="http://schemas.microsoft.com/office/drawing/2014/main" id="{E88B1E72-221B-588A-076E-BCE4A975CE64}"/>
              </a:ext>
            </a:extLst>
          </p:cNvPr>
          <p:cNvCxnSpPr>
            <a:cxnSpLocks noGrp="1" noRot="1" noMove="1" noResize="1" noEditPoints="1" noAdjustHandles="1" noChangeArrowheads="1" noChangeShapeType="1"/>
            <a:stCxn id="27" idx="1"/>
          </p:cNvCxnSpPr>
          <p:nvPr/>
        </p:nvCxnSpPr>
        <p:spPr>
          <a:xfrm flipH="1">
            <a:off x="3465576" y="5210007"/>
            <a:ext cx="286945"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hlinkClick r:id="rId8" action="ppaction://hlinksldjump"/>
            <a:extLst>
              <a:ext uri="{FF2B5EF4-FFF2-40B4-BE49-F238E27FC236}">
                <a16:creationId xmlns:a16="http://schemas.microsoft.com/office/drawing/2014/main" id="{3ADD3962-0EDA-F168-F659-5F496E83D87B}"/>
              </a:ext>
            </a:extLst>
          </p:cNvPr>
          <p:cNvCxnSpPr>
            <a:cxnSpLocks noGrp="1" noRot="1" noMove="1" noResize="1" noEditPoints="1" noAdjustHandles="1" noChangeArrowheads="1" noChangeShapeType="1"/>
            <a:stCxn id="25" idx="1"/>
          </p:cNvCxnSpPr>
          <p:nvPr/>
        </p:nvCxnSpPr>
        <p:spPr>
          <a:xfrm flipH="1">
            <a:off x="3458225" y="4609749"/>
            <a:ext cx="299139" cy="0"/>
          </a:xfrm>
          <a:prstGeom prst="line">
            <a:avLst/>
          </a:prstGeom>
        </p:spPr>
        <p:style>
          <a:lnRef idx="1">
            <a:schemeClr val="dk1"/>
          </a:lnRef>
          <a:fillRef idx="0">
            <a:schemeClr val="dk1"/>
          </a:fillRef>
          <a:effectRef idx="0">
            <a:schemeClr val="dk1"/>
          </a:effectRef>
          <a:fontRef idx="minor">
            <a:schemeClr val="tx1"/>
          </a:fontRef>
        </p:style>
      </p:cxnSp>
      <p:cxnSp>
        <p:nvCxnSpPr>
          <p:cNvPr id="31747" name="Straight Connector 31746">
            <a:hlinkClick r:id="rId8" action="ppaction://hlinksldjump" tooltip=" "/>
            <a:extLst>
              <a:ext uri="{FF2B5EF4-FFF2-40B4-BE49-F238E27FC236}">
                <a16:creationId xmlns:a16="http://schemas.microsoft.com/office/drawing/2014/main" id="{C6864FBD-5D84-DB10-4E43-A2E25864B0E7}"/>
              </a:ext>
            </a:extLst>
          </p:cNvPr>
          <p:cNvCxnSpPr>
            <a:cxnSpLocks noGrp="1" noRot="1" noMove="1" noResize="1" noEditPoints="1" noAdjustHandles="1" noChangeArrowheads="1" noChangeShapeType="1"/>
            <a:stCxn id="44" idx="2"/>
          </p:cNvCxnSpPr>
          <p:nvPr/>
        </p:nvCxnSpPr>
        <p:spPr>
          <a:xfrm>
            <a:off x="2132044" y="4500366"/>
            <a:ext cx="0" cy="378444"/>
          </a:xfrm>
          <a:prstGeom prst="line">
            <a:avLst/>
          </a:prstGeom>
        </p:spPr>
        <p:style>
          <a:lnRef idx="1">
            <a:schemeClr val="dk1"/>
          </a:lnRef>
          <a:fillRef idx="0">
            <a:schemeClr val="dk1"/>
          </a:fillRef>
          <a:effectRef idx="0">
            <a:schemeClr val="dk1"/>
          </a:effectRef>
          <a:fontRef idx="minor">
            <a:schemeClr val="tx1"/>
          </a:fontRef>
        </p:style>
      </p:cxnSp>
      <p:sp>
        <p:nvSpPr>
          <p:cNvPr id="31766" name="TextBox 31765">
            <a:hlinkClick r:id="rId8" action="ppaction://hlinksldjump"/>
            <a:extLst>
              <a:ext uri="{FF2B5EF4-FFF2-40B4-BE49-F238E27FC236}">
                <a16:creationId xmlns:a16="http://schemas.microsoft.com/office/drawing/2014/main" id="{E50E0426-CFED-54B9-48EF-370A51F3F8EB}"/>
              </a:ext>
            </a:extLst>
          </p:cNvPr>
          <p:cNvSpPr txBox="1">
            <a:spLocks noGrp="1" noRot="1" noMove="1" noResize="1" noEditPoints="1" noAdjustHandles="1" noChangeArrowheads="1" noChangeShapeType="1"/>
          </p:cNvSpPr>
          <p:nvPr/>
        </p:nvSpPr>
        <p:spPr>
          <a:xfrm>
            <a:off x="4264089" y="1265209"/>
            <a:ext cx="993711" cy="179543"/>
          </a:xfrm>
          <a:prstGeom prst="rect">
            <a:avLst/>
          </a:prstGeom>
          <a:noFill/>
          <a:ln w="28575">
            <a:solidFill>
              <a:srgbClr val="FF0000"/>
            </a:solidFill>
          </a:ln>
        </p:spPr>
        <p:txBody>
          <a:bodyPr wrap="square" rtlCol="0">
            <a:spAutoFit/>
          </a:bodyPr>
          <a:lstStyle/>
          <a:p>
            <a:endParaRPr lang="en-US" dirty="0"/>
          </a:p>
        </p:txBody>
      </p:sp>
      <p:sp>
        <p:nvSpPr>
          <p:cNvPr id="31767" name="TextBox 31766">
            <a:hlinkClick r:id="rId8" action="ppaction://hlinksldjump"/>
            <a:extLst>
              <a:ext uri="{FF2B5EF4-FFF2-40B4-BE49-F238E27FC236}">
                <a16:creationId xmlns:a16="http://schemas.microsoft.com/office/drawing/2014/main" id="{96DB5818-E61A-B047-2B92-4D7F5A9AEBAE}"/>
              </a:ext>
            </a:extLst>
          </p:cNvPr>
          <p:cNvSpPr txBox="1">
            <a:spLocks noGrp="1" noRot="1" noMove="1" noResize="1" noEditPoints="1" noAdjustHandles="1" noChangeArrowheads="1" noChangeShapeType="1"/>
          </p:cNvSpPr>
          <p:nvPr/>
        </p:nvSpPr>
        <p:spPr>
          <a:xfrm>
            <a:off x="4040651" y="2834147"/>
            <a:ext cx="887965" cy="183373"/>
          </a:xfrm>
          <a:prstGeom prst="rect">
            <a:avLst/>
          </a:prstGeom>
          <a:noFill/>
          <a:ln w="28575">
            <a:solidFill>
              <a:srgbClr val="FF0000"/>
            </a:solidFill>
          </a:ln>
        </p:spPr>
        <p:txBody>
          <a:bodyPr wrap="square" rtlCol="0">
            <a:spAutoFit/>
          </a:bodyPr>
          <a:lstStyle/>
          <a:p>
            <a:endParaRPr lang="en-US" dirty="0"/>
          </a:p>
        </p:txBody>
      </p:sp>
      <p:cxnSp>
        <p:nvCxnSpPr>
          <p:cNvPr id="31769" name="Straight Connector 31768">
            <a:hlinkClick r:id="rId8" action="ppaction://hlinksldjump"/>
            <a:extLst>
              <a:ext uri="{FF2B5EF4-FFF2-40B4-BE49-F238E27FC236}">
                <a16:creationId xmlns:a16="http://schemas.microsoft.com/office/drawing/2014/main" id="{1EA50B85-F4A9-BB06-6AC2-259933188922}"/>
              </a:ext>
            </a:extLst>
          </p:cNvPr>
          <p:cNvCxnSpPr>
            <a:cxnSpLocks noGrp="1" noRot="1" noMove="1" noResize="1" noEditPoints="1" noAdjustHandles="1" noChangeArrowheads="1" noChangeShapeType="1"/>
            <a:stCxn id="31765" idx="3"/>
          </p:cNvCxnSpPr>
          <p:nvPr/>
        </p:nvCxnSpPr>
        <p:spPr>
          <a:xfrm>
            <a:off x="3145536" y="1679000"/>
            <a:ext cx="5021742" cy="4218"/>
          </a:xfrm>
          <a:prstGeom prst="line">
            <a:avLst/>
          </a:prstGeom>
        </p:spPr>
        <p:style>
          <a:lnRef idx="1">
            <a:schemeClr val="dk1"/>
          </a:lnRef>
          <a:fillRef idx="0">
            <a:schemeClr val="dk1"/>
          </a:fillRef>
          <a:effectRef idx="0">
            <a:schemeClr val="dk1"/>
          </a:effectRef>
          <a:fontRef idx="minor">
            <a:schemeClr val="tx1"/>
          </a:fontRef>
        </p:style>
      </p:cxnSp>
      <p:cxnSp>
        <p:nvCxnSpPr>
          <p:cNvPr id="31770" name="Straight Connector 31769">
            <a:hlinkClick r:id="rId8" action="ppaction://hlinksldjump"/>
            <a:extLst>
              <a:ext uri="{FF2B5EF4-FFF2-40B4-BE49-F238E27FC236}">
                <a16:creationId xmlns:a16="http://schemas.microsoft.com/office/drawing/2014/main" id="{C54DEC51-0308-2840-FDC9-9B1DAC01FBB2}"/>
              </a:ext>
            </a:extLst>
          </p:cNvPr>
          <p:cNvCxnSpPr>
            <a:cxnSpLocks noGrp="1" noRot="1" noMove="1" noResize="1" noEditPoints="1" noAdjustHandles="1" noChangeArrowheads="1" noChangeShapeType="1"/>
            <a:endCxn id="31766" idx="2"/>
          </p:cNvCxnSpPr>
          <p:nvPr/>
        </p:nvCxnSpPr>
        <p:spPr>
          <a:xfrm flipV="1">
            <a:off x="4760944" y="1444752"/>
            <a:ext cx="1" cy="228600"/>
          </a:xfrm>
          <a:prstGeom prst="line">
            <a:avLst/>
          </a:prstGeom>
        </p:spPr>
        <p:style>
          <a:lnRef idx="1">
            <a:schemeClr val="dk1"/>
          </a:lnRef>
          <a:fillRef idx="0">
            <a:schemeClr val="dk1"/>
          </a:fillRef>
          <a:effectRef idx="0">
            <a:schemeClr val="dk1"/>
          </a:effectRef>
          <a:fontRef idx="minor">
            <a:schemeClr val="tx1"/>
          </a:fontRef>
        </p:style>
      </p:cxnSp>
      <p:cxnSp>
        <p:nvCxnSpPr>
          <p:cNvPr id="31773" name="Straight Connector 31772">
            <a:hlinkClick r:id="rId8" action="ppaction://hlinksldjump"/>
            <a:extLst>
              <a:ext uri="{FF2B5EF4-FFF2-40B4-BE49-F238E27FC236}">
                <a16:creationId xmlns:a16="http://schemas.microsoft.com/office/drawing/2014/main" id="{833A11ED-6D80-251F-068B-FFCDA67D6CEE}"/>
              </a:ext>
            </a:extLst>
          </p:cNvPr>
          <p:cNvCxnSpPr>
            <a:cxnSpLocks noGrp="1" noRot="1" noMove="1" noResize="1" noEditPoints="1" noAdjustHandles="1" noChangeArrowheads="1" noChangeShapeType="1"/>
            <a:endCxn id="31767" idx="0"/>
          </p:cNvCxnSpPr>
          <p:nvPr/>
        </p:nvCxnSpPr>
        <p:spPr>
          <a:xfrm>
            <a:off x="4484633" y="1678999"/>
            <a:ext cx="1" cy="1155148"/>
          </a:xfrm>
          <a:prstGeom prst="line">
            <a:avLst/>
          </a:prstGeom>
        </p:spPr>
        <p:style>
          <a:lnRef idx="1">
            <a:schemeClr val="dk1"/>
          </a:lnRef>
          <a:fillRef idx="0">
            <a:schemeClr val="dk1"/>
          </a:fillRef>
          <a:effectRef idx="0">
            <a:schemeClr val="dk1"/>
          </a:effectRef>
          <a:fontRef idx="minor">
            <a:schemeClr val="tx1"/>
          </a:fontRef>
        </p:style>
      </p:cxnSp>
      <p:cxnSp>
        <p:nvCxnSpPr>
          <p:cNvPr id="31784" name="Straight Connector 31783">
            <a:hlinkClick r:id="rId8" action="ppaction://hlinksldjump" tooltip=" "/>
            <a:extLst>
              <a:ext uri="{FF2B5EF4-FFF2-40B4-BE49-F238E27FC236}">
                <a16:creationId xmlns:a16="http://schemas.microsoft.com/office/drawing/2014/main" id="{B5372AD6-5A31-1389-5798-6A1FCDBE601F}"/>
              </a:ext>
            </a:extLst>
          </p:cNvPr>
          <p:cNvCxnSpPr>
            <a:cxnSpLocks noGrp="1" noRot="1" noMove="1" noResize="1" noEditPoints="1" noAdjustHandles="1" noChangeArrowheads="1" noChangeShapeType="1"/>
            <a:stCxn id="4" idx="0"/>
          </p:cNvCxnSpPr>
          <p:nvPr/>
        </p:nvCxnSpPr>
        <p:spPr>
          <a:xfrm flipV="1">
            <a:off x="8167278" y="1683218"/>
            <a:ext cx="0" cy="483191"/>
          </a:xfrm>
          <a:prstGeom prst="line">
            <a:avLst/>
          </a:prstGeom>
        </p:spPr>
        <p:style>
          <a:lnRef idx="1">
            <a:schemeClr val="dk1"/>
          </a:lnRef>
          <a:fillRef idx="0">
            <a:schemeClr val="dk1"/>
          </a:fillRef>
          <a:effectRef idx="0">
            <a:schemeClr val="dk1"/>
          </a:effectRef>
          <a:fontRef idx="minor">
            <a:schemeClr val="tx1"/>
          </a:fontRef>
        </p:style>
      </p:cxnSp>
      <p:sp>
        <p:nvSpPr>
          <p:cNvPr id="31789" name="Rectangle 31788">
            <a:hlinkClick r:id="rId9" action="ppaction://hlinksldjump"/>
            <a:extLst>
              <a:ext uri="{FF2B5EF4-FFF2-40B4-BE49-F238E27FC236}">
                <a16:creationId xmlns:a16="http://schemas.microsoft.com/office/drawing/2014/main" id="{2C6C9A4F-420F-1B64-32E2-144700D6B415}"/>
              </a:ext>
            </a:extLst>
          </p:cNvPr>
          <p:cNvSpPr>
            <a:spLocks noGrp="1" noRot="1" noMove="1" noResize="1" noEditPoints="1" noAdjustHandles="1" noChangeArrowheads="1" noChangeShapeType="1"/>
          </p:cNvSpPr>
          <p:nvPr/>
        </p:nvSpPr>
        <p:spPr>
          <a:xfrm>
            <a:off x="2072772" y="1556081"/>
            <a:ext cx="496855" cy="122918"/>
          </a:xfrm>
          <a:prstGeom prst="rect">
            <a:avLst/>
          </a:prstGeom>
          <a:solidFill>
            <a:schemeClr val="bg1">
              <a:alpha val="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hlinkClick r:id="rId9" action="ppaction://hlinksldjump"/>
            <a:extLst>
              <a:ext uri="{FF2B5EF4-FFF2-40B4-BE49-F238E27FC236}">
                <a16:creationId xmlns:a16="http://schemas.microsoft.com/office/drawing/2014/main" id="{FBDCA349-4A96-3F6D-1EC2-CCD432A2D479}"/>
              </a:ext>
            </a:extLst>
          </p:cNvPr>
          <p:cNvCxnSpPr>
            <a:cxnSpLocks noGrp="1" noRot="1" noMove="1" noResize="1" noEditPoints="1" noAdjustHandles="1" noChangeArrowheads="1" noChangeShapeType="1"/>
            <a:endCxn id="31789" idx="3"/>
          </p:cNvCxnSpPr>
          <p:nvPr/>
        </p:nvCxnSpPr>
        <p:spPr>
          <a:xfrm flipH="1" flipV="1">
            <a:off x="2569627" y="1617540"/>
            <a:ext cx="443982" cy="3855"/>
          </a:xfrm>
          <a:prstGeom prst="straightConnector1">
            <a:avLst/>
          </a:prstGeom>
          <a:ln>
            <a:solidFill>
              <a:srgbClr val="92D050"/>
            </a:solidFill>
            <a:tailEnd type="triangle"/>
          </a:ln>
        </p:spPr>
        <p:style>
          <a:lnRef idx="1">
            <a:schemeClr val="accent3"/>
          </a:lnRef>
          <a:fillRef idx="0">
            <a:schemeClr val="accent3"/>
          </a:fillRef>
          <a:effectRef idx="0">
            <a:schemeClr val="accent3"/>
          </a:effectRef>
          <a:fontRef idx="minor">
            <a:schemeClr val="tx1"/>
          </a:fontRef>
        </p:style>
      </p:cxnSp>
      <p:pic>
        <p:nvPicPr>
          <p:cNvPr id="3" name="Graphic 2" descr="Return to Topics">
            <a:hlinkClick r:id="rId12" action="ppaction://hlinksldjump"/>
            <a:extLst>
              <a:ext uri="{FF2B5EF4-FFF2-40B4-BE49-F238E27FC236}">
                <a16:creationId xmlns:a16="http://schemas.microsoft.com/office/drawing/2014/main" id="{CE36AD1B-B463-7C93-1647-CF3D6F07DEA6}"/>
              </a:ext>
            </a:extLst>
          </p:cNvPr>
          <p:cNvPicPr>
            <a:picLocks noGrp="1" noRo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365983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p:cNvSpPr>
          <p:nvPr>
            <p:ph type="title"/>
          </p:nvPr>
        </p:nvSpPr>
        <p:spPr>
          <a:xfrm>
            <a:off x="723900" y="171880"/>
            <a:ext cx="7696200" cy="822325"/>
          </a:xfrm>
        </p:spPr>
        <p:txBody>
          <a:bodyPr>
            <a:normAutofit/>
          </a:bodyPr>
          <a:lstStyle/>
          <a:p>
            <a:r>
              <a:rPr lang="en-US" altLang="en-US" dirty="0"/>
              <a:t>How to Update School Information</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8 &amp; 9, 2-</a:t>
            </a:r>
            <a:r>
              <a:rPr lang="en-US" sz="1400" b="0" dirty="0">
                <a:solidFill>
                  <a:prstClr val="black"/>
                </a:solidFill>
              </a:rPr>
              <a:t>2</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a:t>
            </a:r>
            <a:endParaRPr lang="en-US" altLang="en-US" dirty="0"/>
          </a:p>
        </p:txBody>
      </p:sp>
      <p:sp>
        <p:nvSpPr>
          <p:cNvPr id="9" name="TextBox 8">
            <a:hlinkClick r:id="rId2" action="ppaction://hlinksldjump" tooltip=" "/>
            <a:extLst>
              <a:ext uri="{FF2B5EF4-FFF2-40B4-BE49-F238E27FC236}">
                <a16:creationId xmlns:a16="http://schemas.microsoft.com/office/drawing/2014/main" id="{601B1517-A41B-EDF5-8694-659954FFD4A2}"/>
              </a:ext>
            </a:extLst>
          </p:cNvPr>
          <p:cNvSpPr txBox="1">
            <a:spLocks noGrp="1" noRot="1" noMove="1" noResize="1" noEditPoints="1" noAdjustHandles="1" noChangeArrowheads="1" noChangeShapeType="1"/>
          </p:cNvSpPr>
          <p:nvPr/>
        </p:nvSpPr>
        <p:spPr>
          <a:xfrm>
            <a:off x="104013" y="3592329"/>
            <a:ext cx="8931402" cy="523220"/>
          </a:xfrm>
          <a:prstGeom prst="rect">
            <a:avLst/>
          </a:prstGeom>
          <a:noFill/>
        </p:spPr>
        <p:txBody>
          <a:bodyPr wrap="square">
            <a:spAutoFit/>
          </a:bodyPr>
          <a:lstStyle/>
          <a:p>
            <a:pPr marL="285750" indent="-285750">
              <a:buSzPct val="80000"/>
              <a:buFont typeface="Wingdings" panose="05000000000000000000" pitchFamily="2" charset="2"/>
              <a:buChar char="Ø"/>
            </a:pPr>
            <a:r>
              <a:rPr lang="en-US" sz="1400" b="0" i="0" dirty="0">
                <a:solidFill>
                  <a:srgbClr val="000000"/>
                </a:solidFill>
                <a:effectLst/>
                <a:highlight>
                  <a:srgbClr val="FFFFFF"/>
                </a:highlight>
                <a:latin typeface="Arial" panose="020B0604020202020204" pitchFamily="34" charset="0"/>
              </a:rPr>
              <a:t>You must complete the form and mail it and 4 copies to your designated representative (either your Brigade or your Director of Army Instructor (DAI)). </a:t>
            </a:r>
            <a:endParaRPr lang="en-US" sz="1400" dirty="0"/>
          </a:p>
        </p:txBody>
      </p:sp>
      <p:sp>
        <p:nvSpPr>
          <p:cNvPr id="2" name="TextBox 1">
            <a:hlinkClick r:id="rId2" action="ppaction://hlinksldjump" tooltip=" "/>
            <a:extLst>
              <a:ext uri="{FF2B5EF4-FFF2-40B4-BE49-F238E27FC236}">
                <a16:creationId xmlns:a16="http://schemas.microsoft.com/office/drawing/2014/main" id="{A521110F-6BCA-785D-ED44-CD7B359B8A77}"/>
              </a:ext>
            </a:extLst>
          </p:cNvPr>
          <p:cNvSpPr txBox="1">
            <a:spLocks noGrp="1" noRot="1" noMove="1" noResize="1" noEditPoints="1" noAdjustHandles="1" noChangeArrowheads="1" noChangeShapeType="1"/>
          </p:cNvSpPr>
          <p:nvPr/>
        </p:nvSpPr>
        <p:spPr>
          <a:xfrm>
            <a:off x="104013" y="1650246"/>
            <a:ext cx="8933688" cy="954107"/>
          </a:xfrm>
          <a:prstGeom prst="rect">
            <a:avLst/>
          </a:prstGeom>
          <a:noFill/>
        </p:spPr>
        <p:txBody>
          <a:bodyPr wrap="square">
            <a:spAutoFit/>
          </a:bodyPr>
          <a:lstStyle/>
          <a:p>
            <a:pPr marL="285750" indent="-285750">
              <a:buSzPct val="80000"/>
              <a:buFont typeface="Wingdings" panose="05000000000000000000" pitchFamily="2" charset="2"/>
              <a:buChar char="Ø"/>
            </a:pPr>
            <a:r>
              <a:rPr lang="en-US" sz="1400" b="0" i="0" dirty="0">
                <a:solidFill>
                  <a:srgbClr val="000000"/>
                </a:solidFill>
                <a:effectLst/>
                <a:highlight>
                  <a:srgbClr val="FFFFFF"/>
                </a:highlight>
                <a:latin typeface="Arial" panose="020B0604020202020204" pitchFamily="34" charset="0"/>
              </a:rPr>
              <a:t>The school's name, business address, phone number, Superintendent, Principal names, and other school information reflected in BOLD in JUMS cannot be changed in JUMS. Official school information is maintained and updated in JCIMS by the Instructor Management Division. The school information in JUMS is auto populated and updated from the information entered in JCIMS.</a:t>
            </a:r>
            <a:endParaRPr lang="en-US" sz="1400" i="0" u="none" strike="noStrike" baseline="0" dirty="0">
              <a:solidFill>
                <a:srgbClr val="FF0000"/>
              </a:solidFill>
              <a:latin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DE35631B-C831-DF0A-63FC-84102D4168A8}"/>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hlinkClick r:id="rId2" action="ppaction://hlinksldjump"/>
            <a:extLst>
              <a:ext uri="{FF2B5EF4-FFF2-40B4-BE49-F238E27FC236}">
                <a16:creationId xmlns:a16="http://schemas.microsoft.com/office/drawing/2014/main" id="{9493CC31-5CB2-EE91-DE15-CD3C802D8E6C}"/>
              </a:ext>
            </a:extLst>
          </p:cNvPr>
          <p:cNvSpPr>
            <a:spLocks noGrp="1" noRot="1" noMove="1" noResize="1" noEditPoints="1" noAdjustHandles="1" noChangeArrowheads="1" noChangeShapeType="1"/>
          </p:cNvSpPr>
          <p:nvPr/>
        </p:nvSpPr>
        <p:spPr>
          <a:xfrm>
            <a:off x="106299" y="4443570"/>
            <a:ext cx="8931402" cy="11695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285750" indent="-285750">
              <a:buSzPct val="80000"/>
              <a:buFont typeface="Wingdings" panose="05000000000000000000" pitchFamily="2" charset="2"/>
              <a:buChar char="Ø"/>
            </a:pPr>
            <a:r>
              <a:rPr lang="en-US" sz="1400" b="0" i="0" dirty="0">
                <a:solidFill>
                  <a:srgbClr val="000000"/>
                </a:solidFill>
                <a:effectLst/>
                <a:highlight>
                  <a:srgbClr val="FFFFFF"/>
                </a:highlight>
                <a:latin typeface="Arial" panose="020B0604020202020204" pitchFamily="34" charset="0"/>
              </a:rPr>
              <a:t>To correct </a:t>
            </a:r>
            <a:r>
              <a:rPr lang="en-US" sz="1400" b="1" i="0" dirty="0">
                <a:solidFill>
                  <a:srgbClr val="000000"/>
                </a:solidFill>
                <a:effectLst/>
                <a:highlight>
                  <a:srgbClr val="FFFFFF"/>
                </a:highlight>
                <a:latin typeface="Arial" panose="020B0604020202020204" pitchFamily="34" charset="0"/>
              </a:rPr>
              <a:t>Superintendent</a:t>
            </a:r>
            <a:r>
              <a:rPr lang="en-US" sz="1400" b="0" i="0" dirty="0">
                <a:solidFill>
                  <a:srgbClr val="000000"/>
                </a:solidFill>
                <a:effectLst/>
                <a:highlight>
                  <a:srgbClr val="FFFFFF"/>
                </a:highlight>
                <a:latin typeface="Arial" panose="020B0604020202020204" pitchFamily="34" charset="0"/>
              </a:rPr>
              <a:t> or </a:t>
            </a:r>
            <a:r>
              <a:rPr lang="en-US" sz="1400" b="1" i="0" dirty="0">
                <a:solidFill>
                  <a:srgbClr val="000000"/>
                </a:solidFill>
                <a:effectLst/>
                <a:highlight>
                  <a:srgbClr val="FFFFFF"/>
                </a:highlight>
                <a:latin typeface="Arial" panose="020B0604020202020204" pitchFamily="34" charset="0"/>
              </a:rPr>
              <a:t>Principal's</a:t>
            </a:r>
            <a:r>
              <a:rPr lang="en-US" sz="1400" b="0" i="0" dirty="0">
                <a:solidFill>
                  <a:srgbClr val="000000"/>
                </a:solidFill>
                <a:effectLst/>
                <a:highlight>
                  <a:srgbClr val="FFFFFF"/>
                </a:highlight>
                <a:latin typeface="Arial" panose="020B0604020202020204" pitchFamily="34" charset="0"/>
              </a:rPr>
              <a:t> names in JUMS, submit a letter on school letterhead, signed by a school official with the correct information through your brigade JROTC staff, to the USACC, JROTC Directorate, Instructor Management Division. Letters may be emailed to </a:t>
            </a:r>
            <a:r>
              <a:rPr lang="en-US" sz="1400" b="0" i="0" u="sng" dirty="0">
                <a:effectLst/>
                <a:latin typeface="Arial" panose="020B0604020202020204" pitchFamily="34" charset="0"/>
                <a:hlinkClick r:id="rId3"/>
              </a:rPr>
              <a:t>usarmy.knox.usacc.list.hq-jrotc-im@army.mil</a:t>
            </a:r>
            <a:r>
              <a:rPr lang="en-US" sz="1400" b="0" i="0" dirty="0">
                <a:solidFill>
                  <a:srgbClr val="000000"/>
                </a:solidFill>
                <a:effectLst/>
                <a:highlight>
                  <a:srgbClr val="FFFFFF"/>
                </a:highlight>
                <a:latin typeface="Arial" panose="020B0604020202020204" pitchFamily="34" charset="0"/>
              </a:rPr>
              <a:t>. Once Instructor Management Division updates the information in JCIMS, JUMS will update automatically.</a:t>
            </a:r>
            <a:endParaRPr lang="en-US" sz="1400" i="0" u="sng" strike="noStrike" baseline="0" dirty="0">
              <a:latin typeface="Arial" panose="020B0604020202020204" pitchFamily="34" charset="0"/>
            </a:endParaRPr>
          </a:p>
        </p:txBody>
      </p:sp>
      <p:sp>
        <p:nvSpPr>
          <p:cNvPr id="7" name="TextBox 6">
            <a:hlinkClick r:id="rId2" action="ppaction://hlinksldjump"/>
            <a:extLst>
              <a:ext uri="{FF2B5EF4-FFF2-40B4-BE49-F238E27FC236}">
                <a16:creationId xmlns:a16="http://schemas.microsoft.com/office/drawing/2014/main" id="{5BFB0EC0-383D-7C6E-6A26-31D7542F2055}"/>
              </a:ext>
            </a:extLst>
          </p:cNvPr>
          <p:cNvSpPr txBox="1">
            <a:spLocks noGrp="1" noRot="1" noMove="1" noResize="1" noEditPoints="1" noAdjustHandles="1" noChangeArrowheads="1" noChangeShapeType="1"/>
          </p:cNvSpPr>
          <p:nvPr/>
        </p:nvSpPr>
        <p:spPr>
          <a:xfrm>
            <a:off x="104013" y="2801410"/>
            <a:ext cx="8933688" cy="523220"/>
          </a:xfrm>
          <a:prstGeom prst="rect">
            <a:avLst/>
          </a:prstGeom>
          <a:noFill/>
        </p:spPr>
        <p:txBody>
          <a:bodyPr wrap="square">
            <a:spAutoFit/>
          </a:bodyPr>
          <a:lstStyle/>
          <a:p>
            <a:pPr marL="285750" indent="-285750">
              <a:buSzPct val="80000"/>
              <a:buFont typeface="Wingdings" panose="05000000000000000000" pitchFamily="2" charset="2"/>
              <a:buChar char="Ø"/>
            </a:pPr>
            <a:r>
              <a:rPr lang="en-US" sz="1400" b="0" i="0" dirty="0">
                <a:solidFill>
                  <a:srgbClr val="000000"/>
                </a:solidFill>
                <a:effectLst/>
                <a:highlight>
                  <a:srgbClr val="FFFFFF"/>
                </a:highlight>
                <a:latin typeface="Arial" panose="020B0604020202020204" pitchFamily="34" charset="0"/>
              </a:rPr>
              <a:t>If the </a:t>
            </a:r>
            <a:r>
              <a:rPr lang="en-US" sz="1400" b="1" i="0" dirty="0">
                <a:solidFill>
                  <a:srgbClr val="000000"/>
                </a:solidFill>
                <a:effectLst/>
                <a:highlight>
                  <a:srgbClr val="FFFFFF"/>
                </a:highlight>
                <a:latin typeface="Arial" panose="020B0604020202020204" pitchFamily="34" charset="0"/>
              </a:rPr>
              <a:t>school's name</a:t>
            </a:r>
            <a:r>
              <a:rPr lang="en-US" sz="1400" b="0" i="0" dirty="0">
                <a:solidFill>
                  <a:srgbClr val="000000"/>
                </a:solidFill>
                <a:effectLst/>
                <a:highlight>
                  <a:srgbClr val="FFFFFF"/>
                </a:highlight>
                <a:latin typeface="Arial" panose="020B0604020202020204" pitchFamily="34" charset="0"/>
              </a:rPr>
              <a:t> or </a:t>
            </a:r>
            <a:r>
              <a:rPr lang="en-US" sz="1400" b="1" i="0" dirty="0">
                <a:solidFill>
                  <a:srgbClr val="000000"/>
                </a:solidFill>
                <a:effectLst/>
                <a:highlight>
                  <a:srgbClr val="FFFFFF"/>
                </a:highlight>
                <a:latin typeface="Arial" panose="020B0604020202020204" pitchFamily="34" charset="0"/>
              </a:rPr>
              <a:t>address</a:t>
            </a:r>
            <a:r>
              <a:rPr lang="en-US" sz="1400" b="0" i="0" dirty="0">
                <a:solidFill>
                  <a:srgbClr val="000000"/>
                </a:solidFill>
                <a:effectLst/>
                <a:highlight>
                  <a:srgbClr val="FFFFFF"/>
                </a:highlight>
                <a:latin typeface="Arial" panose="020B0604020202020204" pitchFamily="34" charset="0"/>
              </a:rPr>
              <a:t> is incorrect, </a:t>
            </a:r>
            <a:r>
              <a:rPr lang="en-US" sz="1400" b="0" i="0" u="sng" dirty="0">
                <a:effectLst/>
                <a:latin typeface="Arial" panose="020B0604020202020204" pitchFamily="34" charset="0"/>
                <a:hlinkClick r:id="rId4"/>
              </a:rPr>
              <a:t>DA Form 918B (Amendment to Application for Establishment of Army Reserve Officers' Training Corps Unit)</a:t>
            </a:r>
            <a:r>
              <a:rPr lang="en-US" sz="1400" b="0" i="0" dirty="0">
                <a:effectLst/>
                <a:latin typeface="Arial" panose="020B0604020202020204" pitchFamily="34" charset="0"/>
              </a:rPr>
              <a:t> </a:t>
            </a:r>
            <a:r>
              <a:rPr lang="en-US" sz="1400" b="0" i="0" dirty="0">
                <a:solidFill>
                  <a:srgbClr val="000000"/>
                </a:solidFill>
                <a:effectLst/>
                <a:highlight>
                  <a:srgbClr val="FFFFFF"/>
                </a:highlight>
                <a:latin typeface="Arial" panose="020B0604020202020204" pitchFamily="34" charset="0"/>
              </a:rPr>
              <a:t>is required to request the correction.</a:t>
            </a:r>
            <a:endParaRPr lang="en-US" sz="1400" dirty="0"/>
          </a:p>
        </p:txBody>
      </p:sp>
      <p:pic>
        <p:nvPicPr>
          <p:cNvPr id="5" name="Graphic 4" descr="Return to Topics">
            <a:hlinkClick r:id="rId5" action="ppaction://hlinksldjump"/>
            <a:extLst>
              <a:ext uri="{FF2B5EF4-FFF2-40B4-BE49-F238E27FC236}">
                <a16:creationId xmlns:a16="http://schemas.microsoft.com/office/drawing/2014/main" id="{F46F77E1-82C4-6D98-8EE9-63AC27FED263}"/>
              </a:ext>
            </a:extLst>
          </p:cNvPr>
          <p:cNvPicPr>
            <a:picLocks noGrp="1" noRo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31035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Review and Update Unit Information</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9, 2-3)</a:t>
            </a:r>
            <a:endParaRPr lang="en-US" altLang="en-US" dirty="0"/>
          </a:p>
        </p:txBody>
      </p:sp>
      <p:pic>
        <p:nvPicPr>
          <p:cNvPr id="7" name="Picture 6" descr="Graphical user interface, application, Teams&#10;&#10;Description automatically generated">
            <a:extLst>
              <a:ext uri="{FF2B5EF4-FFF2-40B4-BE49-F238E27FC236}">
                <a16:creationId xmlns:a16="http://schemas.microsoft.com/office/drawing/2014/main" id="{8E8A6F88-0498-79BE-8283-E039ED89353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19649"/>
          <a:stretch/>
        </p:blipFill>
        <p:spPr>
          <a:xfrm>
            <a:off x="121297" y="1294355"/>
            <a:ext cx="8901406" cy="5060153"/>
          </a:xfrm>
          <a:prstGeom prst="rect">
            <a:avLst/>
          </a:prstGeom>
        </p:spPr>
      </p:pic>
      <p:sp>
        <p:nvSpPr>
          <p:cNvPr id="6" name="TextBox 5">
            <a:extLst>
              <a:ext uri="{FF2B5EF4-FFF2-40B4-BE49-F238E27FC236}">
                <a16:creationId xmlns:a16="http://schemas.microsoft.com/office/drawing/2014/main" id="{36D05E5D-0BC6-9712-AE53-E897899DD08F}"/>
              </a:ext>
            </a:extLst>
          </p:cNvPr>
          <p:cNvSpPr txBox="1">
            <a:spLocks noGrp="1" noRot="1" noMove="1" noResize="1" noEditPoints="1" noAdjustHandles="1" noChangeArrowheads="1" noChangeShapeType="1"/>
          </p:cNvSpPr>
          <p:nvPr/>
        </p:nvSpPr>
        <p:spPr>
          <a:xfrm>
            <a:off x="1291597" y="1803471"/>
            <a:ext cx="355057" cy="99188"/>
          </a:xfrm>
          <a:prstGeom prst="rect">
            <a:avLst/>
          </a:prstGeom>
          <a:noFill/>
          <a:ln w="28575">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3984959A-8B83-062E-FE81-B473F9C865F0}"/>
              </a:ext>
            </a:extLst>
          </p:cNvPr>
          <p:cNvSpPr txBox="1">
            <a:spLocks noGrp="1" noRot="1" noMove="1" noResize="1" noEditPoints="1" noAdjustHandles="1" noChangeArrowheads="1" noChangeShapeType="1"/>
          </p:cNvSpPr>
          <p:nvPr/>
        </p:nvSpPr>
        <p:spPr>
          <a:xfrm>
            <a:off x="1073726" y="2152009"/>
            <a:ext cx="808181" cy="101600"/>
          </a:xfrm>
          <a:prstGeom prst="rect">
            <a:avLst/>
          </a:prstGeom>
          <a:noFill/>
          <a:ln w="28575">
            <a:solidFill>
              <a:srgbClr val="FF00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92CE7183-1232-E48D-6A43-64B70949D739}"/>
              </a:ext>
            </a:extLst>
          </p:cNvPr>
          <p:cNvSpPr txBox="1">
            <a:spLocks noGrp="1" noRot="1" noMove="1" noResize="1" noEditPoints="1" noAdjustHandles="1" noChangeArrowheads="1" noChangeShapeType="1"/>
          </p:cNvSpPr>
          <p:nvPr/>
        </p:nvSpPr>
        <p:spPr>
          <a:xfrm>
            <a:off x="1682106" y="1801091"/>
            <a:ext cx="248293" cy="101568"/>
          </a:xfrm>
          <a:prstGeom prst="rect">
            <a:avLst/>
          </a:prstGeom>
          <a:noFill/>
          <a:ln w="28575">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450EC366-2061-0A4E-FB88-32EB5AA45D2C}"/>
              </a:ext>
            </a:extLst>
          </p:cNvPr>
          <p:cNvSpPr txBox="1">
            <a:spLocks noGrp="1" noRot="1" noMove="1" noResize="1" noEditPoints="1" noAdjustHandles="1" noChangeArrowheads="1" noChangeShapeType="1"/>
          </p:cNvSpPr>
          <p:nvPr/>
        </p:nvSpPr>
        <p:spPr>
          <a:xfrm>
            <a:off x="1073726" y="1801091"/>
            <a:ext cx="182420" cy="101568"/>
          </a:xfrm>
          <a:prstGeom prst="rect">
            <a:avLst/>
          </a:prstGeom>
          <a:noFill/>
          <a:ln w="28575">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64E5E58C-AAB0-BDF8-F601-59E16BFB8743}"/>
              </a:ext>
            </a:extLst>
          </p:cNvPr>
          <p:cNvSpPr txBox="1">
            <a:spLocks noGrp="1" noRot="1" noMove="1" noResize="1" noEditPoints="1" noAdjustHandles="1" noChangeArrowheads="1" noChangeShapeType="1"/>
          </p:cNvSpPr>
          <p:nvPr/>
        </p:nvSpPr>
        <p:spPr>
          <a:xfrm>
            <a:off x="1073727" y="2357968"/>
            <a:ext cx="608380" cy="101600"/>
          </a:xfrm>
          <a:prstGeom prst="rect">
            <a:avLst/>
          </a:prstGeom>
          <a:noFill/>
          <a:ln w="28575">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088E1B2B-0EAF-0F20-14E9-69EA8D328C34}"/>
              </a:ext>
            </a:extLst>
          </p:cNvPr>
          <p:cNvSpPr txBox="1">
            <a:spLocks noGrp="1" noRot="1" noMove="1" noResize="1" noEditPoints="1" noAdjustHandles="1" noChangeArrowheads="1" noChangeShapeType="1"/>
          </p:cNvSpPr>
          <p:nvPr/>
        </p:nvSpPr>
        <p:spPr>
          <a:xfrm>
            <a:off x="1073726" y="2840075"/>
            <a:ext cx="450274" cy="101600"/>
          </a:xfrm>
          <a:prstGeom prst="rect">
            <a:avLst/>
          </a:prstGeom>
          <a:noFill/>
          <a:ln w="28575">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5E752A86-3A29-3908-09DA-A9939768E4C8}"/>
              </a:ext>
            </a:extLst>
          </p:cNvPr>
          <p:cNvSpPr txBox="1">
            <a:spLocks noGrp="1" noRot="1" noMove="1" noResize="1" noEditPoints="1" noAdjustHandles="1" noChangeArrowheads="1" noChangeShapeType="1"/>
          </p:cNvSpPr>
          <p:nvPr/>
        </p:nvSpPr>
        <p:spPr>
          <a:xfrm>
            <a:off x="1073726" y="3241825"/>
            <a:ext cx="497892" cy="107821"/>
          </a:xfrm>
          <a:prstGeom prst="rect">
            <a:avLst/>
          </a:prstGeom>
          <a:noFill/>
          <a:ln w="28575">
            <a:solidFill>
              <a:srgbClr val="FF00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2D172B78-1ED1-FDF8-135E-8D5AE01C66BB}"/>
              </a:ext>
            </a:extLst>
          </p:cNvPr>
          <p:cNvSpPr txBox="1">
            <a:spLocks noGrp="1" noRot="1" noMove="1" noResize="1" noEditPoints="1" noAdjustHandles="1" noChangeArrowheads="1" noChangeShapeType="1"/>
          </p:cNvSpPr>
          <p:nvPr/>
        </p:nvSpPr>
        <p:spPr>
          <a:xfrm>
            <a:off x="1262962" y="4066302"/>
            <a:ext cx="429427" cy="107821"/>
          </a:xfrm>
          <a:prstGeom prst="rect">
            <a:avLst/>
          </a:prstGeom>
          <a:noFill/>
          <a:ln w="28575">
            <a:solidFill>
              <a:srgbClr val="FF00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ACD971FC-6076-7508-480D-0129CFCFBEC6}"/>
              </a:ext>
            </a:extLst>
          </p:cNvPr>
          <p:cNvSpPr txBox="1">
            <a:spLocks noGrp="1" noRot="1" noMove="1" noResize="1" noEditPoints="1" noAdjustHandles="1" noChangeArrowheads="1" noChangeShapeType="1"/>
          </p:cNvSpPr>
          <p:nvPr/>
        </p:nvSpPr>
        <p:spPr>
          <a:xfrm>
            <a:off x="1263102" y="4196237"/>
            <a:ext cx="429427" cy="107821"/>
          </a:xfrm>
          <a:prstGeom prst="rect">
            <a:avLst/>
          </a:prstGeom>
          <a:noFill/>
          <a:ln w="28575">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DD7D2CF9-A562-58B7-A540-BDEDE1266568}"/>
              </a:ext>
            </a:extLst>
          </p:cNvPr>
          <p:cNvSpPr txBox="1">
            <a:spLocks noGrp="1" noRot="1" noMove="1" noResize="1" noEditPoints="1" noAdjustHandles="1" noChangeArrowheads="1" noChangeShapeType="1"/>
          </p:cNvSpPr>
          <p:nvPr/>
        </p:nvSpPr>
        <p:spPr>
          <a:xfrm>
            <a:off x="1263102" y="3936367"/>
            <a:ext cx="429427" cy="107821"/>
          </a:xfrm>
          <a:prstGeom prst="rect">
            <a:avLst/>
          </a:prstGeom>
          <a:noFill/>
          <a:ln w="28575">
            <a:solidFill>
              <a:srgbClr val="FF0000"/>
            </a:solidFill>
          </a:ln>
        </p:spPr>
        <p:txBody>
          <a:bodyPr wrap="square" rtlCol="0">
            <a:spAutoFit/>
          </a:bodyPr>
          <a:lstStyle/>
          <a:p>
            <a:endParaRPr lang="en-US" dirty="0"/>
          </a:p>
        </p:txBody>
      </p:sp>
      <p:sp>
        <p:nvSpPr>
          <p:cNvPr id="2" name="Rectangle 1">
            <a:hlinkClick r:id="rId3" action="ppaction://hlinksldjump"/>
            <a:extLst>
              <a:ext uri="{FF2B5EF4-FFF2-40B4-BE49-F238E27FC236}">
                <a16:creationId xmlns:a16="http://schemas.microsoft.com/office/drawing/2014/main" id="{DEABCBEF-5BE2-670D-7A4E-CBACE350D60B}"/>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hlinkClick r:id="rId3" action="ppaction://hlinksldjump"/>
            <a:extLst>
              <a:ext uri="{FF2B5EF4-FFF2-40B4-BE49-F238E27FC236}">
                <a16:creationId xmlns:a16="http://schemas.microsoft.com/office/drawing/2014/main" id="{052862F7-1E41-7F5C-6674-46AEEF2A3976}"/>
              </a:ext>
            </a:extLst>
          </p:cNvPr>
          <p:cNvSpPr txBox="1">
            <a:spLocks/>
          </p:cNvSpPr>
          <p:nvPr/>
        </p:nvSpPr>
        <p:spPr>
          <a:xfrm>
            <a:off x="4294909" y="1439001"/>
            <a:ext cx="4727794" cy="3416320"/>
          </a:xfrm>
          <a:prstGeom prst="rect">
            <a:avLst/>
          </a:prstGeom>
          <a:noFill/>
        </p:spPr>
        <p:txBody>
          <a:bodyPr wrap="square">
            <a:spAutoFit/>
          </a:bodyPr>
          <a:lstStyle/>
          <a:p>
            <a:pPr algn="l"/>
            <a:r>
              <a:rPr lang="en-US" sz="1200" dirty="0">
                <a:latin typeface="Arial" panose="020B0604020202020204" pitchFamily="34" charset="0"/>
              </a:rPr>
              <a:t>After the </a:t>
            </a:r>
            <a:r>
              <a:rPr lang="en-US" sz="1200" i="0" u="none" strike="noStrike" baseline="0" dirty="0">
                <a:latin typeface="Arial" panose="020B0604020202020204" pitchFamily="34" charset="0"/>
              </a:rPr>
              <a:t>JUMS school year resets on </a:t>
            </a:r>
            <a:r>
              <a:rPr lang="en-US" sz="1200" b="1" i="0" u="none" strike="noStrike" baseline="0" dirty="0">
                <a:latin typeface="Arial" panose="020B0604020202020204" pitchFamily="34" charset="0"/>
              </a:rPr>
              <a:t>1 July </a:t>
            </a:r>
            <a:r>
              <a:rPr lang="en-US" sz="1200" i="0" u="none" strike="noStrike" baseline="0" dirty="0">
                <a:latin typeface="Arial" panose="020B0604020202020204" pitchFamily="34" charset="0"/>
              </a:rPr>
              <a:t>each year the Unit information for the school must be updated. </a:t>
            </a:r>
            <a:r>
              <a:rPr lang="en-US" sz="1200" dirty="0">
                <a:solidFill>
                  <a:srgbClr val="000000"/>
                </a:solidFill>
                <a:latin typeface="Arial" panose="020B0604020202020204" pitchFamily="34" charset="0"/>
              </a:rPr>
              <a:t>E</a:t>
            </a:r>
            <a:r>
              <a:rPr lang="en-US" sz="1200" b="0" i="0" u="none" strike="noStrike" baseline="0" dirty="0">
                <a:solidFill>
                  <a:srgbClr val="000000"/>
                </a:solidFill>
                <a:latin typeface="Arial" panose="020B0604020202020204" pitchFamily="34" charset="0"/>
              </a:rPr>
              <a:t>nter data in all fields with an asterisk (*). </a:t>
            </a:r>
            <a:endParaRPr lang="en-US" sz="1200" dirty="0">
              <a:solidFill>
                <a:srgbClr val="000000"/>
              </a:solidFill>
              <a:latin typeface="Arial" panose="020B0604020202020204" pitchFamily="34" charset="0"/>
            </a:endParaRPr>
          </a:p>
          <a:p>
            <a:pPr marL="285750" indent="-285750">
              <a:buSzPct val="80000"/>
              <a:buFont typeface="Wingdings" panose="05000000000000000000" pitchFamily="2" charset="2"/>
              <a:buChar char="Ø"/>
            </a:pPr>
            <a:r>
              <a:rPr lang="en-US" sz="1200" dirty="0">
                <a:latin typeface="Arial" panose="020B0604020202020204" pitchFamily="34" charset="0"/>
              </a:rPr>
              <a:t>The </a:t>
            </a:r>
            <a:r>
              <a:rPr lang="en-US" sz="1200" b="1" dirty="0">
                <a:latin typeface="Arial" panose="020B0604020202020204" pitchFamily="34" charset="0"/>
              </a:rPr>
              <a:t>Last Formal Inspection</a:t>
            </a:r>
            <a:r>
              <a:rPr lang="en-US" sz="1200" dirty="0">
                <a:latin typeface="Arial" panose="020B0604020202020204" pitchFamily="34" charset="0"/>
              </a:rPr>
              <a:t> refers to the last JROTC Program for Accreditation (JPA) date.</a:t>
            </a:r>
          </a:p>
          <a:p>
            <a:pPr marL="285750" indent="-285750">
              <a:buSzPct val="80000"/>
              <a:buFont typeface="Wingdings" panose="05000000000000000000" pitchFamily="2" charset="2"/>
              <a:buChar char="Ø"/>
            </a:pPr>
            <a:endParaRPr lang="en-US" sz="1200" dirty="0">
              <a:latin typeface="Arial" panose="020B0604020202020204" pitchFamily="34" charset="0"/>
            </a:endParaRPr>
          </a:p>
          <a:p>
            <a:pPr marL="285750" indent="-285750">
              <a:buSzPct val="80000"/>
              <a:buFont typeface="Wingdings" panose="05000000000000000000" pitchFamily="2" charset="2"/>
              <a:buChar char="Ø"/>
            </a:pPr>
            <a:r>
              <a:rPr lang="en-US" sz="1200" dirty="0">
                <a:latin typeface="Arial" panose="020B0604020202020204" pitchFamily="34" charset="0"/>
              </a:rPr>
              <a:t>For </a:t>
            </a:r>
            <a:r>
              <a:rPr lang="en-US" sz="1200" b="1" dirty="0">
                <a:latin typeface="Arial" panose="020B0604020202020204" pitchFamily="34" charset="0"/>
              </a:rPr>
              <a:t>Budget Information </a:t>
            </a:r>
            <a:r>
              <a:rPr lang="en-US" sz="1200" dirty="0">
                <a:latin typeface="Arial" panose="020B0604020202020204" pitchFamily="34" charset="0"/>
              </a:rPr>
              <a:t>contact the DAI/SAI or the Brigade.</a:t>
            </a:r>
          </a:p>
          <a:p>
            <a:pPr marL="285750" indent="-285750">
              <a:buSzPct val="80000"/>
              <a:buFont typeface="Wingdings" panose="05000000000000000000" pitchFamily="2" charset="2"/>
              <a:buChar char="Ø"/>
            </a:pPr>
            <a:endParaRPr lang="en-US" sz="1200" dirty="0">
              <a:latin typeface="Arial" panose="020B0604020202020204" pitchFamily="34" charset="0"/>
            </a:endParaRPr>
          </a:p>
          <a:p>
            <a:pPr marL="285750" indent="-285750">
              <a:buSzPct val="80000"/>
              <a:buFont typeface="Wingdings" panose="05000000000000000000" pitchFamily="2" charset="2"/>
              <a:buChar char="Ø"/>
            </a:pPr>
            <a:r>
              <a:rPr lang="en-US" sz="1200" b="1" dirty="0">
                <a:latin typeface="Arial" panose="020B0604020202020204" pitchFamily="34" charset="0"/>
              </a:rPr>
              <a:t>Unit Contract Information</a:t>
            </a:r>
            <a:r>
              <a:rPr lang="en-US" sz="1200" dirty="0">
                <a:latin typeface="Arial" panose="020B0604020202020204" pitchFamily="34" charset="0"/>
              </a:rPr>
              <a:t> can be found on the </a:t>
            </a:r>
            <a:r>
              <a:rPr lang="en-US" sz="1200" dirty="0">
                <a:latin typeface="Arial" panose="020B0604020202020204" pitchFamily="34" charset="0"/>
                <a:hlinkClick r:id="rId4"/>
              </a:rPr>
              <a:t>JROTC Application/Contract (DA Form 3126)</a:t>
            </a:r>
            <a:r>
              <a:rPr lang="en-US" sz="1200" dirty="0">
                <a:latin typeface="Arial" panose="020B0604020202020204" pitchFamily="34" charset="0"/>
              </a:rPr>
              <a:t> with the school for JROTC programs and the </a:t>
            </a:r>
            <a:r>
              <a:rPr lang="en-US" sz="1200" dirty="0">
                <a:latin typeface="Arial" panose="020B0604020202020204" pitchFamily="34" charset="0"/>
                <a:hlinkClick r:id="rId5"/>
              </a:rPr>
              <a:t>NDCC Application/Contract (DA Form 3126-1)</a:t>
            </a:r>
            <a:r>
              <a:rPr lang="en-US" sz="1200" dirty="0">
                <a:latin typeface="Arial" panose="020B0604020202020204" pitchFamily="34" charset="0"/>
              </a:rPr>
              <a:t> for NDCC programs. The School, Brigade, and JROTC Headquarter have copy of the contract.</a:t>
            </a:r>
          </a:p>
          <a:p>
            <a:pPr>
              <a:buSzPct val="80000"/>
            </a:pPr>
            <a:r>
              <a:rPr lang="en-US" sz="1200" dirty="0">
                <a:latin typeface="Arial" panose="020B0604020202020204" pitchFamily="34" charset="0"/>
              </a:rPr>
              <a:t> </a:t>
            </a:r>
          </a:p>
          <a:p>
            <a:pPr marL="285750" indent="-285750">
              <a:buSzPct val="80000"/>
              <a:buFont typeface="Wingdings" panose="05000000000000000000" pitchFamily="2" charset="2"/>
              <a:buChar char="Ø"/>
            </a:pPr>
            <a:r>
              <a:rPr lang="en-US" sz="1200" dirty="0">
                <a:latin typeface="Arial" panose="020B0604020202020204" pitchFamily="34" charset="0"/>
              </a:rPr>
              <a:t>Verify the correct </a:t>
            </a:r>
            <a:r>
              <a:rPr lang="en-US" sz="1200" b="1" dirty="0">
                <a:latin typeface="Arial" panose="020B0604020202020204" pitchFamily="34" charset="0"/>
              </a:rPr>
              <a:t>Instructors</a:t>
            </a:r>
            <a:r>
              <a:rPr lang="en-US" sz="1200" dirty="0">
                <a:latin typeface="Arial" panose="020B0604020202020204" pitchFamily="34" charset="0"/>
              </a:rPr>
              <a:t> are assigned to the school at the bottom of the page. </a:t>
            </a:r>
          </a:p>
          <a:p>
            <a:pPr marL="285750" indent="-285750">
              <a:buSzPct val="80000"/>
              <a:buFont typeface="Wingdings" panose="05000000000000000000" pitchFamily="2" charset="2"/>
              <a:buChar char="Ø"/>
            </a:pPr>
            <a:endParaRPr lang="en-US" sz="1200" dirty="0">
              <a:latin typeface="Arial" panose="020B0604020202020204" pitchFamily="34" charset="0"/>
            </a:endParaRPr>
          </a:p>
          <a:p>
            <a:pPr marL="285750" indent="-285750">
              <a:buSzPct val="80000"/>
              <a:buFont typeface="Wingdings" panose="05000000000000000000" pitchFamily="2" charset="2"/>
              <a:buChar char="Ø"/>
            </a:pPr>
            <a:r>
              <a:rPr lang="en-US" sz="1200" dirty="0">
                <a:latin typeface="Arial" panose="020B0604020202020204" pitchFamily="34" charset="0"/>
              </a:rPr>
              <a:t>Click </a:t>
            </a:r>
            <a:r>
              <a:rPr lang="en-US" sz="1200" b="1" dirty="0">
                <a:latin typeface="Arial" panose="020B0604020202020204" pitchFamily="34" charset="0"/>
              </a:rPr>
              <a:t>Save</a:t>
            </a:r>
            <a:r>
              <a:rPr lang="en-US" sz="1200" dirty="0">
                <a:latin typeface="Arial" panose="020B0604020202020204" pitchFamily="34" charset="0"/>
              </a:rPr>
              <a:t> when finished making changes.</a:t>
            </a:r>
            <a:endParaRPr lang="en-US" sz="1200" dirty="0"/>
          </a:p>
        </p:txBody>
      </p:sp>
      <p:sp>
        <p:nvSpPr>
          <p:cNvPr id="4" name="TextBox 3">
            <a:hlinkClick r:id="rId6" action="ppaction://hlinksldjump"/>
            <a:extLst>
              <a:ext uri="{FF2B5EF4-FFF2-40B4-BE49-F238E27FC236}">
                <a16:creationId xmlns:a16="http://schemas.microsoft.com/office/drawing/2014/main" id="{61E7A8E3-DA06-27D6-4709-BEF6DF7696AD}"/>
              </a:ext>
            </a:extLst>
          </p:cNvPr>
          <p:cNvSpPr txBox="1">
            <a:spLocks/>
          </p:cNvSpPr>
          <p:nvPr/>
        </p:nvSpPr>
        <p:spPr>
          <a:xfrm>
            <a:off x="193963" y="4516737"/>
            <a:ext cx="529937" cy="184727"/>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p>
        </p:txBody>
      </p:sp>
      <p:pic>
        <p:nvPicPr>
          <p:cNvPr id="5" name="Graphic 4" descr="Return to Topics">
            <a:hlinkClick r:id="rId7" action="ppaction://hlinksldjump"/>
            <a:extLst>
              <a:ext uri="{FF2B5EF4-FFF2-40B4-BE49-F238E27FC236}">
                <a16:creationId xmlns:a16="http://schemas.microsoft.com/office/drawing/2014/main" id="{9967DA84-C29E-2F3D-CF73-E7D8AD1E00E4}"/>
              </a:ext>
            </a:extLst>
          </p:cNvPr>
          <p:cNvPicPr>
            <a:picLocks noGrp="1" noRo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122039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Input Cadet Senior Graduation Plans</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20, </a:t>
            </a:r>
            <a:r>
              <a:rPr lang="en-US" sz="1400" b="0" dirty="0">
                <a:solidFill>
                  <a:prstClr val="black"/>
                </a:solidFill>
              </a:rPr>
              <a:t>3</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-14)</a:t>
            </a:r>
            <a:endParaRPr lang="en-US" altLang="en-US" dirty="0"/>
          </a:p>
        </p:txBody>
      </p:sp>
      <p:sp>
        <p:nvSpPr>
          <p:cNvPr id="4" name="TextBox 3">
            <a:extLst>
              <a:ext uri="{FF2B5EF4-FFF2-40B4-BE49-F238E27FC236}">
                <a16:creationId xmlns:a16="http://schemas.microsoft.com/office/drawing/2014/main" id="{0F49BAF7-BE39-36B3-F3AE-428837812189}"/>
              </a:ext>
            </a:extLst>
          </p:cNvPr>
          <p:cNvSpPr txBox="1">
            <a:spLocks noGrp="1" noRot="1" noMove="1" noResize="1" noEditPoints="1" noAdjustHandles="1" noChangeArrowheads="1" noChangeShapeType="1"/>
          </p:cNvSpPr>
          <p:nvPr/>
        </p:nvSpPr>
        <p:spPr>
          <a:xfrm>
            <a:off x="102511" y="1234140"/>
            <a:ext cx="4184073" cy="5262979"/>
          </a:xfrm>
          <a:prstGeom prst="rect">
            <a:avLst/>
          </a:prstGeom>
          <a:noFill/>
        </p:spPr>
        <p:txBody>
          <a:bodyPr wrap="square">
            <a:spAutoFit/>
          </a:bodyPr>
          <a:lstStyle/>
          <a:p>
            <a:pPr marL="228600" indent="-228600">
              <a:buFont typeface="+mj-lt"/>
              <a:buAutoNum type="arabicPeriod"/>
            </a:pPr>
            <a:r>
              <a:rPr lang="en-US" sz="1200" dirty="0">
                <a:solidFill>
                  <a:srgbClr val="000000"/>
                </a:solidFill>
                <a:latin typeface="Arial" panose="020B0604020202020204" pitchFamily="34" charset="0"/>
              </a:rPr>
              <a:t>F</a:t>
            </a:r>
            <a:r>
              <a:rPr lang="en-US" sz="1200" b="0" i="0" u="none" strike="noStrike" baseline="0" dirty="0">
                <a:solidFill>
                  <a:srgbClr val="000000"/>
                </a:solidFill>
                <a:latin typeface="Arial" panose="020B0604020202020204" pitchFamily="34" charset="0"/>
              </a:rPr>
              <a:t>rom the top menu bar, select </a:t>
            </a:r>
            <a:r>
              <a:rPr lang="en-US" sz="1200" b="1" i="0" u="none" strike="noStrike" baseline="0" dirty="0">
                <a:solidFill>
                  <a:srgbClr val="000000"/>
                </a:solidFill>
                <a:latin typeface="Arial" panose="020B0604020202020204" pitchFamily="34" charset="0"/>
              </a:rPr>
              <a:t>Manage Cadets</a:t>
            </a:r>
            <a:r>
              <a:rPr lang="en-US" sz="1200" dirty="0">
                <a:solidFill>
                  <a:srgbClr val="000000"/>
                </a:solidFill>
                <a:latin typeface="Arial" panose="020B0604020202020204" pitchFamily="34" charset="0"/>
              </a:rPr>
              <a:t>.</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dirty="0">
                <a:solidFill>
                  <a:srgbClr val="000000"/>
                </a:solidFill>
                <a:latin typeface="Arial" panose="020B0604020202020204" pitchFamily="34" charset="0"/>
              </a:rPr>
              <a:t>F</a:t>
            </a:r>
            <a:r>
              <a:rPr lang="en-US" sz="1200" b="0" i="0" u="none" strike="noStrike" baseline="0" dirty="0">
                <a:solidFill>
                  <a:srgbClr val="000000"/>
                </a:solidFill>
                <a:latin typeface="Arial" panose="020B0604020202020204" pitchFamily="34" charset="0"/>
              </a:rPr>
              <a:t>rom the drop-down menu select </a:t>
            </a:r>
            <a:r>
              <a:rPr lang="en-US" sz="1200" b="1" i="0" u="none" strike="noStrike" baseline="0" dirty="0">
                <a:solidFill>
                  <a:srgbClr val="000000"/>
                </a:solidFill>
                <a:latin typeface="Arial" panose="020B0604020202020204" pitchFamily="34" charset="0"/>
              </a:rPr>
              <a:t>Search/Add Cadet.</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In the Search Criteria section of the Search/Add Cadet page in the </a:t>
            </a:r>
            <a:r>
              <a:rPr lang="en-US" sz="1200" b="1" i="0" u="none" strike="noStrike" baseline="0" dirty="0">
                <a:solidFill>
                  <a:srgbClr val="000000"/>
                </a:solidFill>
                <a:latin typeface="Arial" panose="020B0604020202020204" pitchFamily="34" charset="0"/>
              </a:rPr>
              <a:t>Grade box </a:t>
            </a:r>
            <a:r>
              <a:rPr lang="en-US" sz="1200" b="0" i="0" u="none" strike="noStrike" baseline="0" dirty="0">
                <a:solidFill>
                  <a:srgbClr val="000000"/>
                </a:solidFill>
                <a:latin typeface="Arial" panose="020B0604020202020204" pitchFamily="34" charset="0"/>
              </a:rPr>
              <a:t>select </a:t>
            </a:r>
            <a:r>
              <a:rPr lang="en-US" sz="1200" b="1" i="0" u="none" strike="noStrike" baseline="0" dirty="0">
                <a:solidFill>
                  <a:srgbClr val="000000"/>
                </a:solidFill>
                <a:latin typeface="Arial" panose="020B0604020202020204" pitchFamily="34" charset="0"/>
              </a:rPr>
              <a:t>12 </a:t>
            </a:r>
            <a:r>
              <a:rPr lang="en-US" sz="1200" b="0" i="0" u="none" strike="noStrike" baseline="0" dirty="0">
                <a:solidFill>
                  <a:srgbClr val="000000"/>
                </a:solidFill>
                <a:latin typeface="Arial" panose="020B0604020202020204" pitchFamily="34" charset="0"/>
              </a:rPr>
              <a:t>from the drop-down menu, next click the </a:t>
            </a:r>
            <a:r>
              <a:rPr lang="en-US" sz="1200" b="1" i="0" u="none" strike="noStrike" baseline="0" dirty="0">
                <a:solidFill>
                  <a:srgbClr val="000000"/>
                </a:solidFill>
                <a:latin typeface="Arial" panose="020B0604020202020204" pitchFamily="34" charset="0"/>
              </a:rPr>
              <a:t>Search </a:t>
            </a:r>
            <a:r>
              <a:rPr lang="en-US" sz="1200" b="0" i="0" u="none" strike="noStrike" baseline="0" dirty="0">
                <a:solidFill>
                  <a:srgbClr val="000000"/>
                </a:solidFill>
                <a:latin typeface="Arial" panose="020B0604020202020204" pitchFamily="34" charset="0"/>
              </a:rPr>
              <a:t>Button, the 12th grade or senior Cadets will appear in a table at the bottom of the page.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Once, you have verified the selected senior Cadets, click on the </a:t>
            </a:r>
            <a:r>
              <a:rPr lang="en-US" sz="1200" b="1" i="0" u="none" strike="noStrike" baseline="0" dirty="0">
                <a:solidFill>
                  <a:srgbClr val="000000"/>
                </a:solidFill>
                <a:latin typeface="Arial" panose="020B0604020202020204" pitchFamily="34" charset="0"/>
              </a:rPr>
              <a:t>Edit Selected in Group </a:t>
            </a:r>
            <a:r>
              <a:rPr lang="en-US" sz="1200" b="0" i="0" u="none" strike="noStrike" baseline="0" dirty="0">
                <a:solidFill>
                  <a:srgbClr val="000000"/>
                </a:solidFill>
                <a:latin typeface="Arial" panose="020B0604020202020204" pitchFamily="34" charset="0"/>
              </a:rPr>
              <a:t>button in the lower left corner of the screen. The Cadet Detail Panel will open for the first Cadet selected. </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Click on the blue underlined </a:t>
            </a:r>
            <a:r>
              <a:rPr lang="en-US" sz="1200" b="1" i="0" u="none" strike="noStrike" baseline="0" dirty="0">
                <a:solidFill>
                  <a:srgbClr val="000000"/>
                </a:solidFill>
                <a:latin typeface="Arial" panose="020B0604020202020204" pitchFamily="34" charset="0"/>
              </a:rPr>
              <a:t>Graduation </a:t>
            </a:r>
            <a:r>
              <a:rPr lang="en-US" sz="1200" b="0" i="0" u="none" strike="noStrike" baseline="0" dirty="0">
                <a:solidFill>
                  <a:srgbClr val="000000"/>
                </a:solidFill>
                <a:latin typeface="Arial" panose="020B0604020202020204" pitchFamily="34" charset="0"/>
              </a:rPr>
              <a:t>hyperlink to enter the Cadet’s plans following graduation. The graduation panel will open and display for the first Cadet listed. Enter the graduation scholarship and graduation plans of the Cadet as appropriate. </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Once you have completed entering a Cadet’s information click </a:t>
            </a:r>
            <a:r>
              <a:rPr lang="en-US" sz="1200" b="1" i="0" u="none" strike="noStrike" baseline="0" dirty="0">
                <a:solidFill>
                  <a:srgbClr val="000000"/>
                </a:solidFill>
                <a:latin typeface="Arial" panose="020B0604020202020204" pitchFamily="34" charset="0"/>
              </a:rPr>
              <a:t>save, </a:t>
            </a:r>
            <a:r>
              <a:rPr lang="en-US" sz="1200" b="0" i="0" u="none" strike="noStrike" baseline="0" dirty="0">
                <a:solidFill>
                  <a:srgbClr val="000000"/>
                </a:solidFill>
                <a:latin typeface="Arial" panose="020B0604020202020204" pitchFamily="34" charset="0"/>
              </a:rPr>
              <a:t>after the screen refreshes, if you have selected multiple Cadets for editing click on the </a:t>
            </a:r>
            <a:r>
              <a:rPr lang="en-US" sz="1200" b="1" i="0" u="none" strike="noStrike" baseline="0" dirty="0">
                <a:solidFill>
                  <a:srgbClr val="000000"/>
                </a:solidFill>
                <a:latin typeface="Arial" panose="020B0604020202020204" pitchFamily="34" charset="0"/>
              </a:rPr>
              <a:t>Next </a:t>
            </a:r>
            <a:r>
              <a:rPr lang="en-US" sz="1200" b="0" i="0" u="none" strike="noStrike" baseline="0" dirty="0">
                <a:solidFill>
                  <a:srgbClr val="000000"/>
                </a:solidFill>
                <a:latin typeface="Arial" panose="020B0604020202020204" pitchFamily="34" charset="0"/>
              </a:rPr>
              <a:t>button to move to the next Cadet record. The screen will refresh to the Graduation panel for the next listed Cadet. Repeat the process until the graduation plans</a:t>
            </a:r>
            <a:r>
              <a:rPr lang="en-US" sz="1200" dirty="0">
                <a:solidFill>
                  <a:srgbClr val="000000"/>
                </a:solidFill>
                <a:latin typeface="Arial" panose="020B0604020202020204" pitchFamily="34" charset="0"/>
              </a:rPr>
              <a:t> have </a:t>
            </a:r>
            <a:r>
              <a:rPr lang="en-US" sz="1200" b="0" i="0" u="none" strike="noStrike" baseline="0" dirty="0">
                <a:solidFill>
                  <a:srgbClr val="000000"/>
                </a:solidFill>
                <a:latin typeface="Arial" panose="020B0604020202020204" pitchFamily="34" charset="0"/>
              </a:rPr>
              <a:t>been input and saved for each senior Cadet. </a:t>
            </a:r>
            <a:endParaRPr lang="en-US" sz="1200" dirty="0"/>
          </a:p>
        </p:txBody>
      </p:sp>
      <p:pic>
        <p:nvPicPr>
          <p:cNvPr id="23" name="Picture 22" descr="Graphical user interface, text, application, email&#10;&#10;Description automatically generated">
            <a:extLst>
              <a:ext uri="{FF2B5EF4-FFF2-40B4-BE49-F238E27FC236}">
                <a16:creationId xmlns:a16="http://schemas.microsoft.com/office/drawing/2014/main" id="{234ED785-4D26-6E6F-8309-D249B0B8D804}"/>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r="6161"/>
          <a:stretch/>
        </p:blipFill>
        <p:spPr>
          <a:xfrm>
            <a:off x="4379335" y="3252331"/>
            <a:ext cx="4567760" cy="1878842"/>
          </a:xfrm>
          <a:prstGeom prst="rect">
            <a:avLst/>
          </a:prstGeom>
        </p:spPr>
      </p:pic>
      <p:pic>
        <p:nvPicPr>
          <p:cNvPr id="24" name="Picture 23" descr="Graphical user interface, text, application, email&#10;&#10;Description automatically generated">
            <a:extLst>
              <a:ext uri="{FF2B5EF4-FFF2-40B4-BE49-F238E27FC236}">
                <a16:creationId xmlns:a16="http://schemas.microsoft.com/office/drawing/2014/main" id="{F67F7788-0BE3-CE19-709C-DDC3C34695A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376" r="6147" b="15865"/>
          <a:stretch/>
        </p:blipFill>
        <p:spPr>
          <a:xfrm>
            <a:off x="4376839" y="5033554"/>
            <a:ext cx="4567760" cy="1445828"/>
          </a:xfrm>
          <a:prstGeom prst="rect">
            <a:avLst/>
          </a:prstGeom>
        </p:spPr>
      </p:pic>
      <p:sp>
        <p:nvSpPr>
          <p:cNvPr id="25" name="TextBox 24">
            <a:extLst>
              <a:ext uri="{FF2B5EF4-FFF2-40B4-BE49-F238E27FC236}">
                <a16:creationId xmlns:a16="http://schemas.microsoft.com/office/drawing/2014/main" id="{AA6CD5C9-ABC7-ECD5-F22F-3B5AEB44CB52}"/>
              </a:ext>
            </a:extLst>
          </p:cNvPr>
          <p:cNvSpPr txBox="1">
            <a:spLocks noGrp="1" noRot="1" noMove="1" noResize="1" noEditPoints="1" noAdjustHandles="1" noChangeArrowheads="1" noChangeShapeType="1"/>
          </p:cNvSpPr>
          <p:nvPr/>
        </p:nvSpPr>
        <p:spPr>
          <a:xfrm>
            <a:off x="4381831" y="3851011"/>
            <a:ext cx="364202" cy="200055"/>
          </a:xfrm>
          <a:prstGeom prst="rect">
            <a:avLst/>
          </a:prstGeom>
          <a:noFill/>
        </p:spPr>
        <p:txBody>
          <a:bodyPr wrap="square" rtlCol="0">
            <a:spAutoFit/>
          </a:bodyPr>
          <a:lstStyle/>
          <a:p>
            <a:r>
              <a:rPr lang="en-US" sz="700" dirty="0"/>
              <a:t>xxxx</a:t>
            </a:r>
          </a:p>
        </p:txBody>
      </p:sp>
      <p:sp>
        <p:nvSpPr>
          <p:cNvPr id="26" name="TextBox 25">
            <a:extLst>
              <a:ext uri="{FF2B5EF4-FFF2-40B4-BE49-F238E27FC236}">
                <a16:creationId xmlns:a16="http://schemas.microsoft.com/office/drawing/2014/main" id="{349A8490-4DD8-068C-8CDE-437A60F377E8}"/>
              </a:ext>
            </a:extLst>
          </p:cNvPr>
          <p:cNvSpPr txBox="1">
            <a:spLocks noGrp="1" noRot="1" noMove="1" noResize="1" noEditPoints="1" noAdjustHandles="1" noChangeArrowheads="1" noChangeShapeType="1"/>
          </p:cNvSpPr>
          <p:nvPr/>
        </p:nvSpPr>
        <p:spPr>
          <a:xfrm>
            <a:off x="4379335" y="3731878"/>
            <a:ext cx="364202" cy="200055"/>
          </a:xfrm>
          <a:prstGeom prst="rect">
            <a:avLst/>
          </a:prstGeom>
          <a:noFill/>
        </p:spPr>
        <p:txBody>
          <a:bodyPr wrap="square" rtlCol="0">
            <a:spAutoFit/>
          </a:bodyPr>
          <a:lstStyle/>
          <a:p>
            <a:r>
              <a:rPr lang="en-US" sz="700" dirty="0"/>
              <a:t>xxxx</a:t>
            </a:r>
          </a:p>
        </p:txBody>
      </p:sp>
      <p:sp>
        <p:nvSpPr>
          <p:cNvPr id="27" name="TextBox 26">
            <a:extLst>
              <a:ext uri="{FF2B5EF4-FFF2-40B4-BE49-F238E27FC236}">
                <a16:creationId xmlns:a16="http://schemas.microsoft.com/office/drawing/2014/main" id="{4788F412-E79E-BDEC-BB7A-F209C8EC49EC}"/>
              </a:ext>
            </a:extLst>
          </p:cNvPr>
          <p:cNvSpPr txBox="1">
            <a:spLocks noGrp="1" noRot="1" noMove="1" noResize="1" noEditPoints="1" noAdjustHandles="1" noChangeArrowheads="1" noChangeShapeType="1"/>
          </p:cNvSpPr>
          <p:nvPr/>
        </p:nvSpPr>
        <p:spPr>
          <a:xfrm>
            <a:off x="4379335" y="3620736"/>
            <a:ext cx="364202" cy="200055"/>
          </a:xfrm>
          <a:prstGeom prst="rect">
            <a:avLst/>
          </a:prstGeom>
          <a:noFill/>
        </p:spPr>
        <p:txBody>
          <a:bodyPr wrap="square" rtlCol="0">
            <a:spAutoFit/>
          </a:bodyPr>
          <a:lstStyle/>
          <a:p>
            <a:r>
              <a:rPr lang="en-US" sz="700" dirty="0"/>
              <a:t>xxxx</a:t>
            </a:r>
          </a:p>
        </p:txBody>
      </p:sp>
      <p:sp>
        <p:nvSpPr>
          <p:cNvPr id="28" name="TextBox 27">
            <a:extLst>
              <a:ext uri="{FF2B5EF4-FFF2-40B4-BE49-F238E27FC236}">
                <a16:creationId xmlns:a16="http://schemas.microsoft.com/office/drawing/2014/main" id="{FB8DDCE2-62BD-9685-B0E9-69AFCB0147C9}"/>
              </a:ext>
            </a:extLst>
          </p:cNvPr>
          <p:cNvSpPr txBox="1">
            <a:spLocks noGrp="1" noRot="1" noMove="1" noResize="1" noEditPoints="1" noAdjustHandles="1" noChangeArrowheads="1" noChangeShapeType="1"/>
          </p:cNvSpPr>
          <p:nvPr/>
        </p:nvSpPr>
        <p:spPr>
          <a:xfrm flipH="1">
            <a:off x="4376839" y="3492266"/>
            <a:ext cx="721634" cy="1117599"/>
          </a:xfrm>
          <a:prstGeom prst="rect">
            <a:avLst/>
          </a:prstGeom>
          <a:noFill/>
          <a:ln w="28575">
            <a:solidFill>
              <a:srgbClr val="FF0000"/>
            </a:solidFill>
          </a:ln>
        </p:spPr>
        <p:txBody>
          <a:bodyPr wrap="square" rtlCol="0">
            <a:spAutoFit/>
          </a:bodyPr>
          <a:lstStyle/>
          <a:p>
            <a:endParaRPr lang="en-US" dirty="0"/>
          </a:p>
        </p:txBody>
      </p:sp>
      <p:sp>
        <p:nvSpPr>
          <p:cNvPr id="29" name="TextBox 28">
            <a:extLst>
              <a:ext uri="{FF2B5EF4-FFF2-40B4-BE49-F238E27FC236}">
                <a16:creationId xmlns:a16="http://schemas.microsoft.com/office/drawing/2014/main" id="{20565482-832D-0167-9FE5-2FC83F7C7712}"/>
              </a:ext>
            </a:extLst>
          </p:cNvPr>
          <p:cNvSpPr txBox="1">
            <a:spLocks noGrp="1" noRot="1" noMove="1" noResize="1" noEditPoints="1" noAdjustHandles="1" noChangeArrowheads="1" noChangeShapeType="1"/>
          </p:cNvSpPr>
          <p:nvPr/>
        </p:nvSpPr>
        <p:spPr>
          <a:xfrm flipH="1">
            <a:off x="5749259" y="5945851"/>
            <a:ext cx="2225966" cy="145318"/>
          </a:xfrm>
          <a:prstGeom prst="rect">
            <a:avLst/>
          </a:prstGeom>
          <a:noFill/>
          <a:ln w="28575">
            <a:solidFill>
              <a:srgbClr val="FF0000"/>
            </a:solidFill>
          </a:ln>
        </p:spPr>
        <p:txBody>
          <a:bodyPr wrap="square" rtlCol="0">
            <a:spAutoFit/>
          </a:bodyPr>
          <a:lstStyle/>
          <a:p>
            <a:endParaRPr lang="en-US" dirty="0"/>
          </a:p>
        </p:txBody>
      </p:sp>
      <p:sp>
        <p:nvSpPr>
          <p:cNvPr id="30" name="TextBox 29">
            <a:extLst>
              <a:ext uri="{FF2B5EF4-FFF2-40B4-BE49-F238E27FC236}">
                <a16:creationId xmlns:a16="http://schemas.microsoft.com/office/drawing/2014/main" id="{27CA9D92-5A1D-5BFE-A963-173648936807}"/>
              </a:ext>
            </a:extLst>
          </p:cNvPr>
          <p:cNvSpPr txBox="1">
            <a:spLocks noGrp="1" noRot="1" noMove="1" noResize="1" noEditPoints="1" noAdjustHandles="1" noChangeArrowheads="1" noChangeShapeType="1"/>
          </p:cNvSpPr>
          <p:nvPr/>
        </p:nvSpPr>
        <p:spPr>
          <a:xfrm flipH="1">
            <a:off x="5749259" y="5763569"/>
            <a:ext cx="1182258" cy="145318"/>
          </a:xfrm>
          <a:prstGeom prst="rect">
            <a:avLst/>
          </a:prstGeom>
          <a:noFill/>
          <a:ln w="28575">
            <a:solidFill>
              <a:srgbClr val="FF0000"/>
            </a:solidFill>
          </a:ln>
        </p:spPr>
        <p:txBody>
          <a:bodyPr wrap="square" rtlCol="0">
            <a:spAutoFit/>
          </a:bodyPr>
          <a:lstStyle/>
          <a:p>
            <a:endParaRPr lang="en-US" dirty="0"/>
          </a:p>
        </p:txBody>
      </p:sp>
      <p:sp>
        <p:nvSpPr>
          <p:cNvPr id="31" name="TextBox 30">
            <a:extLst>
              <a:ext uri="{FF2B5EF4-FFF2-40B4-BE49-F238E27FC236}">
                <a16:creationId xmlns:a16="http://schemas.microsoft.com/office/drawing/2014/main" id="{B1032164-87A5-211B-6C98-F2BB9C83195E}"/>
              </a:ext>
            </a:extLst>
          </p:cNvPr>
          <p:cNvSpPr txBox="1">
            <a:spLocks noGrp="1" noRot="1" noMove="1" noResize="1" noEditPoints="1" noAdjustHandles="1" noChangeArrowheads="1" noChangeShapeType="1"/>
          </p:cNvSpPr>
          <p:nvPr/>
        </p:nvSpPr>
        <p:spPr>
          <a:xfrm flipH="1">
            <a:off x="5749257" y="5557638"/>
            <a:ext cx="337900" cy="136140"/>
          </a:xfrm>
          <a:prstGeom prst="rect">
            <a:avLst/>
          </a:prstGeom>
          <a:noFill/>
          <a:ln w="28575">
            <a:solidFill>
              <a:srgbClr val="FF0000"/>
            </a:solidFill>
          </a:ln>
        </p:spPr>
        <p:txBody>
          <a:bodyPr wrap="square" rtlCol="0">
            <a:spAutoFit/>
          </a:bodyPr>
          <a:lstStyle/>
          <a:p>
            <a:endParaRPr lang="en-US" dirty="0"/>
          </a:p>
        </p:txBody>
      </p:sp>
      <p:sp>
        <p:nvSpPr>
          <p:cNvPr id="32" name="TextBox 31">
            <a:extLst>
              <a:ext uri="{FF2B5EF4-FFF2-40B4-BE49-F238E27FC236}">
                <a16:creationId xmlns:a16="http://schemas.microsoft.com/office/drawing/2014/main" id="{B39A5F3D-FAC3-2783-587D-8C46535D241F}"/>
              </a:ext>
            </a:extLst>
          </p:cNvPr>
          <p:cNvSpPr txBox="1">
            <a:spLocks noGrp="1" noRot="1" noMove="1" noResize="1" noEditPoints="1" noAdjustHandles="1" noChangeArrowheads="1" noChangeShapeType="1"/>
          </p:cNvSpPr>
          <p:nvPr/>
        </p:nvSpPr>
        <p:spPr>
          <a:xfrm flipH="1">
            <a:off x="5749257" y="5403016"/>
            <a:ext cx="337900" cy="136140"/>
          </a:xfrm>
          <a:prstGeom prst="rect">
            <a:avLst/>
          </a:prstGeom>
          <a:noFill/>
          <a:ln w="28575">
            <a:solidFill>
              <a:srgbClr val="FF0000"/>
            </a:solidFill>
          </a:ln>
        </p:spPr>
        <p:txBody>
          <a:bodyPr wrap="square" rtlCol="0">
            <a:spAutoFit/>
          </a:bodyPr>
          <a:lstStyle/>
          <a:p>
            <a:endParaRPr lang="en-US" dirty="0"/>
          </a:p>
        </p:txBody>
      </p:sp>
      <p:sp>
        <p:nvSpPr>
          <p:cNvPr id="33" name="TextBox 32">
            <a:extLst>
              <a:ext uri="{FF2B5EF4-FFF2-40B4-BE49-F238E27FC236}">
                <a16:creationId xmlns:a16="http://schemas.microsoft.com/office/drawing/2014/main" id="{5E43E16E-1832-9B0D-33CC-B2D8A26EA11C}"/>
              </a:ext>
            </a:extLst>
          </p:cNvPr>
          <p:cNvSpPr txBox="1">
            <a:spLocks noGrp="1" noRot="1" noMove="1" noResize="1" noEditPoints="1" noAdjustHandles="1" noChangeArrowheads="1" noChangeShapeType="1"/>
          </p:cNvSpPr>
          <p:nvPr/>
        </p:nvSpPr>
        <p:spPr>
          <a:xfrm flipH="1">
            <a:off x="7977721" y="4245428"/>
            <a:ext cx="337900" cy="136140"/>
          </a:xfrm>
          <a:prstGeom prst="rect">
            <a:avLst/>
          </a:prstGeom>
          <a:noFill/>
          <a:ln w="28575">
            <a:solidFill>
              <a:srgbClr val="FF0000"/>
            </a:solidFill>
          </a:ln>
        </p:spPr>
        <p:txBody>
          <a:bodyPr wrap="square" rtlCol="0">
            <a:spAutoFit/>
          </a:bodyPr>
          <a:lstStyle/>
          <a:p>
            <a:endParaRPr lang="en-US" dirty="0"/>
          </a:p>
        </p:txBody>
      </p:sp>
      <p:sp>
        <p:nvSpPr>
          <p:cNvPr id="34" name="TextBox 33">
            <a:extLst>
              <a:ext uri="{FF2B5EF4-FFF2-40B4-BE49-F238E27FC236}">
                <a16:creationId xmlns:a16="http://schemas.microsoft.com/office/drawing/2014/main" id="{972FF2B7-FC77-A418-F049-1581F39881C8}"/>
              </a:ext>
            </a:extLst>
          </p:cNvPr>
          <p:cNvSpPr txBox="1">
            <a:spLocks noGrp="1" noRot="1" noMove="1" noResize="1" noEditPoints="1" noAdjustHandles="1" noChangeArrowheads="1" noChangeShapeType="1"/>
          </p:cNvSpPr>
          <p:nvPr/>
        </p:nvSpPr>
        <p:spPr>
          <a:xfrm flipH="1">
            <a:off x="7772024" y="5400420"/>
            <a:ext cx="432326" cy="138735"/>
          </a:xfrm>
          <a:prstGeom prst="rect">
            <a:avLst/>
          </a:prstGeom>
          <a:noFill/>
          <a:ln w="28575">
            <a:solidFill>
              <a:srgbClr val="FF0000"/>
            </a:solidFill>
          </a:ln>
        </p:spPr>
        <p:txBody>
          <a:bodyPr wrap="square" rtlCol="0">
            <a:spAutoFit/>
          </a:bodyPr>
          <a:lstStyle/>
          <a:p>
            <a:endParaRPr lang="en-US" dirty="0"/>
          </a:p>
        </p:txBody>
      </p:sp>
      <p:sp>
        <p:nvSpPr>
          <p:cNvPr id="35" name="TextBox 34">
            <a:extLst>
              <a:ext uri="{FF2B5EF4-FFF2-40B4-BE49-F238E27FC236}">
                <a16:creationId xmlns:a16="http://schemas.microsoft.com/office/drawing/2014/main" id="{510FA1C7-8A77-D135-75FE-61E1A73D9A86}"/>
              </a:ext>
            </a:extLst>
          </p:cNvPr>
          <p:cNvSpPr txBox="1">
            <a:spLocks noGrp="1" noRot="1" noMove="1" noResize="1" noEditPoints="1" noAdjustHandles="1" noChangeArrowheads="1" noChangeShapeType="1"/>
          </p:cNvSpPr>
          <p:nvPr/>
        </p:nvSpPr>
        <p:spPr>
          <a:xfrm flipH="1">
            <a:off x="7772795" y="5573827"/>
            <a:ext cx="432326" cy="138735"/>
          </a:xfrm>
          <a:prstGeom prst="rect">
            <a:avLst/>
          </a:prstGeom>
          <a:noFill/>
          <a:ln w="28575">
            <a:solidFill>
              <a:srgbClr val="FF0000"/>
            </a:solidFill>
          </a:ln>
        </p:spPr>
        <p:txBody>
          <a:bodyPr wrap="square" rtlCol="0">
            <a:spAutoFit/>
          </a:bodyPr>
          <a:lstStyle/>
          <a:p>
            <a:endParaRPr lang="en-US" dirty="0"/>
          </a:p>
        </p:txBody>
      </p:sp>
      <p:pic>
        <p:nvPicPr>
          <p:cNvPr id="38" name="Picture 37" descr="Graphical user interface, application&#10;&#10;Description automatically generated">
            <a:extLst>
              <a:ext uri="{FF2B5EF4-FFF2-40B4-BE49-F238E27FC236}">
                <a16:creationId xmlns:a16="http://schemas.microsoft.com/office/drawing/2014/main" id="{32E90A51-A3BB-4542-E7DD-C20B51286DE7}"/>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 r="1"/>
          <a:stretch/>
        </p:blipFill>
        <p:spPr>
          <a:xfrm>
            <a:off x="4324919" y="1234140"/>
            <a:ext cx="4624672" cy="2043345"/>
          </a:xfrm>
          <a:prstGeom prst="rect">
            <a:avLst/>
          </a:prstGeom>
        </p:spPr>
      </p:pic>
      <p:sp>
        <p:nvSpPr>
          <p:cNvPr id="39" name="TextBox 38">
            <a:extLst>
              <a:ext uri="{FF2B5EF4-FFF2-40B4-BE49-F238E27FC236}">
                <a16:creationId xmlns:a16="http://schemas.microsoft.com/office/drawing/2014/main" id="{683D9A20-131E-7996-15F2-4420B6064017}"/>
              </a:ext>
            </a:extLst>
          </p:cNvPr>
          <p:cNvSpPr txBox="1">
            <a:spLocks noGrp="1" noRot="1" noMove="1" noResize="1" noEditPoints="1" noAdjustHandles="1" noChangeArrowheads="1" noChangeShapeType="1"/>
          </p:cNvSpPr>
          <p:nvPr/>
        </p:nvSpPr>
        <p:spPr>
          <a:xfrm flipH="1">
            <a:off x="6532869" y="1400901"/>
            <a:ext cx="401143" cy="141572"/>
          </a:xfrm>
          <a:prstGeom prst="rect">
            <a:avLst/>
          </a:prstGeom>
          <a:noFill/>
          <a:ln w="28575">
            <a:solidFill>
              <a:srgbClr val="FF0000"/>
            </a:solidFill>
          </a:ln>
        </p:spPr>
        <p:txBody>
          <a:bodyPr wrap="square" rtlCol="0">
            <a:spAutoFit/>
          </a:bodyPr>
          <a:lstStyle/>
          <a:p>
            <a:endParaRPr lang="en-US" dirty="0"/>
          </a:p>
        </p:txBody>
      </p:sp>
      <p:sp>
        <p:nvSpPr>
          <p:cNvPr id="40" name="TextBox 39">
            <a:extLst>
              <a:ext uri="{FF2B5EF4-FFF2-40B4-BE49-F238E27FC236}">
                <a16:creationId xmlns:a16="http://schemas.microsoft.com/office/drawing/2014/main" id="{BD8532AF-5922-B003-0705-30113ADE5A29}"/>
              </a:ext>
            </a:extLst>
          </p:cNvPr>
          <p:cNvSpPr txBox="1">
            <a:spLocks noGrp="1" noRot="1" noMove="1" noResize="1" noEditPoints="1" noAdjustHandles="1" noChangeArrowheads="1" noChangeShapeType="1"/>
          </p:cNvSpPr>
          <p:nvPr/>
        </p:nvSpPr>
        <p:spPr>
          <a:xfrm flipH="1">
            <a:off x="5906174" y="2337943"/>
            <a:ext cx="1104224" cy="230534"/>
          </a:xfrm>
          <a:prstGeom prst="rect">
            <a:avLst/>
          </a:prstGeom>
          <a:noFill/>
          <a:ln w="28575">
            <a:solidFill>
              <a:srgbClr val="FF0000"/>
            </a:solidFill>
          </a:ln>
        </p:spPr>
        <p:txBody>
          <a:bodyPr wrap="square" rtlCol="0">
            <a:spAutoFit/>
          </a:bodyPr>
          <a:lstStyle/>
          <a:p>
            <a:endParaRPr lang="en-US" dirty="0"/>
          </a:p>
        </p:txBody>
      </p:sp>
      <p:sp>
        <p:nvSpPr>
          <p:cNvPr id="42" name="Rectangle 41">
            <a:hlinkClick r:id="rId6" action="ppaction://hlinksldjump"/>
            <a:extLst>
              <a:ext uri="{FF2B5EF4-FFF2-40B4-BE49-F238E27FC236}">
                <a16:creationId xmlns:a16="http://schemas.microsoft.com/office/drawing/2014/main" id="{DEABCBEF-5BE2-670D-7A4E-CBACE350D60B}"/>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descr="Return to Topics">
            <a:hlinkClick r:id="rId7" action="ppaction://hlinksldjump"/>
            <a:extLst>
              <a:ext uri="{FF2B5EF4-FFF2-40B4-BE49-F238E27FC236}">
                <a16:creationId xmlns:a16="http://schemas.microsoft.com/office/drawing/2014/main" id="{601C6E76-7702-7D16-39B1-4EA681FD62FC}"/>
              </a:ext>
            </a:extLst>
          </p:cNvPr>
          <p:cNvPicPr>
            <a:picLocks noGrp="1" noRo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7758261" y="6269163"/>
            <a:ext cx="497264" cy="497264"/>
          </a:xfrm>
          <a:prstGeom prst="rect">
            <a:avLst/>
          </a:prstGeom>
        </p:spPr>
      </p:pic>
      <p:sp>
        <p:nvSpPr>
          <p:cNvPr id="36" name="TextBox 35">
            <a:hlinkClick r:id="rId6" action="ppaction://hlinksldjump"/>
            <a:extLst>
              <a:ext uri="{FF2B5EF4-FFF2-40B4-BE49-F238E27FC236}">
                <a16:creationId xmlns:a16="http://schemas.microsoft.com/office/drawing/2014/main" id="{D148A798-AFF1-68A0-BD3D-3EE5E8F43341}"/>
              </a:ext>
            </a:extLst>
          </p:cNvPr>
          <p:cNvSpPr txBox="1">
            <a:spLocks noGrp="1" noRot="1" noMove="1" noResize="1" noEditPoints="1" noAdjustHandles="1" noChangeArrowheads="1" noChangeShapeType="1"/>
          </p:cNvSpPr>
          <p:nvPr/>
        </p:nvSpPr>
        <p:spPr>
          <a:xfrm flipH="1">
            <a:off x="6068690" y="6210265"/>
            <a:ext cx="668862" cy="17246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p>
        </p:txBody>
      </p:sp>
    </p:spTree>
    <p:extLst>
      <p:ext uri="{BB962C8B-B14F-4D97-AF65-F5344CB8AC3E}">
        <p14:creationId xmlns:p14="http://schemas.microsoft.com/office/powerpoint/2010/main" val="346921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CC30-14D6-CC0D-CBF4-4765531FD19B}"/>
              </a:ext>
            </a:extLst>
          </p:cNvPr>
          <p:cNvSpPr>
            <a:spLocks noGrp="1"/>
          </p:cNvSpPr>
          <p:nvPr>
            <p:ph type="title"/>
          </p:nvPr>
        </p:nvSpPr>
        <p:spPr>
          <a:xfrm>
            <a:off x="1076131" y="279793"/>
            <a:ext cx="6991737" cy="523220"/>
          </a:xfrm>
        </p:spPr>
        <p:txBody>
          <a:bodyPr/>
          <a:lstStyle/>
          <a:p>
            <a:r>
              <a:rPr lang="en-US" dirty="0"/>
              <a:t>JUMS Topics</a:t>
            </a:r>
          </a:p>
        </p:txBody>
      </p:sp>
      <p:sp>
        <p:nvSpPr>
          <p:cNvPr id="5" name="Rectangle 4">
            <a:hlinkClick r:id="rId2" action="ppaction://hlinksldjump"/>
            <a:extLst>
              <a:ext uri="{FF2B5EF4-FFF2-40B4-BE49-F238E27FC236}">
                <a16:creationId xmlns:a16="http://schemas.microsoft.com/office/drawing/2014/main" id="{89278564-B440-7B54-BC61-ACA134A0063D}"/>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E6B4D5-0747-DB04-F79B-54B1119C67F1}"/>
              </a:ext>
            </a:extLst>
          </p:cNvPr>
          <p:cNvSpPr>
            <a:spLocks noGrp="1" noRot="1" noMove="1" noResize="1" noEditPoints="1" noAdjustHandles="1" noChangeArrowheads="1" noChangeShapeType="1"/>
          </p:cNvSpPr>
          <p:nvPr>
            <p:ph idx="1"/>
          </p:nvPr>
        </p:nvSpPr>
        <p:spPr>
          <a:xfrm>
            <a:off x="235528" y="1180898"/>
            <a:ext cx="2890982" cy="5299217"/>
          </a:xfrm>
        </p:spPr>
        <p:txBody>
          <a:bodyPr/>
          <a:lstStyle/>
          <a:p>
            <a:pPr marL="0" indent="0">
              <a:spcAft>
                <a:spcPts val="600"/>
              </a:spcAft>
              <a:buNone/>
            </a:pPr>
            <a:r>
              <a:rPr lang="en-US" sz="1000" dirty="0">
                <a:hlinkClick r:id="rId3" action="ppaction://hlinksldjump">
                  <a:extLst>
                    <a:ext uri="{A12FA001-AC4F-418D-AE19-62706E023703}">
                      <ahyp:hlinkClr xmlns:ahyp="http://schemas.microsoft.com/office/drawing/2018/hyperlinkcolor" val="tx"/>
                    </a:ext>
                  </a:extLst>
                </a:hlinkClick>
              </a:rPr>
              <a:t>Resources</a:t>
            </a:r>
            <a:r>
              <a:rPr lang="en-US" sz="1000" dirty="0"/>
              <a:t> ........................................................ </a:t>
            </a:r>
            <a:r>
              <a:rPr lang="en-US" sz="1000" dirty="0">
                <a:hlinkClick r:id="rId3" action="ppaction://hlinksldjump">
                  <a:extLst>
                    <a:ext uri="{A12FA001-AC4F-418D-AE19-62706E023703}">
                      <ahyp:hlinkClr xmlns:ahyp="http://schemas.microsoft.com/office/drawing/2018/hyperlinkcolor" val="tx"/>
                    </a:ext>
                  </a:extLst>
                </a:hlinkClick>
              </a:rPr>
              <a:t>3</a:t>
            </a:r>
            <a:endParaRPr lang="en-US" sz="1000" dirty="0"/>
          </a:p>
          <a:p>
            <a:pPr marL="0" indent="0">
              <a:spcAft>
                <a:spcPts val="600"/>
              </a:spcAft>
              <a:buNone/>
            </a:pPr>
            <a:r>
              <a:rPr lang="en-US" sz="1000" dirty="0">
                <a:hlinkClick r:id="rId4" action="ppaction://hlinksldjump">
                  <a:extLst>
                    <a:ext uri="{A12FA001-AC4F-418D-AE19-62706E023703}">
                      <ahyp:hlinkClr xmlns:ahyp="http://schemas.microsoft.com/office/drawing/2018/hyperlinkcolor" val="tx"/>
                    </a:ext>
                  </a:extLst>
                </a:hlinkClick>
              </a:rPr>
              <a:t>Schedule</a:t>
            </a:r>
            <a:r>
              <a:rPr lang="en-US" sz="1000" dirty="0"/>
              <a:t> .......................................................... </a:t>
            </a:r>
            <a:r>
              <a:rPr lang="en-US" sz="1000" dirty="0">
                <a:hlinkClick r:id="rId4" action="ppaction://hlinksldjump">
                  <a:extLst>
                    <a:ext uri="{A12FA001-AC4F-418D-AE19-62706E023703}">
                      <ahyp:hlinkClr xmlns:ahyp="http://schemas.microsoft.com/office/drawing/2018/hyperlinkcolor" val="tx"/>
                    </a:ext>
                  </a:extLst>
                </a:hlinkClick>
              </a:rPr>
              <a:t>4</a:t>
            </a:r>
            <a:endParaRPr lang="en-US" sz="1000" dirty="0"/>
          </a:p>
          <a:p>
            <a:pPr marL="0" indent="0">
              <a:spcAft>
                <a:spcPts val="600"/>
              </a:spcAft>
              <a:buNone/>
            </a:pPr>
            <a:r>
              <a:rPr lang="en-US" sz="1000" i="0" strike="noStrike" baseline="0" dirty="0">
                <a:hlinkClick r:id="rId4" action="ppaction://hlinksldjump">
                  <a:extLst>
                    <a:ext uri="{A12FA001-AC4F-418D-AE19-62706E023703}">
                      <ahyp:hlinkClr xmlns:ahyp="http://schemas.microsoft.com/office/drawing/2018/hyperlinkcolor" val="tx"/>
                    </a:ext>
                  </a:extLst>
                </a:hlinkClick>
              </a:rPr>
              <a:t>JROTC staff and Cadre </a:t>
            </a:r>
            <a:r>
              <a:rPr lang="en-US" sz="1000" dirty="0">
                <a:hlinkClick r:id="rId4" action="ppaction://hlinksldjump">
                  <a:extLst>
                    <a:ext uri="{A12FA001-AC4F-418D-AE19-62706E023703}">
                      <ahyp:hlinkClr xmlns:ahyp="http://schemas.microsoft.com/office/drawing/2018/hyperlinkcolor" val="tx"/>
                    </a:ext>
                  </a:extLst>
                </a:hlinkClick>
              </a:rPr>
              <a:t>JUMS Accounts</a:t>
            </a:r>
            <a:r>
              <a:rPr lang="en-US" sz="1000" dirty="0"/>
              <a:t> ........ </a:t>
            </a:r>
            <a:r>
              <a:rPr lang="en-US" sz="1000" dirty="0">
                <a:hlinkClick r:id="rId4" action="ppaction://hlinksldjump">
                  <a:extLst>
                    <a:ext uri="{A12FA001-AC4F-418D-AE19-62706E023703}">
                      <ahyp:hlinkClr xmlns:ahyp="http://schemas.microsoft.com/office/drawing/2018/hyperlinkcolor" val="tx"/>
                    </a:ext>
                  </a:extLst>
                </a:hlinkClick>
              </a:rPr>
              <a:t>5</a:t>
            </a:r>
            <a:endParaRPr lang="en-US" sz="1000" dirty="0"/>
          </a:p>
          <a:p>
            <a:pPr marL="0" indent="0">
              <a:spcAft>
                <a:spcPts val="600"/>
              </a:spcAft>
              <a:buNone/>
            </a:pPr>
            <a:r>
              <a:rPr lang="en-US" sz="1000" dirty="0">
                <a:hlinkClick r:id="rId5" action="ppaction://hlinksldjump">
                  <a:extLst>
                    <a:ext uri="{A12FA001-AC4F-418D-AE19-62706E023703}">
                      <ahyp:hlinkClr xmlns:ahyp="http://schemas.microsoft.com/office/drawing/2018/hyperlinkcolor" val="tx"/>
                    </a:ext>
                  </a:extLst>
                </a:hlinkClick>
              </a:rPr>
              <a:t>Troubleshooting Instructors JUMS Accounts</a:t>
            </a:r>
            <a:r>
              <a:rPr lang="en-US" sz="1000" dirty="0"/>
              <a:t> .. </a:t>
            </a:r>
            <a:r>
              <a:rPr lang="en-US" sz="1000" dirty="0">
                <a:hlinkClick r:id="rId5" action="ppaction://hlinksldjump">
                  <a:extLst>
                    <a:ext uri="{A12FA001-AC4F-418D-AE19-62706E023703}">
                      <ahyp:hlinkClr xmlns:ahyp="http://schemas.microsoft.com/office/drawing/2018/hyperlinkcolor" val="tx"/>
                    </a:ext>
                  </a:extLst>
                </a:hlinkClick>
              </a:rPr>
              <a:t>6</a:t>
            </a:r>
            <a:endParaRPr lang="en-US" sz="1000" dirty="0"/>
          </a:p>
          <a:p>
            <a:pPr marL="0" indent="0">
              <a:spcAft>
                <a:spcPts val="600"/>
              </a:spcAft>
              <a:buNone/>
            </a:pPr>
            <a:r>
              <a:rPr lang="en-US" sz="1000" dirty="0">
                <a:hlinkClick r:id="rId6" action="ppaction://hlinksldjump">
                  <a:extLst>
                    <a:ext uri="{A12FA001-AC4F-418D-AE19-62706E023703}">
                      <ahyp:hlinkClr xmlns:ahyp="http://schemas.microsoft.com/office/drawing/2018/hyperlinkcolor" val="tx"/>
                    </a:ext>
                  </a:extLst>
                </a:hlinkClick>
              </a:rPr>
              <a:t>Accessing JUMS</a:t>
            </a:r>
            <a:r>
              <a:rPr lang="en-US" sz="1000" dirty="0"/>
              <a:t> ...................................... </a:t>
            </a:r>
            <a:r>
              <a:rPr lang="en-US" sz="1000" dirty="0">
                <a:hlinkClick r:id="rId6" action="ppaction://hlinksldjump">
                  <a:extLst>
                    <a:ext uri="{A12FA001-AC4F-418D-AE19-62706E023703}">
                      <ahyp:hlinkClr xmlns:ahyp="http://schemas.microsoft.com/office/drawing/2018/hyperlinkcolor" val="tx"/>
                    </a:ext>
                  </a:extLst>
                </a:hlinkClick>
              </a:rPr>
              <a:t>7 - 11 </a:t>
            </a:r>
            <a:endParaRPr lang="en-US" sz="1000" dirty="0"/>
          </a:p>
          <a:p>
            <a:pPr marL="0" indent="0">
              <a:spcAft>
                <a:spcPts val="600"/>
              </a:spcAft>
              <a:buNone/>
            </a:pPr>
            <a:r>
              <a:rPr lang="en-US" sz="1000" dirty="0">
                <a:hlinkClick r:id="rId7" action="ppaction://hlinksldjump">
                  <a:extLst>
                    <a:ext uri="{A12FA001-AC4F-418D-AE19-62706E023703}">
                      <ahyp:hlinkClr xmlns:ahyp="http://schemas.microsoft.com/office/drawing/2018/hyperlinkcolor" val="tx"/>
                    </a:ext>
                  </a:extLst>
                </a:hlinkClick>
              </a:rPr>
              <a:t>Create Cadet Logins</a:t>
            </a:r>
            <a:r>
              <a:rPr lang="en-US" sz="1000" dirty="0"/>
              <a:t> ...................................... </a:t>
            </a:r>
            <a:r>
              <a:rPr lang="en-US" sz="1000" dirty="0">
                <a:hlinkClick r:id="rId7" action="ppaction://hlinksldjump">
                  <a:extLst>
                    <a:ext uri="{A12FA001-AC4F-418D-AE19-62706E023703}">
                      <ahyp:hlinkClr xmlns:ahyp="http://schemas.microsoft.com/office/drawing/2018/hyperlinkcolor" val="tx"/>
                    </a:ext>
                  </a:extLst>
                </a:hlinkClick>
              </a:rPr>
              <a:t>12</a:t>
            </a:r>
            <a:endParaRPr lang="en-US" sz="1000" dirty="0"/>
          </a:p>
          <a:p>
            <a:pPr marL="0" indent="0">
              <a:spcAft>
                <a:spcPts val="600"/>
              </a:spcAft>
              <a:buNone/>
            </a:pPr>
            <a:r>
              <a:rPr lang="en-US" sz="1000" dirty="0">
                <a:hlinkClick r:id="rId8" action="ppaction://hlinksldjump">
                  <a:extLst>
                    <a:ext uri="{A12FA001-AC4F-418D-AE19-62706E023703}">
                      <ahyp:hlinkClr xmlns:ahyp="http://schemas.microsoft.com/office/drawing/2018/hyperlinkcolor" val="tx"/>
                    </a:ext>
                  </a:extLst>
                </a:hlinkClick>
              </a:rPr>
              <a:t>Recover a Forgotten Cadet Password</a:t>
            </a:r>
            <a:r>
              <a:rPr lang="en-US" sz="1000" dirty="0"/>
              <a:t> ........... </a:t>
            </a:r>
            <a:r>
              <a:rPr lang="en-US" sz="1000" dirty="0">
                <a:hlinkClick r:id="rId8" action="ppaction://hlinksldjump">
                  <a:extLst>
                    <a:ext uri="{A12FA001-AC4F-418D-AE19-62706E023703}">
                      <ahyp:hlinkClr xmlns:ahyp="http://schemas.microsoft.com/office/drawing/2018/hyperlinkcolor" val="tx"/>
                    </a:ext>
                  </a:extLst>
                </a:hlinkClick>
              </a:rPr>
              <a:t>13</a:t>
            </a:r>
            <a:endParaRPr lang="en-US" sz="1000" dirty="0"/>
          </a:p>
          <a:p>
            <a:pPr marL="0" indent="0">
              <a:spcAft>
                <a:spcPts val="600"/>
              </a:spcAft>
              <a:buNone/>
            </a:pPr>
            <a:r>
              <a:rPr lang="en-US" sz="1000" dirty="0">
                <a:hlinkClick r:id="rId9" action="ppaction://hlinksldjump">
                  <a:extLst>
                    <a:ext uri="{A12FA001-AC4F-418D-AE19-62706E023703}">
                      <ahyp:hlinkClr xmlns:ahyp="http://schemas.microsoft.com/office/drawing/2018/hyperlinkcolor" val="tx"/>
                    </a:ext>
                  </a:extLst>
                </a:hlinkClick>
              </a:rPr>
              <a:t>Create a Cadet JUMS Account</a:t>
            </a:r>
            <a:r>
              <a:rPr lang="en-US" sz="1000" dirty="0"/>
              <a:t> ...................... </a:t>
            </a:r>
            <a:r>
              <a:rPr lang="en-US" sz="1000" dirty="0">
                <a:hlinkClick r:id="rId9" action="ppaction://hlinksldjump">
                  <a:extLst>
                    <a:ext uri="{A12FA001-AC4F-418D-AE19-62706E023703}">
                      <ahyp:hlinkClr xmlns:ahyp="http://schemas.microsoft.com/office/drawing/2018/hyperlinkcolor" val="tx"/>
                    </a:ext>
                  </a:extLst>
                </a:hlinkClick>
              </a:rPr>
              <a:t>14</a:t>
            </a:r>
            <a:endParaRPr lang="en-US" sz="1000" dirty="0"/>
          </a:p>
          <a:p>
            <a:pPr marL="0" indent="0">
              <a:spcAft>
                <a:spcPts val="600"/>
              </a:spcAft>
              <a:buNone/>
            </a:pPr>
            <a:r>
              <a:rPr lang="en-US" sz="1000" dirty="0">
                <a:hlinkClick r:id="rId10" action="ppaction://hlinksldjump">
                  <a:extLst>
                    <a:ext uri="{A12FA001-AC4F-418D-AE19-62706E023703}">
                      <ahyp:hlinkClr xmlns:ahyp="http://schemas.microsoft.com/office/drawing/2018/hyperlinkcolor" val="tx"/>
                    </a:ext>
                  </a:extLst>
                </a:hlinkClick>
              </a:rPr>
              <a:t>Annual School Year Set-Up</a:t>
            </a:r>
            <a:r>
              <a:rPr lang="en-US" sz="1000" dirty="0"/>
              <a:t> ........................... </a:t>
            </a:r>
            <a:r>
              <a:rPr lang="en-US" sz="1000" dirty="0">
                <a:hlinkClick r:id="rId10" action="ppaction://hlinksldjump">
                  <a:extLst>
                    <a:ext uri="{A12FA001-AC4F-418D-AE19-62706E023703}">
                      <ahyp:hlinkClr xmlns:ahyp="http://schemas.microsoft.com/office/drawing/2018/hyperlinkcolor" val="tx"/>
                    </a:ext>
                  </a:extLst>
                </a:hlinkClick>
              </a:rPr>
              <a:t>15</a:t>
            </a:r>
            <a:endParaRPr lang="en-US" sz="1000" dirty="0"/>
          </a:p>
          <a:p>
            <a:pPr marL="0" indent="0">
              <a:spcAft>
                <a:spcPts val="600"/>
              </a:spcAft>
              <a:buNone/>
            </a:pPr>
            <a:r>
              <a:rPr lang="en-US" sz="1000" dirty="0">
                <a:hlinkClick r:id="rId11" action="ppaction://hlinksldjump">
                  <a:extLst>
                    <a:ext uri="{A12FA001-AC4F-418D-AE19-62706E023703}">
                      <ahyp:hlinkClr xmlns:ahyp="http://schemas.microsoft.com/office/drawing/2018/hyperlinkcolor" val="tx"/>
                    </a:ext>
                  </a:extLst>
                </a:hlinkClick>
              </a:rPr>
              <a:t>Review and Update School Information</a:t>
            </a:r>
            <a:r>
              <a:rPr lang="en-US" sz="1000" dirty="0"/>
              <a:t> ........ </a:t>
            </a:r>
            <a:r>
              <a:rPr lang="en-US" sz="1000" dirty="0">
                <a:hlinkClick r:id="rId11" action="ppaction://hlinksldjump">
                  <a:extLst>
                    <a:ext uri="{A12FA001-AC4F-418D-AE19-62706E023703}">
                      <ahyp:hlinkClr xmlns:ahyp="http://schemas.microsoft.com/office/drawing/2018/hyperlinkcolor" val="tx"/>
                    </a:ext>
                  </a:extLst>
                </a:hlinkClick>
              </a:rPr>
              <a:t>16</a:t>
            </a:r>
            <a:endParaRPr lang="en-US" sz="1000" dirty="0"/>
          </a:p>
          <a:p>
            <a:pPr marL="0" indent="0">
              <a:spcAft>
                <a:spcPts val="600"/>
              </a:spcAft>
              <a:buNone/>
            </a:pPr>
            <a:r>
              <a:rPr lang="en-US" sz="1000" dirty="0">
                <a:hlinkClick r:id="rId12" action="ppaction://hlinksldjump">
                  <a:extLst>
                    <a:ext uri="{A12FA001-AC4F-418D-AE19-62706E023703}">
                      <ahyp:hlinkClr xmlns:ahyp="http://schemas.microsoft.com/office/drawing/2018/hyperlinkcolor" val="tx"/>
                    </a:ext>
                  </a:extLst>
                </a:hlinkClick>
              </a:rPr>
              <a:t>How to Update School Information</a:t>
            </a:r>
            <a:r>
              <a:rPr lang="en-US" sz="1000" dirty="0"/>
              <a:t> ................ </a:t>
            </a:r>
            <a:r>
              <a:rPr lang="en-US" sz="1000" dirty="0">
                <a:hlinkClick r:id="rId12" action="ppaction://hlinksldjump">
                  <a:extLst>
                    <a:ext uri="{A12FA001-AC4F-418D-AE19-62706E023703}">
                      <ahyp:hlinkClr xmlns:ahyp="http://schemas.microsoft.com/office/drawing/2018/hyperlinkcolor" val="tx"/>
                    </a:ext>
                  </a:extLst>
                </a:hlinkClick>
              </a:rPr>
              <a:t>17</a:t>
            </a:r>
            <a:endParaRPr lang="en-US" sz="1000" dirty="0"/>
          </a:p>
          <a:p>
            <a:pPr marL="0" indent="0">
              <a:spcAft>
                <a:spcPts val="600"/>
              </a:spcAft>
              <a:buNone/>
            </a:pPr>
            <a:r>
              <a:rPr lang="en-US" sz="1000" dirty="0">
                <a:hlinkClick r:id="rId13" action="ppaction://hlinksldjump">
                  <a:extLst>
                    <a:ext uri="{A12FA001-AC4F-418D-AE19-62706E023703}">
                      <ahyp:hlinkClr xmlns:ahyp="http://schemas.microsoft.com/office/drawing/2018/hyperlinkcolor" val="tx"/>
                    </a:ext>
                  </a:extLst>
                </a:hlinkClick>
              </a:rPr>
              <a:t>Review and Update Unit Information</a:t>
            </a:r>
            <a:r>
              <a:rPr lang="en-US" sz="1000" dirty="0"/>
              <a:t> ............. </a:t>
            </a:r>
            <a:r>
              <a:rPr lang="en-US" sz="1000" dirty="0">
                <a:hlinkClick r:id="rId13" action="ppaction://hlinksldjump">
                  <a:extLst>
                    <a:ext uri="{A12FA001-AC4F-418D-AE19-62706E023703}">
                      <ahyp:hlinkClr xmlns:ahyp="http://schemas.microsoft.com/office/drawing/2018/hyperlinkcolor" val="tx"/>
                    </a:ext>
                  </a:extLst>
                </a:hlinkClick>
              </a:rPr>
              <a:t>18</a:t>
            </a:r>
            <a:endParaRPr lang="en-US" sz="1000" dirty="0"/>
          </a:p>
          <a:p>
            <a:pPr marL="0" indent="0">
              <a:spcAft>
                <a:spcPts val="600"/>
              </a:spcAft>
              <a:buNone/>
            </a:pPr>
            <a:r>
              <a:rPr lang="en-US" sz="1000" dirty="0">
                <a:hlinkClick r:id="rId14" action="ppaction://hlinksldjump">
                  <a:extLst>
                    <a:ext uri="{A12FA001-AC4F-418D-AE19-62706E023703}">
                      <ahyp:hlinkClr xmlns:ahyp="http://schemas.microsoft.com/office/drawing/2018/hyperlinkcolor" val="tx"/>
                    </a:ext>
                  </a:extLst>
                </a:hlinkClick>
              </a:rPr>
              <a:t>Input Cadet Senior Graduation Plans</a:t>
            </a:r>
            <a:r>
              <a:rPr lang="en-US" sz="1000" dirty="0"/>
              <a:t> ............ </a:t>
            </a:r>
            <a:r>
              <a:rPr lang="en-US" sz="1000" dirty="0">
                <a:hlinkClick r:id="rId14" action="ppaction://hlinksldjump">
                  <a:extLst>
                    <a:ext uri="{A12FA001-AC4F-418D-AE19-62706E023703}">
                      <ahyp:hlinkClr xmlns:ahyp="http://schemas.microsoft.com/office/drawing/2018/hyperlinkcolor" val="tx"/>
                    </a:ext>
                  </a:extLst>
                </a:hlinkClick>
              </a:rPr>
              <a:t>19</a:t>
            </a:r>
            <a:endParaRPr lang="en-US" sz="1000" dirty="0"/>
          </a:p>
          <a:p>
            <a:pPr marL="0" indent="0">
              <a:spcAft>
                <a:spcPts val="600"/>
              </a:spcAft>
              <a:buNone/>
            </a:pPr>
            <a:r>
              <a:rPr lang="en-US" sz="1000" dirty="0">
                <a:hlinkClick r:id="rId15" action="ppaction://hlinksldjump">
                  <a:extLst>
                    <a:ext uri="{A12FA001-AC4F-418D-AE19-62706E023703}">
                      <ahyp:hlinkClr xmlns:ahyp="http://schemas.microsoft.com/office/drawing/2018/hyperlinkcolor" val="tx"/>
                    </a:ext>
                  </a:extLst>
                </a:hlinkClick>
              </a:rPr>
              <a:t>Graduate Last Year’s Seniors</a:t>
            </a:r>
            <a:r>
              <a:rPr lang="en-US" sz="1000" dirty="0"/>
              <a:t> ........................ </a:t>
            </a:r>
            <a:r>
              <a:rPr lang="en-US" sz="1000" dirty="0">
                <a:hlinkClick r:id="rId15" action="ppaction://hlinksldjump">
                  <a:extLst>
                    <a:ext uri="{A12FA001-AC4F-418D-AE19-62706E023703}">
                      <ahyp:hlinkClr xmlns:ahyp="http://schemas.microsoft.com/office/drawing/2018/hyperlinkcolor" val="tx"/>
                    </a:ext>
                  </a:extLst>
                </a:hlinkClick>
              </a:rPr>
              <a:t>20</a:t>
            </a:r>
            <a:endParaRPr lang="en-US" sz="1000" dirty="0"/>
          </a:p>
          <a:p>
            <a:pPr marL="0" indent="0">
              <a:spcAft>
                <a:spcPts val="600"/>
              </a:spcAft>
              <a:buNone/>
            </a:pPr>
            <a:r>
              <a:rPr lang="en-US" sz="1000" dirty="0">
                <a:hlinkClick r:id="rId16" action="ppaction://hlinksldjump">
                  <a:extLst>
                    <a:ext uri="{A12FA001-AC4F-418D-AE19-62706E023703}">
                      <ahyp:hlinkClr xmlns:ahyp="http://schemas.microsoft.com/office/drawing/2018/hyperlinkcolor" val="tx"/>
                    </a:ext>
                  </a:extLst>
                </a:hlinkClick>
              </a:rPr>
              <a:t>Assign Next School Grade, LET Level, and Class Period</a:t>
            </a:r>
            <a:r>
              <a:rPr lang="en-US" sz="1000" dirty="0"/>
              <a:t> .................................................. </a:t>
            </a:r>
            <a:r>
              <a:rPr lang="en-US" sz="1000" dirty="0">
                <a:hlinkClick r:id="rId16" action="ppaction://hlinksldjump">
                  <a:extLst>
                    <a:ext uri="{A12FA001-AC4F-418D-AE19-62706E023703}">
                      <ahyp:hlinkClr xmlns:ahyp="http://schemas.microsoft.com/office/drawing/2018/hyperlinkcolor" val="tx"/>
                    </a:ext>
                  </a:extLst>
                </a:hlinkClick>
              </a:rPr>
              <a:t>21</a:t>
            </a:r>
            <a:endParaRPr lang="en-US" sz="1000" dirty="0"/>
          </a:p>
          <a:p>
            <a:pPr marL="0" indent="0">
              <a:spcAft>
                <a:spcPts val="600"/>
              </a:spcAft>
              <a:buNone/>
            </a:pPr>
            <a:r>
              <a:rPr lang="en-US" sz="1000" dirty="0">
                <a:hlinkClick r:id="rId17" action="ppaction://hlinksldjump">
                  <a:extLst>
                    <a:ext uri="{A12FA001-AC4F-418D-AE19-62706E023703}">
                      <ahyp:hlinkClr xmlns:ahyp="http://schemas.microsoft.com/office/drawing/2018/hyperlinkcolor" val="tx"/>
                    </a:ext>
                  </a:extLst>
                </a:hlinkClick>
              </a:rPr>
              <a:t>Add New Cadets</a:t>
            </a:r>
            <a:r>
              <a:rPr lang="en-US" sz="1000" dirty="0"/>
              <a:t> ............................................ </a:t>
            </a:r>
            <a:r>
              <a:rPr lang="en-US" sz="1000" dirty="0">
                <a:hlinkClick r:id="rId17" action="ppaction://hlinksldjump">
                  <a:extLst>
                    <a:ext uri="{A12FA001-AC4F-418D-AE19-62706E023703}">
                      <ahyp:hlinkClr xmlns:ahyp="http://schemas.microsoft.com/office/drawing/2018/hyperlinkcolor" val="tx"/>
                    </a:ext>
                  </a:extLst>
                </a:hlinkClick>
              </a:rPr>
              <a:t>22</a:t>
            </a:r>
            <a:endParaRPr lang="en-US" sz="1000" dirty="0"/>
          </a:p>
          <a:p>
            <a:pPr marL="0" indent="0">
              <a:spcAft>
                <a:spcPts val="600"/>
              </a:spcAft>
              <a:buNone/>
            </a:pPr>
            <a:r>
              <a:rPr lang="en-US" sz="1000" dirty="0">
                <a:hlinkClick r:id="rId18" action="ppaction://hlinksldjump">
                  <a:extLst>
                    <a:ext uri="{A12FA001-AC4F-418D-AE19-62706E023703}">
                      <ahyp:hlinkClr xmlns:ahyp="http://schemas.microsoft.com/office/drawing/2018/hyperlinkcolor" val="tx"/>
                    </a:ext>
                  </a:extLst>
                </a:hlinkClick>
              </a:rPr>
              <a:t>Import New Cadets from a File into JUMS</a:t>
            </a:r>
            <a:r>
              <a:rPr lang="en-US" sz="1000" dirty="0"/>
              <a:t> .... </a:t>
            </a:r>
            <a:r>
              <a:rPr lang="en-US" sz="1000" dirty="0">
                <a:hlinkClick r:id="rId18" action="ppaction://hlinksldjump">
                  <a:extLst>
                    <a:ext uri="{A12FA001-AC4F-418D-AE19-62706E023703}">
                      <ahyp:hlinkClr xmlns:ahyp="http://schemas.microsoft.com/office/drawing/2018/hyperlinkcolor" val="tx"/>
                    </a:ext>
                  </a:extLst>
                </a:hlinkClick>
              </a:rPr>
              <a:t>23</a:t>
            </a:r>
            <a:endParaRPr lang="en-US" sz="1000" dirty="0"/>
          </a:p>
          <a:p>
            <a:pPr marL="0" indent="0">
              <a:spcAft>
                <a:spcPts val="600"/>
              </a:spcAft>
              <a:buNone/>
            </a:pPr>
            <a:endParaRPr lang="en-US" sz="1000" dirty="0">
              <a:hlinkClick r:id="rId2" action="ppaction://hlinksldjump"/>
            </a:endParaRPr>
          </a:p>
          <a:p>
            <a:pPr marL="0" indent="0">
              <a:spcAft>
                <a:spcPts val="600"/>
              </a:spcAft>
              <a:buNone/>
            </a:pPr>
            <a:endParaRPr lang="en-US" sz="1000" dirty="0">
              <a:hlinkClick r:id="rId2" action="ppaction://hlinksldjump"/>
            </a:endParaRPr>
          </a:p>
        </p:txBody>
      </p:sp>
      <p:sp>
        <p:nvSpPr>
          <p:cNvPr id="4" name="Content Placeholder 2">
            <a:hlinkClick r:id="rId2" action="ppaction://hlinksldjump"/>
            <a:extLst>
              <a:ext uri="{FF2B5EF4-FFF2-40B4-BE49-F238E27FC236}">
                <a16:creationId xmlns:a16="http://schemas.microsoft.com/office/drawing/2014/main" id="{637EC6B2-2053-070D-F4DE-41104B405884}"/>
              </a:ext>
            </a:extLst>
          </p:cNvPr>
          <p:cNvSpPr txBox="1">
            <a:spLocks noGrp="1" noRot="1" noMove="1" noResize="1" noEditPoints="1" noAdjustHandles="1" noChangeArrowheads="1" noChangeShapeType="1"/>
          </p:cNvSpPr>
          <p:nvPr/>
        </p:nvSpPr>
        <p:spPr bwMode="auto">
          <a:xfrm>
            <a:off x="3126508" y="1180897"/>
            <a:ext cx="2890983" cy="52992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504" indent="-215504" algn="l" rtl="0" eaLnBrk="1" fontAlgn="base" hangingPunct="1">
              <a:spcBef>
                <a:spcPts val="45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342900" indent="-127397" algn="l" rtl="0" eaLnBrk="1" fontAlgn="base" hangingPunct="1">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5541" indent="-129779" algn="l" rtl="0" eaLnBrk="1" fontAlgn="base" hangingPunct="1">
              <a:spcBef>
                <a:spcPts val="450"/>
              </a:spcBef>
              <a:spcAft>
                <a:spcPct val="0"/>
              </a:spcAft>
              <a:buFont typeface="Arial" charset="0"/>
              <a:buChar char="–"/>
              <a:defRPr sz="1600" kern="1200">
                <a:solidFill>
                  <a:schemeClr val="tx1"/>
                </a:solidFill>
                <a:latin typeface="Arial" pitchFamily="34" charset="0"/>
                <a:ea typeface="+mn-ea"/>
                <a:cs typeface="Arial" pitchFamily="34" charset="0"/>
              </a:defRPr>
            </a:lvl3pPr>
            <a:lvl4pPr marL="640556" indent="-125016" algn="l" rtl="0" eaLnBrk="1" fontAlgn="base" hangingPunct="1">
              <a:spcBef>
                <a:spcPts val="450"/>
              </a:spcBef>
              <a:spcAft>
                <a:spcPct val="0"/>
              </a:spcAft>
              <a:buFont typeface="Wingdings" pitchFamily="2" charset="2"/>
              <a:buChar char="§"/>
              <a:defRPr sz="1400" kern="1200">
                <a:solidFill>
                  <a:schemeClr val="tx1"/>
                </a:solidFill>
                <a:latin typeface="Arial" pitchFamily="34" charset="0"/>
                <a:ea typeface="+mn-ea"/>
                <a:cs typeface="Arial" pitchFamily="34" charset="0"/>
              </a:defRPr>
            </a:lvl4pPr>
            <a:lvl5pPr marL="770335" indent="-129779"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400">
              <a:spcAft>
                <a:spcPts val="600"/>
              </a:spcAft>
              <a:buFont typeface="Wingdings" pitchFamily="2" charset="2"/>
              <a:buNone/>
            </a:pPr>
            <a:r>
              <a:rPr lang="en-US" sz="1000" dirty="0">
                <a:hlinkClick r:id="rId19" action="ppaction://hlinksldjump">
                  <a:extLst>
                    <a:ext uri="{A12FA001-AC4F-418D-AE19-62706E023703}">
                      <ahyp:hlinkClr xmlns:ahyp="http://schemas.microsoft.com/office/drawing/2018/hyperlinkcolor" val="tx"/>
                    </a:ext>
                  </a:extLst>
                </a:hlinkClick>
              </a:rPr>
              <a:t>Edit Cadet Data in the Cadet Detail Screen</a:t>
            </a:r>
            <a:r>
              <a:rPr lang="en-US" sz="1000" dirty="0"/>
              <a:t> .. </a:t>
            </a:r>
            <a:r>
              <a:rPr lang="en-US" sz="1000" dirty="0">
                <a:hlinkClick r:id="rId19" action="ppaction://hlinksldjump">
                  <a:extLst>
                    <a:ext uri="{A12FA001-AC4F-418D-AE19-62706E023703}">
                      <ahyp:hlinkClr xmlns:ahyp="http://schemas.microsoft.com/office/drawing/2018/hyperlinkcolor" val="tx"/>
                    </a:ext>
                  </a:extLst>
                </a:hlinkClick>
              </a:rPr>
              <a:t>24 </a:t>
            </a:r>
            <a:endParaRPr lang="en-US" sz="1000" dirty="0"/>
          </a:p>
          <a:p>
            <a:pPr marL="0" indent="0" defTabSz="914400">
              <a:spcAft>
                <a:spcPts val="600"/>
              </a:spcAft>
              <a:buFont typeface="Wingdings" pitchFamily="2" charset="2"/>
              <a:buNone/>
            </a:pPr>
            <a:r>
              <a:rPr lang="en-US" sz="1000" dirty="0">
                <a:hlinkClick r:id="rId20" action="ppaction://hlinksldjump">
                  <a:extLst>
                    <a:ext uri="{A12FA001-AC4F-418D-AE19-62706E023703}">
                      <ahyp:hlinkClr xmlns:ahyp="http://schemas.microsoft.com/office/drawing/2018/hyperlinkcolor" val="tx"/>
                    </a:ext>
                  </a:extLst>
                </a:hlinkClick>
              </a:rPr>
              <a:t>Transfer a Cadet’s Record to Another JROTC Program</a:t>
            </a:r>
            <a:r>
              <a:rPr lang="en-US" sz="1000" dirty="0"/>
              <a:t> ......................................................... </a:t>
            </a:r>
            <a:r>
              <a:rPr lang="en-US" sz="1000" dirty="0">
                <a:hlinkClick r:id="rId20" action="ppaction://hlinksldjump">
                  <a:extLst>
                    <a:ext uri="{A12FA001-AC4F-418D-AE19-62706E023703}">
                      <ahyp:hlinkClr xmlns:ahyp="http://schemas.microsoft.com/office/drawing/2018/hyperlinkcolor" val="tx"/>
                    </a:ext>
                  </a:extLst>
                </a:hlinkClick>
              </a:rPr>
              <a:t>25</a:t>
            </a:r>
            <a:endParaRPr lang="en-US" sz="1000" dirty="0"/>
          </a:p>
          <a:p>
            <a:pPr marL="0" indent="0" defTabSz="914400">
              <a:spcAft>
                <a:spcPts val="600"/>
              </a:spcAft>
              <a:buFont typeface="Wingdings" pitchFamily="2" charset="2"/>
              <a:buNone/>
            </a:pPr>
            <a:r>
              <a:rPr lang="en-US" sz="1000" dirty="0">
                <a:hlinkClick r:id="rId21" action="ppaction://hlinksldjump">
                  <a:extLst>
                    <a:ext uri="{A12FA001-AC4F-418D-AE19-62706E023703}">
                      <ahyp:hlinkClr xmlns:ahyp="http://schemas.microsoft.com/office/drawing/2018/hyperlinkcolor" val="tx"/>
                    </a:ext>
                  </a:extLst>
                </a:hlinkClick>
              </a:rPr>
              <a:t>Accept Cadet Transfers from Another JROTC Program</a:t>
            </a:r>
            <a:r>
              <a:rPr lang="en-US" sz="1000" dirty="0"/>
              <a:t> ......................................................... </a:t>
            </a:r>
            <a:r>
              <a:rPr lang="en-US" sz="1000" dirty="0">
                <a:hlinkClick r:id="rId21" action="ppaction://hlinksldjump">
                  <a:extLst>
                    <a:ext uri="{A12FA001-AC4F-418D-AE19-62706E023703}">
                      <ahyp:hlinkClr xmlns:ahyp="http://schemas.microsoft.com/office/drawing/2018/hyperlinkcolor" val="tx"/>
                    </a:ext>
                  </a:extLst>
                </a:hlinkClick>
              </a:rPr>
              <a:t>26</a:t>
            </a:r>
            <a:endParaRPr lang="en-US" sz="1000" dirty="0"/>
          </a:p>
          <a:p>
            <a:pPr marL="0" indent="0" defTabSz="914400">
              <a:spcAft>
                <a:spcPts val="600"/>
              </a:spcAft>
              <a:buFont typeface="Wingdings" pitchFamily="2" charset="2"/>
              <a:buNone/>
            </a:pPr>
            <a:r>
              <a:rPr lang="en-US" sz="1000" dirty="0">
                <a:hlinkClick r:id="rId22" action="ppaction://hlinksldjump">
                  <a:extLst>
                    <a:ext uri="{A12FA001-AC4F-418D-AE19-62706E023703}">
                      <ahyp:hlinkClr xmlns:ahyp="http://schemas.microsoft.com/office/drawing/2018/hyperlinkcolor" val="tx"/>
                    </a:ext>
                  </a:extLst>
                </a:hlinkClick>
              </a:rPr>
              <a:t>Create Cadet Positions</a:t>
            </a:r>
            <a:r>
              <a:rPr lang="en-US" sz="1000" dirty="0"/>
              <a:t> .................................. </a:t>
            </a:r>
            <a:r>
              <a:rPr lang="en-US" sz="1000" dirty="0">
                <a:hlinkClick r:id="rId22" action="ppaction://hlinksldjump">
                  <a:extLst>
                    <a:ext uri="{A12FA001-AC4F-418D-AE19-62706E023703}">
                      <ahyp:hlinkClr xmlns:ahyp="http://schemas.microsoft.com/office/drawing/2018/hyperlinkcolor" val="tx"/>
                    </a:ext>
                  </a:extLst>
                </a:hlinkClick>
              </a:rPr>
              <a:t>27</a:t>
            </a:r>
            <a:endParaRPr lang="en-US" sz="1000" dirty="0"/>
          </a:p>
          <a:p>
            <a:pPr marL="0" indent="0" defTabSz="914400">
              <a:spcAft>
                <a:spcPts val="600"/>
              </a:spcAft>
              <a:buFont typeface="Wingdings" pitchFamily="2" charset="2"/>
              <a:buNone/>
            </a:pPr>
            <a:r>
              <a:rPr lang="en-US" sz="1000" dirty="0">
                <a:hlinkClick r:id="rId23" action="ppaction://hlinksldjump">
                  <a:extLst>
                    <a:ext uri="{A12FA001-AC4F-418D-AE19-62706E023703}">
                      <ahyp:hlinkClr xmlns:ahyp="http://schemas.microsoft.com/office/drawing/2018/hyperlinkcolor" val="tx"/>
                    </a:ext>
                  </a:extLst>
                </a:hlinkClick>
              </a:rPr>
              <a:t>Assign, Change or Remove Cadet Positions</a:t>
            </a:r>
            <a:r>
              <a:rPr lang="en-US" sz="1000" dirty="0"/>
              <a:t>. </a:t>
            </a:r>
            <a:r>
              <a:rPr lang="en-US" sz="1000" dirty="0">
                <a:hlinkClick r:id="rId23" action="ppaction://hlinksldjump">
                  <a:extLst>
                    <a:ext uri="{A12FA001-AC4F-418D-AE19-62706E023703}">
                      <ahyp:hlinkClr xmlns:ahyp="http://schemas.microsoft.com/office/drawing/2018/hyperlinkcolor" val="tx"/>
                    </a:ext>
                  </a:extLst>
                </a:hlinkClick>
              </a:rPr>
              <a:t>28</a:t>
            </a:r>
            <a:endParaRPr lang="en-US" sz="1000" dirty="0"/>
          </a:p>
          <a:p>
            <a:pPr marL="0" indent="0" defTabSz="914400">
              <a:spcAft>
                <a:spcPts val="600"/>
              </a:spcAft>
              <a:buFont typeface="Wingdings" pitchFamily="2" charset="2"/>
              <a:buNone/>
            </a:pPr>
            <a:r>
              <a:rPr lang="en-US" sz="1000" dirty="0">
                <a:hlinkClick r:id="rId24" action="ppaction://hlinksldjump">
                  <a:extLst>
                    <a:ext uri="{A12FA001-AC4F-418D-AE19-62706E023703}">
                      <ahyp:hlinkClr xmlns:ahyp="http://schemas.microsoft.com/office/drawing/2018/hyperlinkcolor" val="tx"/>
                    </a:ext>
                  </a:extLst>
                </a:hlinkClick>
              </a:rPr>
              <a:t>Download a Cadet Roster for Import into Curriculum Manager </a:t>
            </a:r>
            <a:r>
              <a:rPr lang="en-US" sz="1000" dirty="0"/>
              <a:t>...................................... </a:t>
            </a:r>
            <a:r>
              <a:rPr lang="en-US" sz="1000" dirty="0">
                <a:hlinkClick r:id="rId24" action="ppaction://hlinksldjump">
                  <a:extLst>
                    <a:ext uri="{A12FA001-AC4F-418D-AE19-62706E023703}">
                      <ahyp:hlinkClr xmlns:ahyp="http://schemas.microsoft.com/office/drawing/2018/hyperlinkcolor" val="tx"/>
                    </a:ext>
                  </a:extLst>
                </a:hlinkClick>
              </a:rPr>
              <a:t>29</a:t>
            </a:r>
            <a:endParaRPr lang="en-US" sz="1000" dirty="0"/>
          </a:p>
          <a:p>
            <a:pPr marL="0" indent="0" defTabSz="914400">
              <a:spcAft>
                <a:spcPts val="600"/>
              </a:spcAft>
              <a:buFont typeface="Wingdings" pitchFamily="2" charset="2"/>
              <a:buNone/>
            </a:pPr>
            <a:r>
              <a:rPr lang="en-US" sz="1000" dirty="0">
                <a:hlinkClick r:id="rId25" action="ppaction://hlinksldjump">
                  <a:extLst>
                    <a:ext uri="{A12FA001-AC4F-418D-AE19-62706E023703}">
                      <ahyp:hlinkClr xmlns:ahyp="http://schemas.microsoft.com/office/drawing/2018/hyperlinkcolor" val="tx"/>
                    </a:ext>
                  </a:extLst>
                </a:hlinkClick>
              </a:rPr>
              <a:t>Promote an Individual Cadet</a:t>
            </a:r>
            <a:r>
              <a:rPr lang="en-US" sz="1000" dirty="0"/>
              <a:t> ......................... </a:t>
            </a:r>
            <a:r>
              <a:rPr lang="en-US" sz="1000" dirty="0">
                <a:hlinkClick r:id="rId25" action="ppaction://hlinksldjump">
                  <a:extLst>
                    <a:ext uri="{A12FA001-AC4F-418D-AE19-62706E023703}">
                      <ahyp:hlinkClr xmlns:ahyp="http://schemas.microsoft.com/office/drawing/2018/hyperlinkcolor" val="tx"/>
                    </a:ext>
                  </a:extLst>
                </a:hlinkClick>
              </a:rPr>
              <a:t>30</a:t>
            </a:r>
            <a:endParaRPr lang="en-US" sz="1000" dirty="0"/>
          </a:p>
          <a:p>
            <a:pPr marL="0" indent="0" defTabSz="914400">
              <a:spcAft>
                <a:spcPts val="600"/>
              </a:spcAft>
              <a:buFont typeface="Wingdings" pitchFamily="2" charset="2"/>
              <a:buNone/>
            </a:pPr>
            <a:r>
              <a:rPr lang="en-US" sz="1000" dirty="0">
                <a:hlinkClick r:id="rId26" action="ppaction://hlinksldjump">
                  <a:extLst>
                    <a:ext uri="{A12FA001-AC4F-418D-AE19-62706E023703}">
                      <ahyp:hlinkClr xmlns:ahyp="http://schemas.microsoft.com/office/drawing/2018/hyperlinkcolor" val="tx"/>
                    </a:ext>
                  </a:extLst>
                </a:hlinkClick>
              </a:rPr>
              <a:t>Rescind a Cadet Promotion</a:t>
            </a:r>
            <a:r>
              <a:rPr lang="en-US" sz="1000" dirty="0"/>
              <a:t> ........................... </a:t>
            </a:r>
            <a:r>
              <a:rPr lang="en-US" sz="1000" dirty="0">
                <a:hlinkClick r:id="rId26" action="ppaction://hlinksldjump">
                  <a:extLst>
                    <a:ext uri="{A12FA001-AC4F-418D-AE19-62706E023703}">
                      <ahyp:hlinkClr xmlns:ahyp="http://schemas.microsoft.com/office/drawing/2018/hyperlinkcolor" val="tx"/>
                    </a:ext>
                  </a:extLst>
                </a:hlinkClick>
              </a:rPr>
              <a:t>31</a:t>
            </a:r>
            <a:endParaRPr lang="en-US" sz="1000" dirty="0"/>
          </a:p>
          <a:p>
            <a:pPr marL="0" indent="0" defTabSz="914400">
              <a:spcAft>
                <a:spcPts val="600"/>
              </a:spcAft>
              <a:buFont typeface="Wingdings" pitchFamily="2" charset="2"/>
              <a:buNone/>
            </a:pPr>
            <a:r>
              <a:rPr lang="en-US" sz="1000" dirty="0">
                <a:hlinkClick r:id="rId27" action="ppaction://hlinksldjump">
                  <a:extLst>
                    <a:ext uri="{A12FA001-AC4F-418D-AE19-62706E023703}">
                      <ahyp:hlinkClr xmlns:ahyp="http://schemas.microsoft.com/office/drawing/2018/hyperlinkcolor" val="tx"/>
                    </a:ext>
                  </a:extLst>
                </a:hlinkClick>
              </a:rPr>
              <a:t>Demote a Cadet</a:t>
            </a:r>
            <a:r>
              <a:rPr lang="en-US" sz="1000" dirty="0"/>
              <a:t> ............................................. </a:t>
            </a:r>
            <a:r>
              <a:rPr lang="en-US" sz="1000" dirty="0">
                <a:hlinkClick r:id="rId27" action="ppaction://hlinksldjump">
                  <a:extLst>
                    <a:ext uri="{A12FA001-AC4F-418D-AE19-62706E023703}">
                      <ahyp:hlinkClr xmlns:ahyp="http://schemas.microsoft.com/office/drawing/2018/hyperlinkcolor" val="tx"/>
                    </a:ext>
                  </a:extLst>
                </a:hlinkClick>
              </a:rPr>
              <a:t>32</a:t>
            </a:r>
            <a:endParaRPr lang="en-US" sz="1000" dirty="0"/>
          </a:p>
          <a:p>
            <a:pPr marL="0" indent="0" defTabSz="914400">
              <a:spcAft>
                <a:spcPts val="600"/>
              </a:spcAft>
              <a:buFont typeface="Wingdings" pitchFamily="2" charset="2"/>
              <a:buNone/>
            </a:pPr>
            <a:r>
              <a:rPr lang="en-US" sz="1000" dirty="0">
                <a:hlinkClick r:id="rId28" action="ppaction://hlinksldjump">
                  <a:extLst>
                    <a:ext uri="{A12FA001-AC4F-418D-AE19-62706E023703}">
                      <ahyp:hlinkClr xmlns:ahyp="http://schemas.microsoft.com/office/drawing/2018/hyperlinkcolor" val="tx"/>
                    </a:ext>
                  </a:extLst>
                </a:hlinkClick>
              </a:rPr>
              <a:t>Cadet Awards</a:t>
            </a:r>
            <a:r>
              <a:rPr lang="en-US" sz="1000" dirty="0"/>
              <a:t> ................................................ </a:t>
            </a:r>
            <a:r>
              <a:rPr lang="en-US" sz="1000" dirty="0">
                <a:hlinkClick r:id="rId28" action="ppaction://hlinksldjump">
                  <a:extLst>
                    <a:ext uri="{A12FA001-AC4F-418D-AE19-62706E023703}">
                      <ahyp:hlinkClr xmlns:ahyp="http://schemas.microsoft.com/office/drawing/2018/hyperlinkcolor" val="tx"/>
                    </a:ext>
                  </a:extLst>
                </a:hlinkClick>
              </a:rPr>
              <a:t>33</a:t>
            </a:r>
            <a:endParaRPr lang="en-US" sz="1000" dirty="0">
              <a:hlinkClick r:id="" action="ppaction://noaction">
                <a:extLst>
                  <a:ext uri="{A12FA001-AC4F-418D-AE19-62706E023703}">
                    <ahyp:hlinkClr xmlns:ahyp="http://schemas.microsoft.com/office/drawing/2018/hyperlinkcolor" val="tx"/>
                  </a:ext>
                </a:extLst>
              </a:hlinkClick>
            </a:endParaRPr>
          </a:p>
        </p:txBody>
      </p:sp>
      <p:sp>
        <p:nvSpPr>
          <p:cNvPr id="8" name="Content Placeholder 2">
            <a:hlinkClick r:id="rId2" action="ppaction://hlinksldjump"/>
            <a:extLst>
              <a:ext uri="{FF2B5EF4-FFF2-40B4-BE49-F238E27FC236}">
                <a16:creationId xmlns:a16="http://schemas.microsoft.com/office/drawing/2014/main" id="{118500D0-5311-05EC-8E17-B84758D738A2}"/>
              </a:ext>
            </a:extLst>
          </p:cNvPr>
          <p:cNvSpPr txBox="1">
            <a:spLocks noGrp="1" noRot="1" noMove="1" noResize="1" noEditPoints="1" noAdjustHandles="1" noChangeArrowheads="1" noChangeShapeType="1"/>
          </p:cNvSpPr>
          <p:nvPr/>
        </p:nvSpPr>
        <p:spPr bwMode="auto">
          <a:xfrm>
            <a:off x="6017489" y="1180897"/>
            <a:ext cx="2890982" cy="52992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504" indent="-215504" algn="l" rtl="0" eaLnBrk="1" fontAlgn="base" hangingPunct="1">
              <a:spcBef>
                <a:spcPts val="45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342900" indent="-127397" algn="l" rtl="0" eaLnBrk="1" fontAlgn="base" hangingPunct="1">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5541" indent="-129779" algn="l" rtl="0" eaLnBrk="1" fontAlgn="base" hangingPunct="1">
              <a:spcBef>
                <a:spcPts val="450"/>
              </a:spcBef>
              <a:spcAft>
                <a:spcPct val="0"/>
              </a:spcAft>
              <a:buFont typeface="Arial" charset="0"/>
              <a:buChar char="–"/>
              <a:defRPr sz="1600" kern="1200">
                <a:solidFill>
                  <a:schemeClr val="tx1"/>
                </a:solidFill>
                <a:latin typeface="Arial" pitchFamily="34" charset="0"/>
                <a:ea typeface="+mn-ea"/>
                <a:cs typeface="Arial" pitchFamily="34" charset="0"/>
              </a:defRPr>
            </a:lvl3pPr>
            <a:lvl4pPr marL="640556" indent="-125016" algn="l" rtl="0" eaLnBrk="1" fontAlgn="base" hangingPunct="1">
              <a:spcBef>
                <a:spcPts val="450"/>
              </a:spcBef>
              <a:spcAft>
                <a:spcPct val="0"/>
              </a:spcAft>
              <a:buFont typeface="Wingdings" pitchFamily="2" charset="2"/>
              <a:buChar char="§"/>
              <a:defRPr sz="1400" kern="1200">
                <a:solidFill>
                  <a:schemeClr val="tx1"/>
                </a:solidFill>
                <a:latin typeface="Arial" pitchFamily="34" charset="0"/>
                <a:ea typeface="+mn-ea"/>
                <a:cs typeface="Arial" pitchFamily="34" charset="0"/>
              </a:defRPr>
            </a:lvl4pPr>
            <a:lvl5pPr marL="770335" indent="-129779"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400">
              <a:spcAft>
                <a:spcPts val="600"/>
              </a:spcAft>
              <a:buFont typeface="Wingdings" pitchFamily="2" charset="2"/>
              <a:buNone/>
            </a:pPr>
            <a:r>
              <a:rPr lang="en-US" sz="1000">
                <a:hlinkClick r:id="" action="ppaction://noaction">
                  <a:extLst>
                    <a:ext uri="{A12FA001-AC4F-418D-AE19-62706E023703}">
                      <ahyp:hlinkClr xmlns:ahyp="http://schemas.microsoft.com/office/drawing/2018/hyperlinkcolor" val="tx"/>
                    </a:ext>
                  </a:extLst>
                </a:hlinkClick>
              </a:rPr>
              <a:t>Navigation</a:t>
            </a:r>
            <a:r>
              <a:rPr lang="en-US" sz="1000"/>
              <a:t> ..............................................</a:t>
            </a:r>
            <a:endParaRPr lang="en-US" sz="1000" dirty="0"/>
          </a:p>
        </p:txBody>
      </p:sp>
    </p:spTree>
    <p:extLst>
      <p:ext uri="{BB962C8B-B14F-4D97-AF65-F5344CB8AC3E}">
        <p14:creationId xmlns:p14="http://schemas.microsoft.com/office/powerpoint/2010/main" val="89599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hlinkClick r:id="rId3" action="ppaction://hlinksldjump"/>
            <a:extLst>
              <a:ext uri="{FF2B5EF4-FFF2-40B4-BE49-F238E27FC236}">
                <a16:creationId xmlns:a16="http://schemas.microsoft.com/office/drawing/2014/main" id="{19278956-C960-4343-FDD7-B58F4771B90E}"/>
              </a:ext>
            </a:extLst>
          </p:cNvPr>
          <p:cNvSpPr>
            <a:spLocks noGrp="1" noRot="1" noMove="1" noResize="1" noEditPoints="1" noAdjustHandles="1" noChangeArrowheads="1" noChangeShapeType="1"/>
          </p:cNvSpPr>
          <p:nvPr/>
        </p:nvSpPr>
        <p:spPr>
          <a:xfrm>
            <a:off x="204928" y="1234241"/>
            <a:ext cx="4006854" cy="449353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228600" indent="-228600">
              <a:buFont typeface="+mj-lt"/>
              <a:buAutoNum type="arabicPeriod"/>
            </a:pPr>
            <a:r>
              <a:rPr lang="en-US" sz="1100" b="0" i="0" u="none" strike="noStrike" baseline="0" dirty="0">
                <a:solidFill>
                  <a:srgbClr val="000000"/>
                </a:solidFill>
                <a:latin typeface="Arial" panose="020B0604020202020204" pitchFamily="34" charset="0"/>
              </a:rPr>
              <a:t>After clicking the green Graduate Last Year’s Seniors hyperlink the Cadet Detail page will open with the “</a:t>
            </a:r>
            <a:r>
              <a:rPr lang="en-US" sz="1100" b="1" i="0" u="none" strike="noStrike" baseline="0" dirty="0">
                <a:solidFill>
                  <a:srgbClr val="000000"/>
                </a:solidFill>
                <a:latin typeface="Arial" panose="020B0604020202020204" pitchFamily="34" charset="0"/>
              </a:rPr>
              <a:t>Graduation Panel</a:t>
            </a:r>
            <a:r>
              <a:rPr lang="en-US" sz="1100" b="0" i="0" u="none" strike="noStrike" baseline="0" dirty="0">
                <a:solidFill>
                  <a:srgbClr val="000000"/>
                </a:solidFill>
                <a:latin typeface="Arial" panose="020B0604020202020204" pitchFamily="34" charset="0"/>
              </a:rPr>
              <a:t>” displayed.</a:t>
            </a:r>
          </a:p>
          <a:p>
            <a:pPr marL="228600" indent="-228600">
              <a:buFont typeface="+mj-lt"/>
              <a:buAutoNum type="arabicPeriod"/>
            </a:pPr>
            <a:endParaRPr lang="en-US" sz="11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A list of senior Cadets will be displayed in the “</a:t>
            </a:r>
            <a:r>
              <a:rPr lang="en-US" sz="1100" b="1" i="0" u="none" strike="noStrike" baseline="0" dirty="0">
                <a:solidFill>
                  <a:srgbClr val="000000"/>
                </a:solidFill>
                <a:latin typeface="Arial" panose="020B0604020202020204" pitchFamily="34" charset="0"/>
              </a:rPr>
              <a:t>Update Search</a:t>
            </a:r>
            <a:r>
              <a:rPr lang="en-US" sz="1100" b="0" i="0" u="none" strike="noStrike" baseline="0" dirty="0">
                <a:solidFill>
                  <a:srgbClr val="000000"/>
                </a:solidFill>
                <a:latin typeface="Arial" panose="020B0604020202020204" pitchFamily="34" charset="0"/>
              </a:rPr>
              <a:t>” box, located at the top left of your screen. The name of the first Cadet displayed in the lists record will be open. The name of the Cadet whose record is open will be displayed in bold on the top left of the page.</a:t>
            </a:r>
          </a:p>
          <a:p>
            <a:pPr marL="228600" indent="-228600">
              <a:buFont typeface="+mj-lt"/>
              <a:buAutoNum type="arabicPeriod"/>
            </a:pPr>
            <a:endParaRPr lang="en-US" sz="11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Under the </a:t>
            </a:r>
            <a:r>
              <a:rPr lang="en-US" sz="1100" b="1" i="0" u="none" strike="noStrike" baseline="0" dirty="0">
                <a:solidFill>
                  <a:srgbClr val="000000"/>
                </a:solidFill>
                <a:latin typeface="Arial" panose="020B0604020202020204" pitchFamily="34" charset="0"/>
              </a:rPr>
              <a:t>Graduation</a:t>
            </a:r>
            <a:r>
              <a:rPr lang="en-US" sz="1100" b="0" i="0" u="none" strike="noStrike" baseline="0" dirty="0">
                <a:solidFill>
                  <a:srgbClr val="000000"/>
                </a:solidFill>
                <a:latin typeface="Arial" panose="020B0604020202020204" pitchFamily="34" charset="0"/>
              </a:rPr>
              <a:t> </a:t>
            </a:r>
            <a:r>
              <a:rPr lang="en-US" sz="1100" b="1" i="0" u="none" strike="noStrike" baseline="0" dirty="0">
                <a:solidFill>
                  <a:srgbClr val="000000"/>
                </a:solidFill>
                <a:latin typeface="Arial" panose="020B0604020202020204" pitchFamily="34" charset="0"/>
              </a:rPr>
              <a:t>Panel</a:t>
            </a:r>
            <a:r>
              <a:rPr lang="en-US" sz="1100" b="0" i="0" u="none" strike="noStrike" baseline="0" dirty="0">
                <a:solidFill>
                  <a:srgbClr val="000000"/>
                </a:solidFill>
                <a:latin typeface="Arial" panose="020B0604020202020204" pitchFamily="34" charset="0"/>
              </a:rPr>
              <a:t>, select the Cadet’s graduation plans from the provided drop-down lists and complete all the applicable fields. </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dirty="0">
                <a:solidFill>
                  <a:srgbClr val="000000"/>
                </a:solidFill>
                <a:latin typeface="Arial" panose="020B0604020202020204" pitchFamily="34" charset="0"/>
              </a:rPr>
              <a:t>C</a:t>
            </a:r>
            <a:r>
              <a:rPr lang="en-US" sz="1100" b="0" i="0" u="none" strike="noStrike" baseline="0" dirty="0">
                <a:solidFill>
                  <a:srgbClr val="000000"/>
                </a:solidFill>
                <a:latin typeface="Arial" panose="020B0604020202020204" pitchFamily="34" charset="0"/>
              </a:rPr>
              <a:t>lick the </a:t>
            </a:r>
            <a:r>
              <a:rPr lang="en-US" sz="1100" b="1" dirty="0">
                <a:solidFill>
                  <a:schemeClr val="tx1"/>
                </a:solidFill>
                <a:latin typeface="Arial" panose="020B0604020202020204" pitchFamily="34" charset="0"/>
              </a:rPr>
              <a:t>S</a:t>
            </a:r>
            <a:r>
              <a:rPr lang="en-US" sz="1100" b="1" i="0" u="none" strike="noStrike" baseline="0" dirty="0">
                <a:solidFill>
                  <a:schemeClr val="tx1"/>
                </a:solidFill>
                <a:latin typeface="Arial" panose="020B0604020202020204" pitchFamily="34" charset="0"/>
              </a:rPr>
              <a:t>ave</a:t>
            </a:r>
            <a:r>
              <a:rPr lang="en-US" sz="1100" b="0" i="0" u="none" strike="noStrike" baseline="0" dirty="0">
                <a:solidFill>
                  <a:srgbClr val="000000"/>
                </a:solidFill>
                <a:latin typeface="Arial" panose="020B0604020202020204" pitchFamily="34" charset="0"/>
              </a:rPr>
              <a:t> button at the bottom of the screen.</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dirty="0">
                <a:solidFill>
                  <a:srgbClr val="000000"/>
                </a:solidFill>
                <a:latin typeface="Arial" panose="020B0604020202020204" pitchFamily="34" charset="0"/>
              </a:rPr>
              <a:t>O</a:t>
            </a:r>
            <a:r>
              <a:rPr lang="en-US" sz="1100" b="0" i="0" u="none" strike="noStrike" baseline="0" dirty="0">
                <a:solidFill>
                  <a:srgbClr val="000000"/>
                </a:solidFill>
                <a:latin typeface="Arial" panose="020B0604020202020204" pitchFamily="34" charset="0"/>
              </a:rPr>
              <a:t>nce completed, </a:t>
            </a:r>
            <a:r>
              <a:rPr lang="en-US" sz="1100" dirty="0">
                <a:solidFill>
                  <a:srgbClr val="000000"/>
                </a:solidFill>
                <a:latin typeface="Arial" panose="020B0604020202020204" pitchFamily="34" charset="0"/>
              </a:rPr>
              <a:t>click </a:t>
            </a:r>
            <a:r>
              <a:rPr lang="en-US" sz="1100" b="1" dirty="0">
                <a:solidFill>
                  <a:srgbClr val="000000"/>
                </a:solidFill>
                <a:latin typeface="Arial" panose="020B0604020202020204" pitchFamily="34" charset="0"/>
              </a:rPr>
              <a:t>Cadet Details</a:t>
            </a:r>
            <a:r>
              <a:rPr lang="en-US" sz="1100" dirty="0">
                <a:solidFill>
                  <a:srgbClr val="000000"/>
                </a:solidFill>
                <a:latin typeface="Arial" panose="020B0604020202020204" pitchFamily="34" charset="0"/>
              </a:rPr>
              <a:t>.</a:t>
            </a:r>
            <a:endParaRPr lang="en-US" sz="1100" b="0" i="0" u="none" strike="noStrike" baseline="0" dirty="0">
              <a:solidFill>
                <a:srgbClr val="000000"/>
              </a:solidFill>
              <a:latin typeface="Arial" panose="020B0604020202020204" pitchFamily="34" charset="0"/>
            </a:endParaRP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dirty="0">
                <a:solidFill>
                  <a:srgbClr val="000000"/>
                </a:solidFill>
                <a:latin typeface="Arial" panose="020B0604020202020204" pitchFamily="34" charset="0"/>
              </a:rPr>
              <a:t>C</a:t>
            </a:r>
            <a:r>
              <a:rPr lang="en-US" sz="1100" b="0" i="0" u="none" strike="noStrike" baseline="0" dirty="0">
                <a:solidFill>
                  <a:srgbClr val="000000"/>
                </a:solidFill>
                <a:latin typeface="Arial" panose="020B0604020202020204" pitchFamily="34" charset="0"/>
              </a:rPr>
              <a:t>lick the </a:t>
            </a:r>
            <a:r>
              <a:rPr lang="en-US" sz="1100" b="1" i="0" u="none" strike="noStrike" baseline="0" dirty="0">
                <a:solidFill>
                  <a:srgbClr val="000000"/>
                </a:solidFill>
                <a:latin typeface="Arial" panose="020B0604020202020204" pitchFamily="34" charset="0"/>
              </a:rPr>
              <a:t>Status</a:t>
            </a:r>
            <a:r>
              <a:rPr lang="en-US" sz="1100" b="0" i="0" u="none" strike="noStrike" baseline="0" dirty="0">
                <a:solidFill>
                  <a:srgbClr val="000000"/>
                </a:solidFill>
                <a:latin typeface="Arial" panose="020B0604020202020204" pitchFamily="34" charset="0"/>
              </a:rPr>
              <a:t> drop-down menu and select “</a:t>
            </a:r>
            <a:r>
              <a:rPr lang="en-US" sz="1100" b="1" i="0" u="none" strike="noStrike" baseline="0" dirty="0">
                <a:solidFill>
                  <a:srgbClr val="000000"/>
                </a:solidFill>
                <a:latin typeface="Arial" panose="020B0604020202020204" pitchFamily="34" charset="0"/>
              </a:rPr>
              <a:t>Graduate</a:t>
            </a:r>
            <a:r>
              <a:rPr lang="en-US" sz="1100" b="0" i="0" u="none" strike="noStrike" baseline="0" dirty="0">
                <a:solidFill>
                  <a:srgbClr val="000000"/>
                </a:solidFill>
                <a:latin typeface="Arial" panose="020B0604020202020204" pitchFamily="34" charset="0"/>
              </a:rPr>
              <a:t>” from the list.</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dirty="0">
                <a:solidFill>
                  <a:srgbClr val="000000"/>
                </a:solidFill>
                <a:latin typeface="Arial" panose="020B0604020202020204" pitchFamily="34" charset="0"/>
              </a:rPr>
              <a:t>C</a:t>
            </a:r>
            <a:r>
              <a:rPr lang="en-US" sz="1100" b="0" i="0" u="none" strike="noStrike" baseline="0" dirty="0">
                <a:solidFill>
                  <a:srgbClr val="000000"/>
                </a:solidFill>
                <a:latin typeface="Arial" panose="020B0604020202020204" pitchFamily="34" charset="0"/>
              </a:rPr>
              <a:t>lick the </a:t>
            </a:r>
            <a:r>
              <a:rPr lang="en-US" sz="1100" b="1" dirty="0">
                <a:solidFill>
                  <a:schemeClr val="tx1"/>
                </a:solidFill>
                <a:latin typeface="Arial" panose="020B0604020202020204" pitchFamily="34" charset="0"/>
              </a:rPr>
              <a:t>S</a:t>
            </a:r>
            <a:r>
              <a:rPr lang="en-US" sz="1100" b="1" i="0" u="none" strike="noStrike" baseline="0" dirty="0">
                <a:solidFill>
                  <a:schemeClr val="tx1"/>
                </a:solidFill>
                <a:latin typeface="Arial" panose="020B0604020202020204" pitchFamily="34" charset="0"/>
              </a:rPr>
              <a:t>ave</a:t>
            </a:r>
            <a:r>
              <a:rPr lang="en-US" sz="1100" b="0" i="0" u="none" strike="noStrike" baseline="0" dirty="0">
                <a:solidFill>
                  <a:srgbClr val="000000"/>
                </a:solidFill>
                <a:latin typeface="Arial" panose="020B0604020202020204" pitchFamily="34" charset="0"/>
              </a:rPr>
              <a:t> button at the bottom of the screen.</a:t>
            </a:r>
            <a:endParaRPr lang="en-US" sz="1100" dirty="0">
              <a:solidFill>
                <a:srgbClr val="000000"/>
              </a:solidFill>
              <a:latin typeface="Arial" panose="020B0604020202020204" pitchFamily="34" charset="0"/>
            </a:endParaRPr>
          </a:p>
          <a:p>
            <a:pPr marL="228600" indent="-228600">
              <a:buFont typeface="+mj-lt"/>
              <a:buAutoNum type="arabicPeriod"/>
            </a:pPr>
            <a:endParaRPr lang="en-US" sz="11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Repeat the steps until graduation plans have been entered for all the listed senior Cadets, and their status has been changed to graduate.</a:t>
            </a:r>
            <a:endParaRPr lang="en-US" sz="1100" dirty="0"/>
          </a:p>
        </p:txBody>
      </p:sp>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Graduate Last Year’s Seniors</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9 &amp; 10, 2-4)</a:t>
            </a:r>
            <a:endParaRPr lang="en-US" alt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99B17960-F900-422F-3A4B-12FA36777FA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r="6161"/>
          <a:stretch/>
        </p:blipFill>
        <p:spPr>
          <a:xfrm>
            <a:off x="4334068" y="1213848"/>
            <a:ext cx="4567760" cy="1878842"/>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A05E079E-01DB-0DF0-4550-213B708246C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376" r="6147" b="15865"/>
          <a:stretch/>
        </p:blipFill>
        <p:spPr>
          <a:xfrm>
            <a:off x="4331572" y="4364884"/>
            <a:ext cx="4567760" cy="1445828"/>
          </a:xfrm>
          <a:prstGeom prst="rect">
            <a:avLst/>
          </a:prstGeom>
        </p:spPr>
      </p:pic>
      <p:sp>
        <p:nvSpPr>
          <p:cNvPr id="10" name="TextBox 9">
            <a:extLst>
              <a:ext uri="{FF2B5EF4-FFF2-40B4-BE49-F238E27FC236}">
                <a16:creationId xmlns:a16="http://schemas.microsoft.com/office/drawing/2014/main" id="{C3446A21-56A9-4C30-57D9-11FF48F6E9F3}"/>
              </a:ext>
            </a:extLst>
          </p:cNvPr>
          <p:cNvSpPr txBox="1">
            <a:spLocks noGrp="1" noRot="1" noMove="1" noResize="1" noEditPoints="1" noAdjustHandles="1" noChangeArrowheads="1" noChangeShapeType="1"/>
          </p:cNvSpPr>
          <p:nvPr/>
        </p:nvSpPr>
        <p:spPr>
          <a:xfrm>
            <a:off x="4336564" y="1812528"/>
            <a:ext cx="364202" cy="200055"/>
          </a:xfrm>
          <a:prstGeom prst="rect">
            <a:avLst/>
          </a:prstGeom>
          <a:noFill/>
        </p:spPr>
        <p:txBody>
          <a:bodyPr wrap="square" rtlCol="0">
            <a:spAutoFit/>
          </a:bodyPr>
          <a:lstStyle/>
          <a:p>
            <a:r>
              <a:rPr lang="en-US" sz="700" dirty="0"/>
              <a:t>xxxx</a:t>
            </a:r>
          </a:p>
        </p:txBody>
      </p:sp>
      <p:sp>
        <p:nvSpPr>
          <p:cNvPr id="12" name="TextBox 11">
            <a:extLst>
              <a:ext uri="{FF2B5EF4-FFF2-40B4-BE49-F238E27FC236}">
                <a16:creationId xmlns:a16="http://schemas.microsoft.com/office/drawing/2014/main" id="{4DDAB253-DF26-DB7D-DBF4-902EDD3AC3F7}"/>
              </a:ext>
            </a:extLst>
          </p:cNvPr>
          <p:cNvSpPr txBox="1">
            <a:spLocks noGrp="1" noRot="1" noMove="1" noResize="1" noEditPoints="1" noAdjustHandles="1" noChangeArrowheads="1" noChangeShapeType="1"/>
          </p:cNvSpPr>
          <p:nvPr/>
        </p:nvSpPr>
        <p:spPr>
          <a:xfrm>
            <a:off x="4334068" y="1693395"/>
            <a:ext cx="364202" cy="200055"/>
          </a:xfrm>
          <a:prstGeom prst="rect">
            <a:avLst/>
          </a:prstGeom>
          <a:noFill/>
        </p:spPr>
        <p:txBody>
          <a:bodyPr wrap="square" rtlCol="0">
            <a:spAutoFit/>
          </a:bodyPr>
          <a:lstStyle/>
          <a:p>
            <a:r>
              <a:rPr lang="en-US" sz="700" dirty="0"/>
              <a:t>xxxx</a:t>
            </a:r>
          </a:p>
        </p:txBody>
      </p:sp>
      <p:sp>
        <p:nvSpPr>
          <p:cNvPr id="13" name="TextBox 12">
            <a:extLst>
              <a:ext uri="{FF2B5EF4-FFF2-40B4-BE49-F238E27FC236}">
                <a16:creationId xmlns:a16="http://schemas.microsoft.com/office/drawing/2014/main" id="{B3288A26-A2BE-923A-B91E-9373A6457BFC}"/>
              </a:ext>
            </a:extLst>
          </p:cNvPr>
          <p:cNvSpPr txBox="1">
            <a:spLocks noGrp="1" noRot="1" noMove="1" noResize="1" noEditPoints="1" noAdjustHandles="1" noChangeArrowheads="1" noChangeShapeType="1"/>
          </p:cNvSpPr>
          <p:nvPr/>
        </p:nvSpPr>
        <p:spPr>
          <a:xfrm>
            <a:off x="4334068" y="1582253"/>
            <a:ext cx="364202" cy="200055"/>
          </a:xfrm>
          <a:prstGeom prst="rect">
            <a:avLst/>
          </a:prstGeom>
          <a:noFill/>
        </p:spPr>
        <p:txBody>
          <a:bodyPr wrap="square" rtlCol="0">
            <a:spAutoFit/>
          </a:bodyPr>
          <a:lstStyle/>
          <a:p>
            <a:r>
              <a:rPr lang="en-US" sz="700" dirty="0"/>
              <a:t>xxxx</a:t>
            </a:r>
          </a:p>
        </p:txBody>
      </p:sp>
      <p:sp>
        <p:nvSpPr>
          <p:cNvPr id="16" name="TextBox 15">
            <a:extLst>
              <a:ext uri="{FF2B5EF4-FFF2-40B4-BE49-F238E27FC236}">
                <a16:creationId xmlns:a16="http://schemas.microsoft.com/office/drawing/2014/main" id="{B372B13B-6CD7-CC08-92B6-4C2EF90EFB3A}"/>
              </a:ext>
            </a:extLst>
          </p:cNvPr>
          <p:cNvSpPr txBox="1">
            <a:spLocks noGrp="1" noRot="1" noMove="1" noResize="1" noEditPoints="1" noAdjustHandles="1" noChangeArrowheads="1" noChangeShapeType="1"/>
          </p:cNvSpPr>
          <p:nvPr/>
        </p:nvSpPr>
        <p:spPr>
          <a:xfrm flipH="1">
            <a:off x="4331572" y="1453783"/>
            <a:ext cx="721634" cy="1117599"/>
          </a:xfrm>
          <a:prstGeom prst="rect">
            <a:avLst/>
          </a:prstGeom>
          <a:noFill/>
          <a:ln w="28575">
            <a:solidFill>
              <a:srgbClr val="FF00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CB4D3AB3-EBE2-0944-6425-4119A227FCA2}"/>
              </a:ext>
            </a:extLst>
          </p:cNvPr>
          <p:cNvSpPr txBox="1">
            <a:spLocks noGrp="1" noRot="1" noMove="1" noResize="1" noEditPoints="1" noAdjustHandles="1" noChangeArrowheads="1" noChangeShapeType="1"/>
          </p:cNvSpPr>
          <p:nvPr/>
        </p:nvSpPr>
        <p:spPr>
          <a:xfrm flipH="1">
            <a:off x="5703992" y="5277181"/>
            <a:ext cx="2225966" cy="145318"/>
          </a:xfrm>
          <a:prstGeom prst="rect">
            <a:avLst/>
          </a:prstGeom>
          <a:noFill/>
          <a:ln w="28575">
            <a:solidFill>
              <a:srgbClr val="FF00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28811413-8520-54CB-8486-C130587C1C31}"/>
              </a:ext>
            </a:extLst>
          </p:cNvPr>
          <p:cNvSpPr txBox="1">
            <a:spLocks noGrp="1" noRot="1" noMove="1" noResize="1" noEditPoints="1" noAdjustHandles="1" noChangeArrowheads="1" noChangeShapeType="1"/>
          </p:cNvSpPr>
          <p:nvPr/>
        </p:nvSpPr>
        <p:spPr>
          <a:xfrm flipH="1">
            <a:off x="5703992" y="5094899"/>
            <a:ext cx="1182258" cy="145318"/>
          </a:xfrm>
          <a:prstGeom prst="rect">
            <a:avLst/>
          </a:prstGeom>
          <a:noFill/>
          <a:ln w="28575">
            <a:solidFill>
              <a:srgbClr val="FF0000"/>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8FD1B9E8-CB5E-C10A-89D6-21AB41C42129}"/>
              </a:ext>
            </a:extLst>
          </p:cNvPr>
          <p:cNvSpPr txBox="1">
            <a:spLocks noGrp="1" noRot="1" noMove="1" noResize="1" noEditPoints="1" noAdjustHandles="1" noChangeArrowheads="1" noChangeShapeType="1"/>
          </p:cNvSpPr>
          <p:nvPr/>
        </p:nvSpPr>
        <p:spPr>
          <a:xfrm flipH="1">
            <a:off x="5703990" y="4888968"/>
            <a:ext cx="337900" cy="136140"/>
          </a:xfrm>
          <a:prstGeom prst="rect">
            <a:avLst/>
          </a:prstGeom>
          <a:noFill/>
          <a:ln w="28575">
            <a:solidFill>
              <a:srgbClr val="FF00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057B6DEA-9A7A-603D-29E0-89A926154426}"/>
              </a:ext>
            </a:extLst>
          </p:cNvPr>
          <p:cNvSpPr txBox="1">
            <a:spLocks noGrp="1" noRot="1" noMove="1" noResize="1" noEditPoints="1" noAdjustHandles="1" noChangeArrowheads="1" noChangeShapeType="1"/>
          </p:cNvSpPr>
          <p:nvPr/>
        </p:nvSpPr>
        <p:spPr>
          <a:xfrm flipH="1">
            <a:off x="5703990" y="4734346"/>
            <a:ext cx="337900" cy="136140"/>
          </a:xfrm>
          <a:prstGeom prst="rect">
            <a:avLst/>
          </a:prstGeom>
          <a:noFill/>
          <a:ln w="28575">
            <a:solidFill>
              <a:srgbClr val="FF0000"/>
            </a:solidFill>
          </a:ln>
        </p:spPr>
        <p:txBody>
          <a:bodyPr wrap="square" rtlCol="0">
            <a:spAutoFit/>
          </a:bodyPr>
          <a:lstStyle/>
          <a:p>
            <a:endParaRPr lang="en-US" dirty="0"/>
          </a:p>
        </p:txBody>
      </p:sp>
      <p:sp>
        <p:nvSpPr>
          <p:cNvPr id="23" name="TextBox 22">
            <a:extLst>
              <a:ext uri="{FF2B5EF4-FFF2-40B4-BE49-F238E27FC236}">
                <a16:creationId xmlns:a16="http://schemas.microsoft.com/office/drawing/2014/main" id="{804CC581-66D4-CC2A-96E2-87969D6B2C77}"/>
              </a:ext>
            </a:extLst>
          </p:cNvPr>
          <p:cNvSpPr txBox="1">
            <a:spLocks noGrp="1" noRot="1" noMove="1" noResize="1" noEditPoints="1" noAdjustHandles="1" noChangeArrowheads="1" noChangeShapeType="1"/>
          </p:cNvSpPr>
          <p:nvPr/>
        </p:nvSpPr>
        <p:spPr>
          <a:xfrm flipH="1">
            <a:off x="7932454" y="2206945"/>
            <a:ext cx="337900" cy="136140"/>
          </a:xfrm>
          <a:prstGeom prst="rect">
            <a:avLst/>
          </a:prstGeom>
          <a:noFill/>
          <a:ln w="28575">
            <a:solidFill>
              <a:srgbClr val="FF0000"/>
            </a:solid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57EF712C-1212-CA4C-2AC8-8EE836DFA094}"/>
              </a:ext>
            </a:extLst>
          </p:cNvPr>
          <p:cNvSpPr txBox="1">
            <a:spLocks noGrp="1" noRot="1" noMove="1" noResize="1" noEditPoints="1" noAdjustHandles="1" noChangeArrowheads="1" noChangeShapeType="1"/>
          </p:cNvSpPr>
          <p:nvPr/>
        </p:nvSpPr>
        <p:spPr>
          <a:xfrm flipH="1">
            <a:off x="7726757" y="4731750"/>
            <a:ext cx="432326" cy="138735"/>
          </a:xfrm>
          <a:prstGeom prst="rect">
            <a:avLst/>
          </a:prstGeom>
          <a:noFill/>
          <a:ln w="28575">
            <a:solidFill>
              <a:srgbClr val="FF0000"/>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45246B8C-0951-E3E5-04E6-BE33EA1B9614}"/>
              </a:ext>
            </a:extLst>
          </p:cNvPr>
          <p:cNvSpPr txBox="1">
            <a:spLocks noGrp="1" noRot="1" noMove="1" noResize="1" noEditPoints="1" noAdjustHandles="1" noChangeArrowheads="1" noChangeShapeType="1"/>
          </p:cNvSpPr>
          <p:nvPr/>
        </p:nvSpPr>
        <p:spPr>
          <a:xfrm flipH="1">
            <a:off x="7727528" y="4905157"/>
            <a:ext cx="432326" cy="138735"/>
          </a:xfrm>
          <a:prstGeom prst="rect">
            <a:avLst/>
          </a:prstGeom>
          <a:noFill/>
          <a:ln w="28575">
            <a:solidFill>
              <a:srgbClr val="FF0000"/>
            </a:solidFill>
          </a:ln>
        </p:spPr>
        <p:txBody>
          <a:bodyPr wrap="square" rtlCol="0">
            <a:spAutoFit/>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3ADB958A-A069-2047-AEA4-AADCEFBCA62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090758" y="2668803"/>
            <a:ext cx="3848314" cy="1624414"/>
          </a:xfrm>
          <a:prstGeom prst="rect">
            <a:avLst/>
          </a:prstGeom>
        </p:spPr>
      </p:pic>
      <p:sp>
        <p:nvSpPr>
          <p:cNvPr id="7" name="TextBox 6">
            <a:extLst>
              <a:ext uri="{FF2B5EF4-FFF2-40B4-BE49-F238E27FC236}">
                <a16:creationId xmlns:a16="http://schemas.microsoft.com/office/drawing/2014/main" id="{3B143348-CDBB-7CB4-6A05-D5EEB2F11C9F}"/>
              </a:ext>
            </a:extLst>
          </p:cNvPr>
          <p:cNvSpPr txBox="1">
            <a:spLocks noGrp="1" noRot="1" noMove="1" noResize="1" noEditPoints="1" noAdjustHandles="1" noChangeArrowheads="1" noChangeShapeType="1"/>
          </p:cNvSpPr>
          <p:nvPr/>
        </p:nvSpPr>
        <p:spPr>
          <a:xfrm flipH="1">
            <a:off x="5090758" y="1871619"/>
            <a:ext cx="383670" cy="140964"/>
          </a:xfrm>
          <a:prstGeom prst="rect">
            <a:avLst/>
          </a:prstGeom>
          <a:noFill/>
          <a:ln w="28575">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FE4BF5E6-CD09-DF93-0F86-0B6C6640DE1D}"/>
              </a:ext>
            </a:extLst>
          </p:cNvPr>
          <p:cNvSpPr txBox="1">
            <a:spLocks noGrp="1" noRot="1" noMove="1" noResize="1" noEditPoints="1" noAdjustHandles="1" noChangeArrowheads="1" noChangeShapeType="1"/>
          </p:cNvSpPr>
          <p:nvPr/>
        </p:nvSpPr>
        <p:spPr>
          <a:xfrm flipH="1">
            <a:off x="5745849" y="3522378"/>
            <a:ext cx="946435" cy="795745"/>
          </a:xfrm>
          <a:prstGeom prst="rect">
            <a:avLst/>
          </a:prstGeom>
          <a:noFill/>
          <a:ln w="28575">
            <a:solidFill>
              <a:srgbClr val="FF0000"/>
            </a:solidFill>
          </a:ln>
        </p:spPr>
        <p:txBody>
          <a:bodyPr wrap="square" rtlCol="0">
            <a:spAutoFit/>
          </a:bodyPr>
          <a:lstStyle/>
          <a:p>
            <a:endParaRPr lang="en-US" dirty="0"/>
          </a:p>
        </p:txBody>
      </p:sp>
      <p:sp>
        <p:nvSpPr>
          <p:cNvPr id="11" name="Rectangle 10">
            <a:hlinkClick r:id="rId7" action="ppaction://hlinksldjump"/>
            <a:extLst>
              <a:ext uri="{FF2B5EF4-FFF2-40B4-BE49-F238E27FC236}">
                <a16:creationId xmlns:a16="http://schemas.microsoft.com/office/drawing/2014/main" id="{A3829D84-C742-9B8E-9E00-782683602EA3}"/>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hlinkClick r:id="rId7" action="ppaction://hlinksldjump"/>
            <a:extLst>
              <a:ext uri="{FF2B5EF4-FFF2-40B4-BE49-F238E27FC236}">
                <a16:creationId xmlns:a16="http://schemas.microsoft.com/office/drawing/2014/main" id="{730EC79C-8B2A-299C-A130-0FC4231DB72F}"/>
              </a:ext>
            </a:extLst>
          </p:cNvPr>
          <p:cNvSpPr>
            <a:spLocks noGrp="1" noRot="1" noMove="1" noResize="1" noEditPoints="1" noAdjustHandles="1" noChangeArrowheads="1" noChangeShapeType="1"/>
          </p:cNvSpPr>
          <p:nvPr/>
        </p:nvSpPr>
        <p:spPr>
          <a:xfrm>
            <a:off x="723900" y="5939535"/>
            <a:ext cx="7696200"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1400" b="0" i="0" u="none" strike="noStrike" baseline="0" dirty="0">
                <a:solidFill>
                  <a:srgbClr val="000000"/>
                </a:solidFill>
                <a:latin typeface="Arial" panose="020B0604020202020204" pitchFamily="34" charset="0"/>
              </a:rPr>
              <a:t>To</a:t>
            </a:r>
            <a:r>
              <a:rPr lang="en-US" sz="1400" b="0" i="0" u="none" strike="noStrike" baseline="0" dirty="0">
                <a:solidFill>
                  <a:schemeClr val="tx1"/>
                </a:solidFill>
                <a:latin typeface="Arial" panose="020B0604020202020204" pitchFamily="34" charset="0"/>
              </a:rPr>
              <a:t> graduate </a:t>
            </a:r>
            <a:r>
              <a:rPr lang="en-US" sz="1400" b="0" i="0" u="none" strike="noStrike" baseline="0" dirty="0">
                <a:solidFill>
                  <a:srgbClr val="000000"/>
                </a:solidFill>
                <a:latin typeface="Arial" panose="020B0604020202020204" pitchFamily="34" charset="0"/>
              </a:rPr>
              <a:t>a Cadet </a:t>
            </a:r>
            <a:r>
              <a:rPr lang="en-US" sz="1400" b="1" i="0" u="none" strike="noStrike" baseline="0" dirty="0">
                <a:solidFill>
                  <a:schemeClr val="tx1"/>
                </a:solidFill>
                <a:latin typeface="Arial" panose="020B0604020202020204" pitchFamily="34" charset="0"/>
              </a:rPr>
              <a:t>all issued items must </a:t>
            </a:r>
            <a:r>
              <a:rPr lang="en-US" sz="1400" b="0" i="0" u="none" strike="noStrike" baseline="0" dirty="0">
                <a:solidFill>
                  <a:srgbClr val="000000"/>
                </a:solidFill>
                <a:latin typeface="Arial" panose="020B0604020202020204" pitchFamily="34" charset="0"/>
              </a:rPr>
              <a:t>be returned to inventory and </a:t>
            </a:r>
            <a:r>
              <a:rPr lang="en-US" sz="1400" i="0" u="none" strike="noStrike" baseline="0" dirty="0">
                <a:solidFill>
                  <a:srgbClr val="000000"/>
                </a:solidFill>
                <a:latin typeface="Arial" panose="020B0604020202020204" pitchFamily="34" charset="0"/>
                <a:hlinkClick r:id="rId8" action="ppaction://hlinksldjump"/>
              </a:rPr>
              <a:t>Graduation Plans</a:t>
            </a:r>
            <a:r>
              <a:rPr lang="en-US" sz="1400" i="0" u="none" strike="noStrike" baseline="0" dirty="0">
                <a:solidFill>
                  <a:srgbClr val="000000"/>
                </a:solidFill>
                <a:latin typeface="Arial" panose="020B0604020202020204" pitchFamily="34" charset="0"/>
              </a:rPr>
              <a:t> </a:t>
            </a:r>
            <a:r>
              <a:rPr lang="en-US" sz="1400" b="1" i="0" u="none" strike="noStrike" baseline="0" dirty="0">
                <a:solidFill>
                  <a:srgbClr val="000000"/>
                </a:solidFill>
                <a:latin typeface="Arial" panose="020B0604020202020204" pitchFamily="34" charset="0"/>
              </a:rPr>
              <a:t>must </a:t>
            </a:r>
            <a:r>
              <a:rPr lang="en-US" sz="1400" b="0" i="0" u="none" strike="noStrike" baseline="0" dirty="0">
                <a:solidFill>
                  <a:srgbClr val="000000"/>
                </a:solidFill>
                <a:latin typeface="Arial" panose="020B0604020202020204" pitchFamily="34" charset="0"/>
              </a:rPr>
              <a:t>be entered in each senior Cadets record.</a:t>
            </a:r>
            <a:endParaRPr lang="en-US" sz="1400" dirty="0"/>
          </a:p>
        </p:txBody>
      </p:sp>
      <p:sp>
        <p:nvSpPr>
          <p:cNvPr id="4" name="TextBox 3">
            <a:hlinkClick r:id="rId9" action="ppaction://hlinksldjump"/>
            <a:extLst>
              <a:ext uri="{FF2B5EF4-FFF2-40B4-BE49-F238E27FC236}">
                <a16:creationId xmlns:a16="http://schemas.microsoft.com/office/drawing/2014/main" id="{61E7A8E3-DA06-27D6-4709-BEF6DF7696AD}"/>
              </a:ext>
            </a:extLst>
          </p:cNvPr>
          <p:cNvSpPr txBox="1">
            <a:spLocks noGrp="1" noRot="1" noMove="1" noResize="1" noEditPoints="1" noAdjustHandles="1" noChangeArrowheads="1" noChangeShapeType="1"/>
          </p:cNvSpPr>
          <p:nvPr/>
        </p:nvSpPr>
        <p:spPr>
          <a:xfrm flipH="1">
            <a:off x="6023423" y="5541595"/>
            <a:ext cx="668862" cy="17246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p>
        </p:txBody>
      </p:sp>
      <p:pic>
        <p:nvPicPr>
          <p:cNvPr id="2" name="Graphic 1" descr="Return to Topics">
            <a:hlinkClick r:id="rId10" action="ppaction://hlinksldjump"/>
            <a:extLst>
              <a:ext uri="{FF2B5EF4-FFF2-40B4-BE49-F238E27FC236}">
                <a16:creationId xmlns:a16="http://schemas.microsoft.com/office/drawing/2014/main" id="{601C6E76-7702-7D16-39B1-4EA681FD62FC}"/>
              </a:ext>
            </a:extLst>
          </p:cNvPr>
          <p:cNvPicPr>
            <a:picLocks noGrp="1" noRo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280909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sz="2200" dirty="0"/>
              <a:t>Assign Next School Grade, LET Level, and Class Period</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10 &amp; 11, 2-5)</a:t>
            </a:r>
            <a:endParaRPr lang="en-US" altLang="en-US" dirty="0"/>
          </a:p>
        </p:txBody>
      </p:sp>
      <p:sp>
        <p:nvSpPr>
          <p:cNvPr id="33" name="Rectangle 32">
            <a:hlinkClick r:id="rId2" action="ppaction://hlinksldjump"/>
            <a:extLst>
              <a:ext uri="{FF2B5EF4-FFF2-40B4-BE49-F238E27FC236}">
                <a16:creationId xmlns:a16="http://schemas.microsoft.com/office/drawing/2014/main" id="{DCAADF48-ABB7-6D25-FDF3-CE76B48EB58C}"/>
              </a:ext>
            </a:extLst>
          </p:cNvPr>
          <p:cNvSpPr>
            <a:spLocks noGrp="1" noRot="1" noMove="1" noResize="1" noEditPoints="1" noAdjustHandles="1" noChangeArrowheads="1" noChangeShapeType="1"/>
          </p:cNvSpPr>
          <p:nvPr/>
        </p:nvSpPr>
        <p:spPr>
          <a:xfrm>
            <a:off x="4748932" y="1202359"/>
            <a:ext cx="4025966"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200" b="1" i="0" u="none" strike="noStrike" baseline="0" dirty="0">
                <a:solidFill>
                  <a:srgbClr val="000000"/>
                </a:solidFill>
                <a:latin typeface="Arial" panose="020B0604020202020204" pitchFamily="34" charset="0"/>
              </a:rPr>
              <a:t>These steps are for Cadets in grades 8, 9, 10 and 11.</a:t>
            </a:r>
            <a:endParaRPr lang="en-US" sz="1200" b="1" dirty="0"/>
          </a:p>
        </p:txBody>
      </p:sp>
      <p:sp>
        <p:nvSpPr>
          <p:cNvPr id="5" name="Rectangle 4">
            <a:extLst>
              <a:ext uri="{FF2B5EF4-FFF2-40B4-BE49-F238E27FC236}">
                <a16:creationId xmlns:a16="http://schemas.microsoft.com/office/drawing/2014/main" id="{2E97A219-D821-168D-22D2-ABFB2B932E69}"/>
              </a:ext>
            </a:extLst>
          </p:cNvPr>
          <p:cNvSpPr>
            <a:spLocks noGrp="1" noRot="1" noMove="1" noResize="1" noEditPoints="1" noAdjustHandles="1" noChangeArrowheads="1" noChangeShapeType="1"/>
          </p:cNvSpPr>
          <p:nvPr/>
        </p:nvSpPr>
        <p:spPr>
          <a:xfrm>
            <a:off x="4702679" y="5281788"/>
            <a:ext cx="4116532" cy="1015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200" dirty="0"/>
              <a:t>Repeat steps 3 - 10 to move all Cadets to the appropriate Grade, LET level, and Class Periods.</a:t>
            </a:r>
          </a:p>
          <a:p>
            <a:endParaRPr lang="en-US" sz="1200" dirty="0"/>
          </a:p>
          <a:p>
            <a:r>
              <a:rPr lang="en-US" sz="1200" b="1" dirty="0"/>
              <a:t>NOTE: Begin at LET 3 and move the Cadets in each LET level up to the next LET Level. </a:t>
            </a:r>
          </a:p>
        </p:txBody>
      </p:sp>
      <p:sp>
        <p:nvSpPr>
          <p:cNvPr id="32" name="Rectangle 31">
            <a:extLst>
              <a:ext uri="{FF2B5EF4-FFF2-40B4-BE49-F238E27FC236}">
                <a16:creationId xmlns:a16="http://schemas.microsoft.com/office/drawing/2014/main" id="{A13D8B82-37F1-8982-9717-8264428FB967}"/>
              </a:ext>
            </a:extLst>
          </p:cNvPr>
          <p:cNvSpPr>
            <a:spLocks noGrp="1" noRot="1" noMove="1" noResize="1" noEditPoints="1" noAdjustHandles="1" noChangeArrowheads="1" noChangeShapeType="1"/>
          </p:cNvSpPr>
          <p:nvPr/>
        </p:nvSpPr>
        <p:spPr>
          <a:xfrm>
            <a:off x="4779530" y="1583682"/>
            <a:ext cx="4116532" cy="35855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228600" indent="-228600">
              <a:spcAft>
                <a:spcPts val="600"/>
              </a:spcAft>
              <a:buFont typeface="+mj-lt"/>
              <a:buAutoNum type="arabicPeriod"/>
            </a:pPr>
            <a:r>
              <a:rPr lang="en-US" sz="1100" dirty="0">
                <a:solidFill>
                  <a:srgbClr val="000000"/>
                </a:solidFill>
                <a:latin typeface="Arial" panose="020B0604020202020204" pitchFamily="34" charset="0"/>
              </a:rPr>
              <a:t>After </a:t>
            </a:r>
            <a:r>
              <a:rPr lang="en-US" sz="1100" b="0" i="0" u="none" strike="noStrike" baseline="0" dirty="0">
                <a:solidFill>
                  <a:srgbClr val="000000"/>
                </a:solidFill>
                <a:latin typeface="Arial" panose="020B0604020202020204" pitchFamily="34" charset="0"/>
              </a:rPr>
              <a:t>clicking the green Assign Next School Grade, Let Level and Class Period hyperlink. The Cadet Batch Actions page will open.</a:t>
            </a:r>
          </a:p>
          <a:p>
            <a:pPr marL="228600" indent="-228600">
              <a:spcAft>
                <a:spcPts val="600"/>
              </a:spcAft>
              <a:buFont typeface="+mj-lt"/>
              <a:buAutoNum type="arabicPeriod"/>
            </a:pPr>
            <a:r>
              <a:rPr lang="en-US" sz="1100" b="0" i="0" u="none" strike="noStrike" baseline="0" dirty="0">
                <a:solidFill>
                  <a:srgbClr val="000000"/>
                </a:solidFill>
                <a:latin typeface="Arial" panose="020B0604020202020204" pitchFamily="34" charset="0"/>
              </a:rPr>
              <a:t>Click the blue </a:t>
            </a:r>
            <a:r>
              <a:rPr lang="en-US" sz="1100" b="1" i="0" u="none" strike="noStrike" baseline="0" dirty="0">
                <a:solidFill>
                  <a:srgbClr val="000000"/>
                </a:solidFill>
                <a:latin typeface="Arial" panose="020B0604020202020204" pitchFamily="34" charset="0"/>
              </a:rPr>
              <a:t>Search</a:t>
            </a:r>
            <a:r>
              <a:rPr lang="en-US" sz="1100" b="0" i="0" u="none" strike="noStrike" baseline="0" dirty="0">
                <a:solidFill>
                  <a:srgbClr val="000000"/>
                </a:solidFill>
                <a:latin typeface="Arial" panose="020B0604020202020204" pitchFamily="34" charset="0"/>
              </a:rPr>
              <a:t> hyperlink next to Selected Cadets; the Search Cadet Screen will open.</a:t>
            </a:r>
          </a:p>
          <a:p>
            <a:pPr marL="228600" indent="-228600">
              <a:spcAft>
                <a:spcPts val="600"/>
              </a:spcAft>
              <a:buFont typeface="+mj-lt"/>
              <a:buAutoNum type="arabicPeriod"/>
            </a:pPr>
            <a:r>
              <a:rPr lang="en-US" sz="1100" b="0" i="0" u="none" strike="noStrike" baseline="0" dirty="0">
                <a:solidFill>
                  <a:srgbClr val="000000"/>
                </a:solidFill>
                <a:latin typeface="Arial" panose="020B0604020202020204" pitchFamily="34" charset="0"/>
              </a:rPr>
              <a:t>In the Search Cadets screen, check the </a:t>
            </a:r>
            <a:r>
              <a:rPr lang="en-US" sz="1100" b="1" i="0" u="none" strike="noStrike" baseline="0" dirty="0">
                <a:solidFill>
                  <a:srgbClr val="000000"/>
                </a:solidFill>
                <a:latin typeface="Arial" panose="020B0604020202020204" pitchFamily="34" charset="0"/>
              </a:rPr>
              <a:t>11 box </a:t>
            </a:r>
            <a:r>
              <a:rPr lang="en-US" sz="1100" b="0" i="0" u="none" strike="noStrike" baseline="0" dirty="0">
                <a:solidFill>
                  <a:srgbClr val="000000"/>
                </a:solidFill>
                <a:latin typeface="Arial" panose="020B0604020202020204" pitchFamily="34" charset="0"/>
              </a:rPr>
              <a:t>from the Grade option, then click the </a:t>
            </a:r>
            <a:r>
              <a:rPr lang="en-US" sz="1100" b="1" i="0" u="none" strike="noStrike" baseline="0" dirty="0">
                <a:solidFill>
                  <a:srgbClr val="000000"/>
                </a:solidFill>
                <a:latin typeface="Arial" panose="020B0604020202020204" pitchFamily="34" charset="0"/>
              </a:rPr>
              <a:t>Search</a:t>
            </a:r>
            <a:r>
              <a:rPr lang="en-US" sz="1100" b="0" i="0" u="none" strike="noStrike" baseline="0" dirty="0">
                <a:solidFill>
                  <a:srgbClr val="000000"/>
                </a:solidFill>
                <a:latin typeface="Arial" panose="020B0604020202020204" pitchFamily="34" charset="0"/>
              </a:rPr>
              <a:t> Button. Any Cadet you do not want to perform the batch action on may be unselected by clicking on the checkmark in the select column. </a:t>
            </a:r>
          </a:p>
          <a:p>
            <a:pPr marL="228600" indent="-228600">
              <a:spcAft>
                <a:spcPts val="600"/>
              </a:spcAft>
              <a:buFont typeface="+mj-lt"/>
              <a:buAutoNum type="arabicPeriod"/>
            </a:pPr>
            <a:r>
              <a:rPr lang="en-US" sz="1100" dirty="0">
                <a:solidFill>
                  <a:srgbClr val="000000"/>
                </a:solidFill>
                <a:latin typeface="Arial" panose="020B0604020202020204" pitchFamily="34" charset="0"/>
              </a:rPr>
              <a:t>C</a:t>
            </a:r>
            <a:r>
              <a:rPr lang="en-US" sz="1100" b="0" i="0" u="none" strike="noStrike" baseline="0" dirty="0">
                <a:solidFill>
                  <a:srgbClr val="000000"/>
                </a:solidFill>
                <a:latin typeface="Arial" panose="020B0604020202020204" pitchFamily="34" charset="0"/>
              </a:rPr>
              <a:t>lick on Select Cadets button.</a:t>
            </a:r>
          </a:p>
          <a:p>
            <a:pPr marL="228600" indent="-228600">
              <a:spcAft>
                <a:spcPts val="600"/>
              </a:spcAft>
              <a:buFont typeface="+mj-lt"/>
              <a:buAutoNum type="arabicPeriod"/>
            </a:pPr>
            <a:r>
              <a:rPr lang="en-US" sz="1100" b="0" i="0" u="none" strike="noStrike" baseline="0" dirty="0">
                <a:solidFill>
                  <a:srgbClr val="000000"/>
                </a:solidFill>
                <a:latin typeface="Arial" panose="020B0604020202020204" pitchFamily="34" charset="0"/>
              </a:rPr>
              <a:t>Click on the drop-down menu arrow next to Batch Action.</a:t>
            </a:r>
          </a:p>
          <a:p>
            <a:pPr marL="228600" indent="-228600">
              <a:spcAft>
                <a:spcPts val="600"/>
              </a:spcAft>
              <a:buFont typeface="+mj-lt"/>
              <a:buAutoNum type="arabicPeriod"/>
            </a:pPr>
            <a:r>
              <a:rPr lang="en-US" sz="1100" dirty="0"/>
              <a:t>Select </a:t>
            </a:r>
            <a:r>
              <a:rPr lang="en-US" sz="1100" b="1" dirty="0"/>
              <a:t>Cadet Details </a:t>
            </a:r>
            <a:r>
              <a:rPr lang="en-US" sz="1100" dirty="0"/>
              <a:t>from the dropdown list. </a:t>
            </a:r>
          </a:p>
          <a:p>
            <a:pPr marL="228600" indent="-228600">
              <a:spcAft>
                <a:spcPts val="600"/>
              </a:spcAft>
              <a:buFont typeface="+mj-lt"/>
              <a:buAutoNum type="arabicPeriod"/>
            </a:pPr>
            <a:r>
              <a:rPr lang="en-US" sz="1100" dirty="0"/>
              <a:t>Select Change Details and the Cadet Details panel will open.</a:t>
            </a:r>
          </a:p>
          <a:p>
            <a:pPr marL="228600" indent="-228600">
              <a:spcAft>
                <a:spcPts val="600"/>
              </a:spcAft>
              <a:buFont typeface="+mj-lt"/>
              <a:buAutoNum type="arabicPeriod"/>
            </a:pPr>
            <a:r>
              <a:rPr lang="en-US" sz="1100" dirty="0"/>
              <a:t>From the </a:t>
            </a:r>
            <a:r>
              <a:rPr lang="en-US" sz="1100" b="1" dirty="0"/>
              <a:t>Grade</a:t>
            </a:r>
            <a:r>
              <a:rPr lang="en-US" sz="1100" dirty="0"/>
              <a:t> dropdown menu select </a:t>
            </a:r>
            <a:r>
              <a:rPr lang="en-US" sz="1100" b="1" dirty="0"/>
              <a:t>12</a:t>
            </a:r>
            <a:r>
              <a:rPr lang="en-US" sz="1100" dirty="0"/>
              <a:t>.</a:t>
            </a:r>
          </a:p>
          <a:p>
            <a:pPr marL="228600" indent="-228600">
              <a:spcAft>
                <a:spcPts val="600"/>
              </a:spcAft>
              <a:buFont typeface="+mj-lt"/>
              <a:buAutoNum type="arabicPeriod"/>
            </a:pPr>
            <a:r>
              <a:rPr lang="en-US" sz="1100" dirty="0"/>
              <a:t>Click the </a:t>
            </a:r>
            <a:r>
              <a:rPr lang="en-US" sz="1100" b="1" dirty="0"/>
              <a:t>Save</a:t>
            </a:r>
            <a:r>
              <a:rPr lang="en-US" sz="1100" dirty="0"/>
              <a:t> button.</a:t>
            </a:r>
          </a:p>
        </p:txBody>
      </p:sp>
      <p:grpSp>
        <p:nvGrpSpPr>
          <p:cNvPr id="18" name="Group 17">
            <a:extLst>
              <a:ext uri="{FF2B5EF4-FFF2-40B4-BE49-F238E27FC236}">
                <a16:creationId xmlns:a16="http://schemas.microsoft.com/office/drawing/2014/main" id="{D92F33EA-B91B-A78E-ADB3-AAF743BE426F}"/>
              </a:ext>
            </a:extLst>
          </p:cNvPr>
          <p:cNvGrpSpPr>
            <a:grpSpLocks noGrp="1" noUngrp="1" noRot="1" noMove="1" noResize="1"/>
          </p:cNvGrpSpPr>
          <p:nvPr/>
        </p:nvGrpSpPr>
        <p:grpSpPr>
          <a:xfrm>
            <a:off x="0" y="1220016"/>
            <a:ext cx="4572000" cy="2557995"/>
            <a:chOff x="0" y="1220016"/>
            <a:chExt cx="3537527" cy="2208983"/>
          </a:xfrm>
        </p:grpSpPr>
        <p:pic>
          <p:nvPicPr>
            <p:cNvPr id="16" name="Picture 15" descr="Graphical user interface, application, PowerPoint&#10;&#10;Description automatically generated">
              <a:extLst>
                <a:ext uri="{FF2B5EF4-FFF2-40B4-BE49-F238E27FC236}">
                  <a16:creationId xmlns:a16="http://schemas.microsoft.com/office/drawing/2014/main" id="{881F7AA2-C43A-64AA-FE42-F64DCCA8789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r="22626"/>
            <a:stretch/>
          </p:blipFill>
          <p:spPr>
            <a:xfrm>
              <a:off x="0" y="1220016"/>
              <a:ext cx="3537527" cy="2138433"/>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40A5B461-A53B-3070-A21F-541A711DA3A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411942" y="1632234"/>
              <a:ext cx="1040669" cy="1796765"/>
            </a:xfrm>
            <a:prstGeom prst="rect">
              <a:avLst/>
            </a:prstGeom>
          </p:spPr>
        </p:pic>
      </p:grpSp>
      <p:pic>
        <p:nvPicPr>
          <p:cNvPr id="14" name="Picture 13" descr="Graphical user interface, application&#10;&#10;Description automatically generated">
            <a:extLst>
              <a:ext uri="{FF2B5EF4-FFF2-40B4-BE49-F238E27FC236}">
                <a16:creationId xmlns:a16="http://schemas.microsoft.com/office/drawing/2014/main" id="{428DFEBE-5871-DC86-2839-DEA44D9DF56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848" t="1486" r="2870" b="3264"/>
          <a:stretch/>
        </p:blipFill>
        <p:spPr>
          <a:xfrm>
            <a:off x="27538" y="2017446"/>
            <a:ext cx="3089724" cy="2317510"/>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14A10B17-5F78-4A10-0C37-6845DC0D3759}"/>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l="1309" t="1229" r="2861" b="2359"/>
          <a:stretch/>
        </p:blipFill>
        <p:spPr>
          <a:xfrm>
            <a:off x="1250119" y="3778011"/>
            <a:ext cx="3321882" cy="2816753"/>
          </a:xfrm>
          <a:prstGeom prst="rect">
            <a:avLst/>
          </a:prstGeom>
        </p:spPr>
      </p:pic>
      <p:sp>
        <p:nvSpPr>
          <p:cNvPr id="19" name="TextBox 18">
            <a:extLst>
              <a:ext uri="{FF2B5EF4-FFF2-40B4-BE49-F238E27FC236}">
                <a16:creationId xmlns:a16="http://schemas.microsoft.com/office/drawing/2014/main" id="{8FFC66B4-F66C-C521-AA1B-45BB482EF2A8}"/>
              </a:ext>
            </a:extLst>
          </p:cNvPr>
          <p:cNvSpPr txBox="1">
            <a:spLocks noGrp="1" noRot="1" noMove="1" noResize="1" noEditPoints="1" noAdjustHandles="1" noChangeArrowheads="1" noChangeShapeType="1"/>
          </p:cNvSpPr>
          <p:nvPr/>
        </p:nvSpPr>
        <p:spPr>
          <a:xfrm>
            <a:off x="681182" y="1588655"/>
            <a:ext cx="270163" cy="108708"/>
          </a:xfrm>
          <a:prstGeom prst="rect">
            <a:avLst/>
          </a:prstGeom>
          <a:noFill/>
          <a:ln w="28575">
            <a:solidFill>
              <a:srgbClr val="FF00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3F7A85FC-74AE-5B32-BD33-65A0C57BEC76}"/>
              </a:ext>
            </a:extLst>
          </p:cNvPr>
          <p:cNvSpPr txBox="1">
            <a:spLocks noGrp="1" noRot="1" noMove="1" noResize="1" noEditPoints="1" noAdjustHandles="1" noChangeArrowheads="1" noChangeShapeType="1"/>
          </p:cNvSpPr>
          <p:nvPr/>
        </p:nvSpPr>
        <p:spPr>
          <a:xfrm>
            <a:off x="101600" y="4005739"/>
            <a:ext cx="323273" cy="113679"/>
          </a:xfrm>
          <a:prstGeom prst="rect">
            <a:avLst/>
          </a:prstGeom>
          <a:noFill/>
          <a:ln w="28575">
            <a:solidFill>
              <a:srgbClr val="FF0000"/>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6431D001-B04D-B121-85CF-4A5D76C4D832}"/>
              </a:ext>
            </a:extLst>
          </p:cNvPr>
          <p:cNvSpPr txBox="1">
            <a:spLocks noGrp="1" noRot="1" noMove="1" noResize="1" noEditPoints="1" noAdjustHandles="1" noChangeArrowheads="1" noChangeShapeType="1"/>
          </p:cNvSpPr>
          <p:nvPr/>
        </p:nvSpPr>
        <p:spPr>
          <a:xfrm>
            <a:off x="1250119" y="3098800"/>
            <a:ext cx="883480" cy="158751"/>
          </a:xfrm>
          <a:prstGeom prst="rect">
            <a:avLst/>
          </a:prstGeom>
          <a:noFill/>
          <a:ln w="28575">
            <a:solidFill>
              <a:srgbClr val="FF0000"/>
            </a:solidFill>
          </a:ln>
        </p:spPr>
        <p:txBody>
          <a:bodyPr wrap="square" rtlCol="0">
            <a:spAutoFit/>
          </a:bodyPr>
          <a:lstStyle/>
          <a:p>
            <a:endParaRPr lang="en-US" dirty="0"/>
          </a:p>
        </p:txBody>
      </p:sp>
      <p:sp>
        <p:nvSpPr>
          <p:cNvPr id="23" name="TextBox 22">
            <a:extLst>
              <a:ext uri="{FF2B5EF4-FFF2-40B4-BE49-F238E27FC236}">
                <a16:creationId xmlns:a16="http://schemas.microsoft.com/office/drawing/2014/main" id="{3AF6BD30-45C4-B4FC-9884-EC41AD7ADE55}"/>
              </a:ext>
            </a:extLst>
          </p:cNvPr>
          <p:cNvSpPr txBox="1">
            <a:spLocks noGrp="1" noRot="1" noMove="1" noResize="1" noEditPoints="1" noAdjustHandles="1" noChangeArrowheads="1" noChangeShapeType="1"/>
          </p:cNvSpPr>
          <p:nvPr/>
        </p:nvSpPr>
        <p:spPr>
          <a:xfrm>
            <a:off x="1079500" y="2946400"/>
            <a:ext cx="838200" cy="152400"/>
          </a:xfrm>
          <a:prstGeom prst="rect">
            <a:avLst/>
          </a:prstGeom>
          <a:noFill/>
          <a:ln w="28575">
            <a:solidFill>
              <a:srgbClr val="FF0000"/>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11B5D6A8-8FD9-17C4-29A3-0F108A65851E}"/>
              </a:ext>
            </a:extLst>
          </p:cNvPr>
          <p:cNvSpPr txBox="1">
            <a:spLocks noGrp="1" noRot="1" noMove="1" noResize="1" noEditPoints="1" noAdjustHandles="1" noChangeArrowheads="1" noChangeShapeType="1"/>
          </p:cNvSpPr>
          <p:nvPr/>
        </p:nvSpPr>
        <p:spPr>
          <a:xfrm>
            <a:off x="101600" y="2971800"/>
            <a:ext cx="901111" cy="101600"/>
          </a:xfrm>
          <a:prstGeom prst="rect">
            <a:avLst/>
          </a:prstGeom>
          <a:noFill/>
          <a:ln w="28575">
            <a:solidFill>
              <a:srgbClr val="FF0000"/>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4A70FB94-8D9D-81DC-D61A-251BE68045D6}"/>
              </a:ext>
            </a:extLst>
          </p:cNvPr>
          <p:cNvSpPr txBox="1">
            <a:spLocks noGrp="1" noRot="1" noMove="1" noResize="1" noEditPoints="1" noAdjustHandles="1" noChangeArrowheads="1" noChangeShapeType="1"/>
          </p:cNvSpPr>
          <p:nvPr/>
        </p:nvSpPr>
        <p:spPr>
          <a:xfrm>
            <a:off x="3144800" y="2152650"/>
            <a:ext cx="493750" cy="107950"/>
          </a:xfrm>
          <a:prstGeom prst="rect">
            <a:avLst/>
          </a:prstGeom>
          <a:noFill/>
          <a:ln w="28575">
            <a:solidFill>
              <a:srgbClr val="FF0000"/>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77CD3045-F246-10CF-B62E-9D85A95DDB15}"/>
              </a:ext>
            </a:extLst>
          </p:cNvPr>
          <p:cNvSpPr txBox="1">
            <a:spLocks noGrp="1" noRot="1" noMove="1" noResize="1" noEditPoints="1" noAdjustHandles="1" noChangeArrowheads="1" noChangeShapeType="1"/>
          </p:cNvSpPr>
          <p:nvPr/>
        </p:nvSpPr>
        <p:spPr>
          <a:xfrm>
            <a:off x="1308392" y="5452967"/>
            <a:ext cx="945858" cy="240868"/>
          </a:xfrm>
          <a:prstGeom prst="rect">
            <a:avLst/>
          </a:prstGeom>
          <a:noFill/>
          <a:ln w="28575">
            <a:solidFill>
              <a:srgbClr val="FF0000"/>
            </a:solidFill>
          </a:ln>
        </p:spPr>
        <p:txBody>
          <a:bodyPr wrap="square" rtlCol="0">
            <a:spAutoFit/>
          </a:bodyPr>
          <a:lstStyle/>
          <a:p>
            <a:endParaRPr lang="en-US" dirty="0"/>
          </a:p>
        </p:txBody>
      </p:sp>
      <p:sp>
        <p:nvSpPr>
          <p:cNvPr id="28" name="TextBox 27">
            <a:extLst>
              <a:ext uri="{FF2B5EF4-FFF2-40B4-BE49-F238E27FC236}">
                <a16:creationId xmlns:a16="http://schemas.microsoft.com/office/drawing/2014/main" id="{1AF06E60-CC6A-FCC6-C666-8373A5C0DE8A}"/>
              </a:ext>
            </a:extLst>
          </p:cNvPr>
          <p:cNvSpPr txBox="1">
            <a:spLocks noGrp="1" noRot="1" noMove="1" noResize="1" noEditPoints="1" noAdjustHandles="1" noChangeArrowheads="1" noChangeShapeType="1"/>
          </p:cNvSpPr>
          <p:nvPr/>
        </p:nvSpPr>
        <p:spPr>
          <a:xfrm>
            <a:off x="1339850" y="4119418"/>
            <a:ext cx="990600" cy="163637"/>
          </a:xfrm>
          <a:prstGeom prst="rect">
            <a:avLst/>
          </a:prstGeom>
          <a:noFill/>
          <a:ln w="28575">
            <a:solidFill>
              <a:srgbClr val="FF0000"/>
            </a:solidFill>
          </a:ln>
        </p:spPr>
        <p:txBody>
          <a:bodyPr wrap="square" rtlCol="0">
            <a:spAutoFit/>
          </a:bodyPr>
          <a:lstStyle/>
          <a:p>
            <a:endParaRPr lang="en-US" dirty="0"/>
          </a:p>
        </p:txBody>
      </p:sp>
      <p:sp>
        <p:nvSpPr>
          <p:cNvPr id="29" name="TextBox 28">
            <a:extLst>
              <a:ext uri="{FF2B5EF4-FFF2-40B4-BE49-F238E27FC236}">
                <a16:creationId xmlns:a16="http://schemas.microsoft.com/office/drawing/2014/main" id="{D7C089FC-68CF-E67A-242A-5B311F7C50F0}"/>
              </a:ext>
            </a:extLst>
          </p:cNvPr>
          <p:cNvSpPr txBox="1">
            <a:spLocks noGrp="1" noRot="1" noMove="1" noResize="1" noEditPoints="1" noAdjustHandles="1" noChangeArrowheads="1" noChangeShapeType="1"/>
          </p:cNvSpPr>
          <p:nvPr/>
        </p:nvSpPr>
        <p:spPr>
          <a:xfrm>
            <a:off x="3272232" y="5452967"/>
            <a:ext cx="1001318" cy="240867"/>
          </a:xfrm>
          <a:prstGeom prst="rect">
            <a:avLst/>
          </a:prstGeom>
          <a:noFill/>
          <a:ln w="28575">
            <a:solidFill>
              <a:srgbClr val="FF0000"/>
            </a:solidFill>
          </a:ln>
        </p:spPr>
        <p:txBody>
          <a:bodyPr wrap="square" rtlCol="0">
            <a:spAutoFit/>
          </a:bodyPr>
          <a:lstStyle/>
          <a:p>
            <a:endParaRPr lang="en-US" dirty="0"/>
          </a:p>
        </p:txBody>
      </p:sp>
      <p:sp>
        <p:nvSpPr>
          <p:cNvPr id="3" name="Rectangle 2">
            <a:hlinkClick r:id="rId7" action="ppaction://hlinksldjump"/>
            <a:extLst>
              <a:ext uri="{FF2B5EF4-FFF2-40B4-BE49-F238E27FC236}">
                <a16:creationId xmlns:a16="http://schemas.microsoft.com/office/drawing/2014/main" id="{DEABCBEF-5BE2-670D-7A4E-CBACE350D60B}"/>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hlinkClick r:id="rId8" action="ppaction://hlinksldjump"/>
            <a:extLst>
              <a:ext uri="{FF2B5EF4-FFF2-40B4-BE49-F238E27FC236}">
                <a16:creationId xmlns:a16="http://schemas.microsoft.com/office/drawing/2014/main" id="{61E7A8E3-DA06-27D6-4709-BEF6DF7696AD}"/>
              </a:ext>
            </a:extLst>
          </p:cNvPr>
          <p:cNvSpPr txBox="1">
            <a:spLocks noGrp="1" noRot="1" noMove="1" noResize="1" noEditPoints="1" noAdjustHandles="1" noChangeArrowheads="1" noChangeShapeType="1"/>
          </p:cNvSpPr>
          <p:nvPr/>
        </p:nvSpPr>
        <p:spPr>
          <a:xfrm>
            <a:off x="2193173" y="5971454"/>
            <a:ext cx="586971" cy="18920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p>
        </p:txBody>
      </p:sp>
      <p:pic>
        <p:nvPicPr>
          <p:cNvPr id="7" name="Graphic 6" descr="Return to Topics">
            <a:hlinkClick r:id="rId9" action="ppaction://hlinksldjump"/>
            <a:extLst>
              <a:ext uri="{FF2B5EF4-FFF2-40B4-BE49-F238E27FC236}">
                <a16:creationId xmlns:a16="http://schemas.microsoft.com/office/drawing/2014/main" id="{B98D8191-9EA8-A51F-8F25-9CC235547F80}"/>
              </a:ext>
            </a:extLst>
          </p:cNvPr>
          <p:cNvPicPr>
            <a:picLocks noGrp="1" noRo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121054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280B5AA-62BA-365C-8CD5-4E9D8E170292}"/>
              </a:ext>
            </a:extLst>
          </p:cNvPr>
          <p:cNvSpPr>
            <a:spLocks noGrp="1" noRot="1" noMove="1" noResize="1" noEditPoints="1" noAdjustHandles="1" noChangeArrowheads="1" noChangeShapeType="1"/>
          </p:cNvSpPr>
          <p:nvPr/>
        </p:nvSpPr>
        <p:spPr>
          <a:xfrm>
            <a:off x="5949048" y="1186218"/>
            <a:ext cx="1880468"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400" b="1" u="sng" strike="noStrike" baseline="0" dirty="0">
                <a:solidFill>
                  <a:srgbClr val="000000"/>
                </a:solidFill>
                <a:latin typeface="Arial" panose="020B0604020202020204" pitchFamily="34" charset="0"/>
              </a:rPr>
              <a:t>How to Add a Cadet</a:t>
            </a:r>
            <a:endParaRPr lang="en-US" sz="1400" b="1" u="sng" dirty="0"/>
          </a:p>
        </p:txBody>
      </p:sp>
      <p:pic>
        <p:nvPicPr>
          <p:cNvPr id="6" name="Picture 5" descr="Graphical user interface, text, application, email&#10;&#10;Description automatically generated">
            <a:extLst>
              <a:ext uri="{FF2B5EF4-FFF2-40B4-BE49-F238E27FC236}">
                <a16:creationId xmlns:a16="http://schemas.microsoft.com/office/drawing/2014/main" id="{90B19B38-ADE7-08DF-9AE9-4D76501BBCE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2" r="74844" b="57380"/>
          <a:stretch/>
        </p:blipFill>
        <p:spPr>
          <a:xfrm>
            <a:off x="86199" y="1186218"/>
            <a:ext cx="3891601" cy="2242782"/>
          </a:xfrm>
          <a:prstGeom prst="rect">
            <a:avLst/>
          </a:prstGeom>
        </p:spPr>
      </p:pic>
      <p:sp>
        <p:nvSpPr>
          <p:cNvPr id="15" name="TextBox 14">
            <a:extLst>
              <a:ext uri="{FF2B5EF4-FFF2-40B4-BE49-F238E27FC236}">
                <a16:creationId xmlns:a16="http://schemas.microsoft.com/office/drawing/2014/main" id="{33772A6F-E2AC-E335-9FBF-A5DBE2DF1BF8}"/>
              </a:ext>
            </a:extLst>
          </p:cNvPr>
          <p:cNvSpPr txBox="1">
            <a:spLocks noGrp="1" noRot="1" noMove="1" noResize="1" noEditPoints="1" noAdjustHandles="1" noChangeArrowheads="1" noChangeShapeType="1"/>
          </p:cNvSpPr>
          <p:nvPr/>
        </p:nvSpPr>
        <p:spPr>
          <a:xfrm>
            <a:off x="132840" y="1570181"/>
            <a:ext cx="1114137" cy="258618"/>
          </a:xfrm>
          <a:prstGeom prst="rect">
            <a:avLst/>
          </a:prstGeom>
          <a:noFill/>
          <a:ln w="28575">
            <a:solidFill>
              <a:srgbClr val="FF0000"/>
            </a:solidFill>
          </a:ln>
        </p:spPr>
        <p:txBody>
          <a:bodyPr wrap="square" rtlCol="0">
            <a:spAutoFit/>
          </a:bodyPr>
          <a:lstStyle/>
          <a:p>
            <a:endParaRPr lang="en-US" dirty="0"/>
          </a:p>
        </p:txBody>
      </p:sp>
      <p:grpSp>
        <p:nvGrpSpPr>
          <p:cNvPr id="14" name="Group 13">
            <a:extLst>
              <a:ext uri="{FF2B5EF4-FFF2-40B4-BE49-F238E27FC236}">
                <a16:creationId xmlns:a16="http://schemas.microsoft.com/office/drawing/2014/main" id="{9DF99D9C-9722-E359-8C84-C1BAC9327BF4}"/>
              </a:ext>
            </a:extLst>
          </p:cNvPr>
          <p:cNvGrpSpPr>
            <a:grpSpLocks noGrp="1" noUngrp="1" noRot="1" noMove="1" noResize="1"/>
          </p:cNvGrpSpPr>
          <p:nvPr/>
        </p:nvGrpSpPr>
        <p:grpSpPr>
          <a:xfrm>
            <a:off x="67657" y="1981947"/>
            <a:ext cx="4504343" cy="4215653"/>
            <a:chOff x="4622279" y="1186218"/>
            <a:chExt cx="4407421" cy="4338282"/>
          </a:xfrm>
        </p:grpSpPr>
        <p:pic>
          <p:nvPicPr>
            <p:cNvPr id="10" name="Picture 9">
              <a:extLst>
                <a:ext uri="{FF2B5EF4-FFF2-40B4-BE49-F238E27FC236}">
                  <a16:creationId xmlns:a16="http://schemas.microsoft.com/office/drawing/2014/main" id="{A314679E-69BA-F626-852B-F3842929207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4971" t="-3410" r="21766" b="35902"/>
            <a:stretch/>
          </p:blipFill>
          <p:spPr>
            <a:xfrm>
              <a:off x="4622279" y="5154703"/>
              <a:ext cx="4407421" cy="36979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CBBB3901-CDC6-D168-0333-C60E157CCA3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4494" t="4849" r="20495" b="-2357"/>
            <a:stretch/>
          </p:blipFill>
          <p:spPr>
            <a:xfrm>
              <a:off x="4622279" y="1186218"/>
              <a:ext cx="4407421" cy="4128223"/>
            </a:xfrm>
            <a:prstGeom prst="rect">
              <a:avLst/>
            </a:prstGeom>
          </p:spPr>
        </p:pic>
      </p:grpSp>
      <p:sp>
        <p:nvSpPr>
          <p:cNvPr id="7" name="TextBox 6">
            <a:extLst>
              <a:ext uri="{FF2B5EF4-FFF2-40B4-BE49-F238E27FC236}">
                <a16:creationId xmlns:a16="http://schemas.microsoft.com/office/drawing/2014/main" id="{92C55DCB-6225-6E2A-BEB7-64AF38F00496}"/>
              </a:ext>
            </a:extLst>
          </p:cNvPr>
          <p:cNvSpPr txBox="1">
            <a:spLocks noGrp="1" noRot="1" noMove="1" noResize="1" noEditPoints="1" noAdjustHandles="1" noChangeArrowheads="1" noChangeShapeType="1"/>
          </p:cNvSpPr>
          <p:nvPr/>
        </p:nvSpPr>
        <p:spPr>
          <a:xfrm>
            <a:off x="951346" y="2513692"/>
            <a:ext cx="1228435" cy="147781"/>
          </a:xfrm>
          <a:prstGeom prst="rect">
            <a:avLst/>
          </a:prstGeom>
          <a:noFill/>
          <a:ln w="28575">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81146D97-07D4-1CF0-D05D-2AF9C8628962}"/>
              </a:ext>
            </a:extLst>
          </p:cNvPr>
          <p:cNvSpPr txBox="1">
            <a:spLocks noGrp="1" noRot="1" noMove="1" noResize="1" noEditPoints="1" noAdjustHandles="1" noChangeArrowheads="1" noChangeShapeType="1"/>
          </p:cNvSpPr>
          <p:nvPr/>
        </p:nvSpPr>
        <p:spPr>
          <a:xfrm>
            <a:off x="951345" y="3209682"/>
            <a:ext cx="1089891" cy="133240"/>
          </a:xfrm>
          <a:prstGeom prst="rect">
            <a:avLst/>
          </a:prstGeom>
          <a:noFill/>
          <a:ln w="28575">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467F6DC3-36BD-893C-F750-7C918522D3E7}"/>
              </a:ext>
            </a:extLst>
          </p:cNvPr>
          <p:cNvSpPr txBox="1">
            <a:spLocks noGrp="1" noRot="1" noMove="1" noResize="1" noEditPoints="1" noAdjustHandles="1" noChangeArrowheads="1" noChangeShapeType="1"/>
          </p:cNvSpPr>
          <p:nvPr/>
        </p:nvSpPr>
        <p:spPr>
          <a:xfrm>
            <a:off x="3312010" y="2513692"/>
            <a:ext cx="1226891" cy="147781"/>
          </a:xfrm>
          <a:prstGeom prst="rect">
            <a:avLst/>
          </a:prstGeom>
          <a:noFill/>
          <a:ln w="28575">
            <a:solidFill>
              <a:srgbClr val="FF00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F33AE291-0494-F9F1-782D-FA6FB9C8580A}"/>
              </a:ext>
            </a:extLst>
          </p:cNvPr>
          <p:cNvSpPr txBox="1">
            <a:spLocks noGrp="1" noRot="1" noMove="1" noResize="1" noEditPoints="1" noAdjustHandles="1" noChangeArrowheads="1" noChangeShapeType="1"/>
          </p:cNvSpPr>
          <p:nvPr/>
        </p:nvSpPr>
        <p:spPr>
          <a:xfrm>
            <a:off x="2382983" y="2513692"/>
            <a:ext cx="203200" cy="147781"/>
          </a:xfrm>
          <a:prstGeom prst="rect">
            <a:avLst/>
          </a:prstGeom>
          <a:noFill/>
          <a:ln w="28575">
            <a:solidFill>
              <a:srgbClr val="FF00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9B7958F0-E12F-E2A6-FD21-CC7B65FE5F67}"/>
              </a:ext>
            </a:extLst>
          </p:cNvPr>
          <p:cNvSpPr txBox="1">
            <a:spLocks noGrp="1" noRot="1" noMove="1" noResize="1" noEditPoints="1" noAdjustHandles="1" noChangeArrowheads="1" noChangeShapeType="1"/>
          </p:cNvSpPr>
          <p:nvPr/>
        </p:nvSpPr>
        <p:spPr>
          <a:xfrm>
            <a:off x="1369984" y="2719462"/>
            <a:ext cx="409576" cy="108421"/>
          </a:xfrm>
          <a:prstGeom prst="rect">
            <a:avLst/>
          </a:prstGeom>
          <a:noFill/>
          <a:ln w="28575">
            <a:solidFill>
              <a:srgbClr val="FF00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8E1398D9-B1CB-4F57-0294-194A554BDE9A}"/>
              </a:ext>
            </a:extLst>
          </p:cNvPr>
          <p:cNvSpPr txBox="1">
            <a:spLocks noGrp="1" noRot="1" noMove="1" noResize="1" noEditPoints="1" noAdjustHandles="1" noChangeArrowheads="1" noChangeShapeType="1"/>
          </p:cNvSpPr>
          <p:nvPr/>
        </p:nvSpPr>
        <p:spPr>
          <a:xfrm>
            <a:off x="954346" y="3510609"/>
            <a:ext cx="2971110" cy="138605"/>
          </a:xfrm>
          <a:prstGeom prst="rect">
            <a:avLst/>
          </a:prstGeom>
          <a:noFill/>
          <a:ln w="28575">
            <a:solidFill>
              <a:srgbClr val="FF0000"/>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4489B8D9-D205-B9FF-5845-613361812280}"/>
              </a:ext>
            </a:extLst>
          </p:cNvPr>
          <p:cNvSpPr txBox="1">
            <a:spLocks noGrp="1" noRot="1" noMove="1" noResize="1" noEditPoints="1" noAdjustHandles="1" noChangeArrowheads="1" noChangeShapeType="1"/>
          </p:cNvSpPr>
          <p:nvPr/>
        </p:nvSpPr>
        <p:spPr>
          <a:xfrm>
            <a:off x="2224346" y="3707385"/>
            <a:ext cx="509617" cy="138605"/>
          </a:xfrm>
          <a:prstGeom prst="rect">
            <a:avLst/>
          </a:prstGeom>
          <a:noFill/>
          <a:ln w="28575">
            <a:solidFill>
              <a:srgbClr val="FF00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A2701DF9-172E-5F61-03F1-0AAC9CCB908F}"/>
              </a:ext>
            </a:extLst>
          </p:cNvPr>
          <p:cNvSpPr txBox="1">
            <a:spLocks noGrp="1" noRot="1" noMove="1" noResize="1" noEditPoints="1" noAdjustHandles="1" noChangeArrowheads="1" noChangeShapeType="1"/>
          </p:cNvSpPr>
          <p:nvPr/>
        </p:nvSpPr>
        <p:spPr>
          <a:xfrm>
            <a:off x="947115" y="4100224"/>
            <a:ext cx="1707953" cy="137831"/>
          </a:xfrm>
          <a:prstGeom prst="rect">
            <a:avLst/>
          </a:prstGeom>
          <a:noFill/>
          <a:ln w="28575">
            <a:solidFill>
              <a:srgbClr val="FF0000"/>
            </a:solid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7EC90EA1-5058-AE4A-870D-23C15E66084D}"/>
              </a:ext>
            </a:extLst>
          </p:cNvPr>
          <p:cNvSpPr txBox="1">
            <a:spLocks noGrp="1" noRot="1" noMove="1" noResize="1" noEditPoints="1" noAdjustHandles="1" noChangeArrowheads="1" noChangeShapeType="1"/>
          </p:cNvSpPr>
          <p:nvPr/>
        </p:nvSpPr>
        <p:spPr>
          <a:xfrm>
            <a:off x="954346" y="4290901"/>
            <a:ext cx="509617" cy="138605"/>
          </a:xfrm>
          <a:prstGeom prst="rect">
            <a:avLst/>
          </a:prstGeom>
          <a:noFill/>
          <a:ln w="28575">
            <a:solidFill>
              <a:srgbClr val="FF0000"/>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6F1571C1-C432-0D08-B1B6-03CFECD4A8A9}"/>
              </a:ext>
            </a:extLst>
          </p:cNvPr>
          <p:cNvSpPr txBox="1">
            <a:spLocks noGrp="1" noRot="1" noMove="1" noResize="1" noEditPoints="1" noAdjustHandles="1" noChangeArrowheads="1" noChangeShapeType="1"/>
          </p:cNvSpPr>
          <p:nvPr/>
        </p:nvSpPr>
        <p:spPr>
          <a:xfrm>
            <a:off x="975136" y="4686472"/>
            <a:ext cx="631991" cy="127455"/>
          </a:xfrm>
          <a:prstGeom prst="rect">
            <a:avLst/>
          </a:prstGeom>
          <a:noFill/>
          <a:ln w="28575">
            <a:solidFill>
              <a:srgbClr val="FF0000"/>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01ECAC43-E2CA-6202-71CB-5C595C161421}"/>
              </a:ext>
            </a:extLst>
          </p:cNvPr>
          <p:cNvSpPr txBox="1">
            <a:spLocks noGrp="1" noRot="1" noMove="1" noResize="1" noEditPoints="1" noAdjustHandles="1" noChangeArrowheads="1" noChangeShapeType="1"/>
          </p:cNvSpPr>
          <p:nvPr/>
        </p:nvSpPr>
        <p:spPr>
          <a:xfrm>
            <a:off x="947114" y="5029202"/>
            <a:ext cx="733903" cy="135030"/>
          </a:xfrm>
          <a:prstGeom prst="rect">
            <a:avLst/>
          </a:prstGeom>
          <a:noFill/>
          <a:ln w="28575">
            <a:solidFill>
              <a:srgbClr val="FF0000"/>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538D40CF-41BB-A3A8-EBD1-1C9B6DDF6AF4}"/>
              </a:ext>
            </a:extLst>
          </p:cNvPr>
          <p:cNvSpPr txBox="1">
            <a:spLocks noGrp="1" noRot="1" noMove="1" noResize="1" noEditPoints="1" noAdjustHandles="1" noChangeArrowheads="1" noChangeShapeType="1"/>
          </p:cNvSpPr>
          <p:nvPr/>
        </p:nvSpPr>
        <p:spPr>
          <a:xfrm>
            <a:off x="966585" y="4851934"/>
            <a:ext cx="206433" cy="127455"/>
          </a:xfrm>
          <a:prstGeom prst="rect">
            <a:avLst/>
          </a:prstGeom>
          <a:noFill/>
          <a:ln w="28575">
            <a:solidFill>
              <a:srgbClr val="FF0000"/>
            </a:solidFill>
          </a:ln>
        </p:spPr>
        <p:txBody>
          <a:bodyPr wrap="square" rtlCol="0">
            <a:spAutoFit/>
          </a:bodyPr>
          <a:lstStyle/>
          <a:p>
            <a:endParaRPr lang="en-US" dirty="0"/>
          </a:p>
        </p:txBody>
      </p:sp>
      <p:sp>
        <p:nvSpPr>
          <p:cNvPr id="28" name="TextBox 27">
            <a:extLst>
              <a:ext uri="{FF2B5EF4-FFF2-40B4-BE49-F238E27FC236}">
                <a16:creationId xmlns:a16="http://schemas.microsoft.com/office/drawing/2014/main" id="{0CB55A1D-B4D9-86C4-2417-5F99427397AB}"/>
              </a:ext>
            </a:extLst>
          </p:cNvPr>
          <p:cNvSpPr txBox="1">
            <a:spLocks noGrp="1" noRot="1" noMove="1" noResize="1" noEditPoints="1" noAdjustHandles="1" noChangeArrowheads="1" noChangeShapeType="1"/>
          </p:cNvSpPr>
          <p:nvPr/>
        </p:nvSpPr>
        <p:spPr>
          <a:xfrm>
            <a:off x="1209154" y="4849041"/>
            <a:ext cx="431108" cy="133240"/>
          </a:xfrm>
          <a:prstGeom prst="rect">
            <a:avLst/>
          </a:prstGeom>
          <a:noFill/>
          <a:ln w="28575">
            <a:solidFill>
              <a:srgbClr val="FF0000"/>
            </a:solidFill>
          </a:ln>
        </p:spPr>
        <p:txBody>
          <a:bodyPr wrap="square" rtlCol="0">
            <a:spAutoFit/>
          </a:bodyPr>
          <a:lstStyle/>
          <a:p>
            <a:endParaRPr lang="en-US" dirty="0"/>
          </a:p>
        </p:txBody>
      </p:sp>
      <p:sp>
        <p:nvSpPr>
          <p:cNvPr id="29" name="TextBox 28">
            <a:extLst>
              <a:ext uri="{FF2B5EF4-FFF2-40B4-BE49-F238E27FC236}">
                <a16:creationId xmlns:a16="http://schemas.microsoft.com/office/drawing/2014/main" id="{72DA7C4E-60CB-8621-429C-0331C90EC006}"/>
              </a:ext>
            </a:extLst>
          </p:cNvPr>
          <p:cNvSpPr txBox="1">
            <a:spLocks noGrp="1" noRot="1" noMove="1" noResize="1" noEditPoints="1" noAdjustHandles="1" noChangeArrowheads="1" noChangeShapeType="1"/>
          </p:cNvSpPr>
          <p:nvPr/>
        </p:nvSpPr>
        <p:spPr>
          <a:xfrm>
            <a:off x="1701685" y="4850606"/>
            <a:ext cx="260937" cy="128784"/>
          </a:xfrm>
          <a:prstGeom prst="rect">
            <a:avLst/>
          </a:prstGeom>
          <a:noFill/>
          <a:ln w="28575">
            <a:solidFill>
              <a:srgbClr val="FF0000"/>
            </a:solidFill>
          </a:ln>
        </p:spPr>
        <p:txBody>
          <a:bodyPr wrap="square" rtlCol="0">
            <a:spAutoFit/>
          </a:bodyPr>
          <a:lstStyle/>
          <a:p>
            <a:endParaRPr lang="en-US" dirty="0"/>
          </a:p>
        </p:txBody>
      </p:sp>
      <p:sp>
        <p:nvSpPr>
          <p:cNvPr id="30" name="TextBox 29">
            <a:extLst>
              <a:ext uri="{FF2B5EF4-FFF2-40B4-BE49-F238E27FC236}">
                <a16:creationId xmlns:a16="http://schemas.microsoft.com/office/drawing/2014/main" id="{4BEEC211-B735-3BF6-8047-FD37BF567A48}"/>
              </a:ext>
            </a:extLst>
          </p:cNvPr>
          <p:cNvSpPr txBox="1">
            <a:spLocks noGrp="1" noRot="1" noMove="1" noResize="1" noEditPoints="1" noAdjustHandles="1" noChangeArrowheads="1" noChangeShapeType="1"/>
          </p:cNvSpPr>
          <p:nvPr/>
        </p:nvSpPr>
        <p:spPr>
          <a:xfrm>
            <a:off x="954346" y="5224507"/>
            <a:ext cx="388044" cy="125221"/>
          </a:xfrm>
          <a:prstGeom prst="rect">
            <a:avLst/>
          </a:prstGeom>
          <a:noFill/>
          <a:ln w="28575">
            <a:solidFill>
              <a:srgbClr val="FF0000"/>
            </a:solidFill>
          </a:ln>
        </p:spPr>
        <p:txBody>
          <a:bodyPr wrap="square" rtlCol="0">
            <a:spAutoFit/>
          </a:bodyPr>
          <a:lstStyle/>
          <a:p>
            <a:endParaRPr lang="en-US" dirty="0"/>
          </a:p>
        </p:txBody>
      </p:sp>
      <p:sp>
        <p:nvSpPr>
          <p:cNvPr id="31" name="TextBox 30">
            <a:extLst>
              <a:ext uri="{FF2B5EF4-FFF2-40B4-BE49-F238E27FC236}">
                <a16:creationId xmlns:a16="http://schemas.microsoft.com/office/drawing/2014/main" id="{31E213F4-1FDA-919C-BB13-FE6BDA51A890}"/>
              </a:ext>
            </a:extLst>
          </p:cNvPr>
          <p:cNvSpPr txBox="1">
            <a:spLocks noGrp="1" noRot="1" noMove="1" noResize="1" noEditPoints="1" noAdjustHandles="1" noChangeArrowheads="1" noChangeShapeType="1"/>
          </p:cNvSpPr>
          <p:nvPr/>
        </p:nvSpPr>
        <p:spPr>
          <a:xfrm>
            <a:off x="1391516" y="5224506"/>
            <a:ext cx="388044" cy="125221"/>
          </a:xfrm>
          <a:prstGeom prst="rect">
            <a:avLst/>
          </a:prstGeom>
          <a:noFill/>
          <a:ln w="28575">
            <a:solidFill>
              <a:srgbClr val="FF0000"/>
            </a:solidFill>
          </a:ln>
        </p:spPr>
        <p:txBody>
          <a:bodyPr wrap="square" rtlCol="0">
            <a:spAutoFit/>
          </a:bodyPr>
          <a:lstStyle/>
          <a:p>
            <a:endParaRPr lang="en-US" dirty="0"/>
          </a:p>
        </p:txBody>
      </p:sp>
      <p:sp>
        <p:nvSpPr>
          <p:cNvPr id="32" name="TextBox 31">
            <a:extLst>
              <a:ext uri="{FF2B5EF4-FFF2-40B4-BE49-F238E27FC236}">
                <a16:creationId xmlns:a16="http://schemas.microsoft.com/office/drawing/2014/main" id="{4ECC5BD7-1AA3-FE83-599D-22CC5930B647}"/>
              </a:ext>
            </a:extLst>
          </p:cNvPr>
          <p:cNvSpPr txBox="1">
            <a:spLocks noGrp="1" noRot="1" noMove="1" noResize="1" noEditPoints="1" noAdjustHandles="1" noChangeArrowheads="1" noChangeShapeType="1"/>
          </p:cNvSpPr>
          <p:nvPr/>
        </p:nvSpPr>
        <p:spPr>
          <a:xfrm>
            <a:off x="966585" y="5420436"/>
            <a:ext cx="711193" cy="125221"/>
          </a:xfrm>
          <a:prstGeom prst="rect">
            <a:avLst/>
          </a:prstGeom>
          <a:noFill/>
          <a:ln w="28575">
            <a:solidFill>
              <a:srgbClr val="FF0000"/>
            </a:solidFill>
          </a:ln>
        </p:spPr>
        <p:txBody>
          <a:bodyPr wrap="square" rtlCol="0">
            <a:spAutoFit/>
          </a:bodyPr>
          <a:lstStyle/>
          <a:p>
            <a:endParaRPr lang="en-US" dirty="0"/>
          </a:p>
        </p:txBody>
      </p:sp>
      <p:sp>
        <p:nvSpPr>
          <p:cNvPr id="33" name="TextBox 32">
            <a:extLst>
              <a:ext uri="{FF2B5EF4-FFF2-40B4-BE49-F238E27FC236}">
                <a16:creationId xmlns:a16="http://schemas.microsoft.com/office/drawing/2014/main" id="{F1BDAACC-5888-727D-6DFC-18989824D791}"/>
              </a:ext>
            </a:extLst>
          </p:cNvPr>
          <p:cNvSpPr txBox="1">
            <a:spLocks noGrp="1" noRot="1" noMove="1" noResize="1" noEditPoints="1" noAdjustHandles="1" noChangeArrowheads="1" noChangeShapeType="1"/>
          </p:cNvSpPr>
          <p:nvPr/>
        </p:nvSpPr>
        <p:spPr>
          <a:xfrm>
            <a:off x="972581" y="5581701"/>
            <a:ext cx="711193" cy="125221"/>
          </a:xfrm>
          <a:prstGeom prst="rect">
            <a:avLst/>
          </a:prstGeom>
          <a:noFill/>
          <a:ln w="28575">
            <a:solidFill>
              <a:srgbClr val="FF0000"/>
            </a:solidFill>
          </a:ln>
        </p:spPr>
        <p:txBody>
          <a:bodyPr wrap="square" rtlCol="0">
            <a:spAutoFit/>
          </a:bodyPr>
          <a:lstStyle/>
          <a:p>
            <a:endParaRPr lang="en-US" dirty="0"/>
          </a:p>
        </p:txBody>
      </p:sp>
      <p:sp>
        <p:nvSpPr>
          <p:cNvPr id="34" name="TextBox 33">
            <a:extLst>
              <a:ext uri="{FF2B5EF4-FFF2-40B4-BE49-F238E27FC236}">
                <a16:creationId xmlns:a16="http://schemas.microsoft.com/office/drawing/2014/main" id="{C9CBE6DC-2736-5CAB-95F2-19EE78134651}"/>
              </a:ext>
            </a:extLst>
          </p:cNvPr>
          <p:cNvSpPr txBox="1">
            <a:spLocks noGrp="1" noRot="1" noMove="1" noResize="1" noEditPoints="1" noAdjustHandles="1" noChangeArrowheads="1" noChangeShapeType="1"/>
          </p:cNvSpPr>
          <p:nvPr/>
        </p:nvSpPr>
        <p:spPr>
          <a:xfrm>
            <a:off x="954346" y="3045885"/>
            <a:ext cx="1206961" cy="133240"/>
          </a:xfrm>
          <a:prstGeom prst="rect">
            <a:avLst/>
          </a:prstGeom>
          <a:noFill/>
          <a:ln w="28575">
            <a:solidFill>
              <a:srgbClr val="FF0000"/>
            </a:solidFill>
          </a:ln>
        </p:spPr>
        <p:txBody>
          <a:bodyPr wrap="square" rtlCol="0">
            <a:spAutoFit/>
          </a:bodyPr>
          <a:lstStyle/>
          <a:p>
            <a:endParaRPr lang="en-US" dirty="0"/>
          </a:p>
        </p:txBody>
      </p:sp>
      <p:sp>
        <p:nvSpPr>
          <p:cNvPr id="35" name="TextBox 34">
            <a:extLst>
              <a:ext uri="{FF2B5EF4-FFF2-40B4-BE49-F238E27FC236}">
                <a16:creationId xmlns:a16="http://schemas.microsoft.com/office/drawing/2014/main" id="{0C254BE1-5F65-251E-EC3F-E626389BC9A4}"/>
              </a:ext>
            </a:extLst>
          </p:cNvPr>
          <p:cNvSpPr txBox="1">
            <a:spLocks noGrp="1" noRot="1" noMove="1" noResize="1" noEditPoints="1" noAdjustHandles="1" noChangeArrowheads="1" noChangeShapeType="1"/>
          </p:cNvSpPr>
          <p:nvPr/>
        </p:nvSpPr>
        <p:spPr>
          <a:xfrm>
            <a:off x="947115" y="2870733"/>
            <a:ext cx="730664" cy="137145"/>
          </a:xfrm>
          <a:prstGeom prst="rect">
            <a:avLst/>
          </a:prstGeom>
          <a:noFill/>
          <a:ln w="28575">
            <a:solidFill>
              <a:srgbClr val="FF0000"/>
            </a:solidFill>
          </a:ln>
        </p:spPr>
        <p:txBody>
          <a:bodyPr wrap="square" rtlCol="0">
            <a:spAutoFit/>
          </a:bodyPr>
          <a:lstStyle/>
          <a:p>
            <a:endParaRPr lang="en-US" dirty="0"/>
          </a:p>
        </p:txBody>
      </p:sp>
      <p:sp>
        <p:nvSpPr>
          <p:cNvPr id="36" name="TextBox 35">
            <a:extLst>
              <a:ext uri="{FF2B5EF4-FFF2-40B4-BE49-F238E27FC236}">
                <a16:creationId xmlns:a16="http://schemas.microsoft.com/office/drawing/2014/main" id="{EA943467-B071-26F3-AF64-2E24EE146D0B}"/>
              </a:ext>
            </a:extLst>
          </p:cNvPr>
          <p:cNvSpPr txBox="1">
            <a:spLocks noGrp="1" noRot="1" noMove="1" noResize="1" noEditPoints="1" noAdjustHandles="1" noChangeArrowheads="1" noChangeShapeType="1"/>
          </p:cNvSpPr>
          <p:nvPr/>
        </p:nvSpPr>
        <p:spPr>
          <a:xfrm>
            <a:off x="947113" y="2704321"/>
            <a:ext cx="379771" cy="129481"/>
          </a:xfrm>
          <a:prstGeom prst="rect">
            <a:avLst/>
          </a:prstGeom>
          <a:noFill/>
          <a:ln w="28575">
            <a:solidFill>
              <a:srgbClr val="FF0000"/>
            </a:solidFill>
          </a:ln>
        </p:spPr>
        <p:txBody>
          <a:bodyPr wrap="square" rtlCol="0">
            <a:spAutoFit/>
          </a:bodyPr>
          <a:lstStyle/>
          <a:p>
            <a:endParaRPr lang="en-US" dirty="0"/>
          </a:p>
        </p:txBody>
      </p:sp>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Add New Cadets</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11 &amp; 12, 3-1)</a:t>
            </a:r>
            <a:endParaRPr lang="en-US" altLang="en-US" dirty="0"/>
          </a:p>
        </p:txBody>
      </p:sp>
      <p:sp>
        <p:nvSpPr>
          <p:cNvPr id="9" name="Rectangle 8">
            <a:hlinkClick r:id="rId5" action="ppaction://hlinksldjump"/>
            <a:extLst>
              <a:ext uri="{FF2B5EF4-FFF2-40B4-BE49-F238E27FC236}">
                <a16:creationId xmlns:a16="http://schemas.microsoft.com/office/drawing/2014/main" id="{DEABCBEF-5BE2-670D-7A4E-CBACE350D60B}"/>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hlinkClick r:id="rId6" action="ppaction://hlinksldjump"/>
            <a:extLst>
              <a:ext uri="{FF2B5EF4-FFF2-40B4-BE49-F238E27FC236}">
                <a16:creationId xmlns:a16="http://schemas.microsoft.com/office/drawing/2014/main" id="{61E7A8E3-DA06-27D6-4709-BEF6DF7696AD}"/>
              </a:ext>
            </a:extLst>
          </p:cNvPr>
          <p:cNvSpPr txBox="1">
            <a:spLocks noGrp="1" noRot="1" noMove="1" noResize="1" noEditPoints="1" noAdjustHandles="1" noChangeArrowheads="1" noChangeShapeType="1"/>
          </p:cNvSpPr>
          <p:nvPr/>
        </p:nvSpPr>
        <p:spPr>
          <a:xfrm>
            <a:off x="1681017" y="5949698"/>
            <a:ext cx="665019" cy="24790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p>
        </p:txBody>
      </p:sp>
      <p:pic>
        <p:nvPicPr>
          <p:cNvPr id="5" name="Graphic 4" descr="Return to Topics">
            <a:hlinkClick r:id="rId7" action="ppaction://hlinksldjump"/>
            <a:extLst>
              <a:ext uri="{FF2B5EF4-FFF2-40B4-BE49-F238E27FC236}">
                <a16:creationId xmlns:a16="http://schemas.microsoft.com/office/drawing/2014/main" id="{87D64E88-FE64-B46C-78A7-2DA29E780EFE}"/>
              </a:ext>
            </a:extLst>
          </p:cNvPr>
          <p:cNvPicPr>
            <a:picLocks noGrp="1" noRo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7758261" y="6269163"/>
            <a:ext cx="497264" cy="497264"/>
          </a:xfrm>
          <a:prstGeom prst="rect">
            <a:avLst/>
          </a:prstGeom>
        </p:spPr>
      </p:pic>
      <p:sp>
        <p:nvSpPr>
          <p:cNvPr id="20" name="Rectangle 19">
            <a:hlinkClick r:id="rId5" action="ppaction://hlinksldjump"/>
            <a:extLst>
              <a:ext uri="{FF2B5EF4-FFF2-40B4-BE49-F238E27FC236}">
                <a16:creationId xmlns:a16="http://schemas.microsoft.com/office/drawing/2014/main" id="{BF4EDDB8-E820-EC6F-95CF-13C452C12C68}"/>
              </a:ext>
            </a:extLst>
          </p:cNvPr>
          <p:cNvSpPr>
            <a:spLocks noGrp="1" noRot="1" noMove="1" noResize="1" noEditPoints="1" noAdjustHandles="1" noChangeArrowheads="1" noChangeShapeType="1"/>
          </p:cNvSpPr>
          <p:nvPr/>
        </p:nvSpPr>
        <p:spPr>
          <a:xfrm>
            <a:off x="4767405" y="1570181"/>
            <a:ext cx="4243755" cy="48320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228600" indent="-228600">
              <a:buFont typeface="+mj-lt"/>
              <a:buAutoNum type="arabicPeriod"/>
            </a:pPr>
            <a:r>
              <a:rPr lang="en-US" sz="1100" dirty="0">
                <a:solidFill>
                  <a:srgbClr val="000000"/>
                </a:solidFill>
                <a:latin typeface="Arial" panose="020B0604020202020204" pitchFamily="34" charset="0"/>
              </a:rPr>
              <a:t>After </a:t>
            </a:r>
            <a:r>
              <a:rPr lang="en-US" sz="1100" b="0" i="0" u="none" strike="noStrike" baseline="0" dirty="0">
                <a:solidFill>
                  <a:srgbClr val="000000"/>
                </a:solidFill>
                <a:latin typeface="Arial" panose="020B0604020202020204" pitchFamily="34" charset="0"/>
              </a:rPr>
              <a:t>clicking the green </a:t>
            </a:r>
            <a:r>
              <a:rPr lang="en-US" sz="1100" b="1" i="0" u="none" strike="noStrike" baseline="0" dirty="0">
                <a:solidFill>
                  <a:srgbClr val="000000"/>
                </a:solidFill>
                <a:latin typeface="Arial" panose="020B0604020202020204" pitchFamily="34" charset="0"/>
              </a:rPr>
              <a:t>Add New Cadets</a:t>
            </a:r>
            <a:r>
              <a:rPr lang="en-US" sz="1100" b="0" i="0" u="none" strike="noStrike" baseline="0" dirty="0">
                <a:solidFill>
                  <a:srgbClr val="000000"/>
                </a:solidFill>
                <a:latin typeface="Arial" panose="020B0604020202020204" pitchFamily="34" charset="0"/>
              </a:rPr>
              <a:t> hyperlink. The </a:t>
            </a:r>
            <a:r>
              <a:rPr lang="en-US" sz="1100" b="1" i="0" u="none" strike="noStrike" baseline="0" dirty="0">
                <a:solidFill>
                  <a:srgbClr val="000000"/>
                </a:solidFill>
                <a:latin typeface="Arial" panose="020B0604020202020204" pitchFamily="34" charset="0"/>
              </a:rPr>
              <a:t>Search/Add Cadet</a:t>
            </a:r>
            <a:r>
              <a:rPr lang="en-US" sz="1100" b="0" i="0" u="none" strike="noStrike" baseline="0" dirty="0">
                <a:solidFill>
                  <a:srgbClr val="000000"/>
                </a:solidFill>
                <a:latin typeface="Arial" panose="020B0604020202020204" pitchFamily="34" charset="0"/>
              </a:rPr>
              <a:t> page will open.</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i="0" u="none" strike="noStrike" baseline="0" dirty="0">
                <a:solidFill>
                  <a:srgbClr val="000000"/>
                </a:solidFill>
                <a:latin typeface="Arial" panose="020B0604020202020204" pitchFamily="34" charset="0"/>
              </a:rPr>
              <a:t>Search/Add Cadet can also be accessed f</a:t>
            </a:r>
            <a:r>
              <a:rPr lang="en-US" sz="1100" b="0" i="0" u="none" strike="noStrike" baseline="0" dirty="0">
                <a:solidFill>
                  <a:srgbClr val="000000"/>
                </a:solidFill>
                <a:latin typeface="Arial" panose="020B0604020202020204" pitchFamily="34" charset="0"/>
              </a:rPr>
              <a:t>rom the top menu bar by selecting </a:t>
            </a:r>
            <a:r>
              <a:rPr lang="en-US" sz="1100" b="1" i="0" u="none" strike="noStrike" baseline="0" dirty="0">
                <a:solidFill>
                  <a:srgbClr val="000000"/>
                </a:solidFill>
                <a:latin typeface="Arial" panose="020B0604020202020204" pitchFamily="34" charset="0"/>
              </a:rPr>
              <a:t>Manage Cadets</a:t>
            </a:r>
            <a:r>
              <a:rPr lang="en-US" sz="1100" b="0" i="0" u="none" strike="noStrike" baseline="0" dirty="0">
                <a:solidFill>
                  <a:srgbClr val="000000"/>
                </a:solidFill>
                <a:latin typeface="Arial" panose="020B0604020202020204" pitchFamily="34" charset="0"/>
              </a:rPr>
              <a:t>, and then selecting </a:t>
            </a:r>
            <a:r>
              <a:rPr lang="en-US" sz="1100" b="1" i="0" u="none" strike="noStrike" baseline="0" dirty="0">
                <a:solidFill>
                  <a:srgbClr val="000000"/>
                </a:solidFill>
                <a:latin typeface="Arial" panose="020B0604020202020204" pitchFamily="34" charset="0"/>
              </a:rPr>
              <a:t>Search/Add Cadet </a:t>
            </a:r>
            <a:r>
              <a:rPr lang="en-US" sz="1100" b="0" i="0" u="none" strike="noStrike" baseline="0" dirty="0">
                <a:solidFill>
                  <a:srgbClr val="000000"/>
                </a:solidFill>
                <a:latin typeface="Arial" panose="020B0604020202020204" pitchFamily="34" charset="0"/>
              </a:rPr>
              <a:t>from the drop-down menu. </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Click on the </a:t>
            </a:r>
            <a:r>
              <a:rPr lang="en-US" sz="1100" b="1" i="0" u="none" strike="noStrike" baseline="0" dirty="0">
                <a:solidFill>
                  <a:srgbClr val="000000"/>
                </a:solidFill>
                <a:latin typeface="Arial" panose="020B0604020202020204" pitchFamily="34" charset="0"/>
              </a:rPr>
              <a:t>Add Cadets </a:t>
            </a:r>
            <a:r>
              <a:rPr lang="en-US" sz="1100" b="0" i="0" u="none" strike="noStrike" baseline="0" dirty="0">
                <a:solidFill>
                  <a:srgbClr val="000000"/>
                </a:solidFill>
                <a:latin typeface="Arial" panose="020B0604020202020204" pitchFamily="34" charset="0"/>
              </a:rPr>
              <a:t>button and enter data in all fields with an asterisk (*). </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Click the Save button at the bottom of the page. If all information was correctly entered, you will receive a message </a:t>
            </a:r>
            <a:r>
              <a:rPr lang="en-US" sz="1100" b="1" i="0" u="none" strike="noStrike" baseline="0" dirty="0">
                <a:solidFill>
                  <a:srgbClr val="000000"/>
                </a:solidFill>
                <a:latin typeface="Arial" panose="020B0604020202020204" pitchFamily="34" charset="0"/>
              </a:rPr>
              <a:t>“Cadet information successfully entered and saved.” </a:t>
            </a:r>
            <a:r>
              <a:rPr lang="en-US" sz="1100" b="0" i="0" u="none" strike="noStrike" baseline="0" dirty="0">
                <a:solidFill>
                  <a:srgbClr val="000000"/>
                </a:solidFill>
                <a:latin typeface="Arial" panose="020B0604020202020204" pitchFamily="34" charset="0"/>
              </a:rPr>
              <a:t>Clicking ok will return you to the JUMS homepage. </a:t>
            </a:r>
          </a:p>
          <a:p>
            <a:endParaRPr lang="en-US" sz="1100" b="0" i="0" u="none" strike="noStrike" baseline="0" dirty="0">
              <a:solidFill>
                <a:srgbClr val="000000"/>
              </a:solidFill>
              <a:latin typeface="Arial" panose="020B0604020202020204" pitchFamily="34" charset="0"/>
            </a:endParaRPr>
          </a:p>
          <a:p>
            <a:r>
              <a:rPr lang="en-US" sz="1100" b="0" i="0" u="none" strike="noStrike" baseline="0" dirty="0">
                <a:solidFill>
                  <a:srgbClr val="000000"/>
                </a:solidFill>
                <a:latin typeface="Arial" panose="020B0604020202020204" pitchFamily="34" charset="0"/>
              </a:rPr>
              <a:t>Medically excused from fitness testing – Enter the Cadet’s fitness testing status by selecting the appropriate radio button. (The radio button is the little ‘dot’ next to the words ‘yes’ and ‘no’) </a:t>
            </a:r>
          </a:p>
          <a:p>
            <a:endParaRPr lang="en-US" sz="1100" b="0" i="0" u="none" strike="noStrike" baseline="0" dirty="0">
              <a:solidFill>
                <a:srgbClr val="000000"/>
              </a:solidFill>
              <a:latin typeface="Arial" panose="020B0604020202020204" pitchFamily="34" charset="0"/>
            </a:endParaRPr>
          </a:p>
          <a:p>
            <a:r>
              <a:rPr lang="en-US" sz="1100" b="0" i="0" u="none" strike="noStrike" baseline="0" dirty="0">
                <a:solidFill>
                  <a:srgbClr val="000000"/>
                </a:solidFill>
                <a:latin typeface="Arial" panose="020B0604020202020204" pitchFamily="34" charset="0"/>
              </a:rPr>
              <a:t>Student Type – Select the student’s type, </a:t>
            </a:r>
            <a:r>
              <a:rPr lang="en-US" sz="1100" b="1" i="0" u="none" strike="noStrike" baseline="0" dirty="0">
                <a:solidFill>
                  <a:srgbClr val="000000"/>
                </a:solidFill>
                <a:latin typeface="Arial" panose="020B0604020202020204" pitchFamily="34" charset="0"/>
              </a:rPr>
              <a:t>Cadet or Participating Student by clicking in the appropriate radio button</a:t>
            </a:r>
            <a:r>
              <a:rPr lang="en-US" sz="1100" b="0" i="0" u="none" strike="noStrike" baseline="0" dirty="0">
                <a:solidFill>
                  <a:srgbClr val="000000"/>
                </a:solidFill>
                <a:latin typeface="Arial" panose="020B0604020202020204" pitchFamily="34" charset="0"/>
              </a:rPr>
              <a:t>. </a:t>
            </a:r>
            <a:r>
              <a:rPr lang="en-US" sz="1100" b="1" i="0" u="none" strike="noStrike" baseline="0" dirty="0">
                <a:solidFill>
                  <a:srgbClr val="FF0000"/>
                </a:solidFill>
                <a:latin typeface="Arial" panose="020B0604020202020204" pitchFamily="34" charset="0"/>
              </a:rPr>
              <a:t>Please review </a:t>
            </a:r>
            <a:r>
              <a:rPr lang="en-US" sz="1100" b="1" i="0" u="none" strike="noStrike" baseline="0" dirty="0">
                <a:solidFill>
                  <a:srgbClr val="FF0000"/>
                </a:solidFill>
                <a:latin typeface="Arial" panose="020B0604020202020204" pitchFamily="34" charset="0"/>
                <a:hlinkClick r:id="rId10"/>
              </a:rPr>
              <a:t>CCR 145-2</a:t>
            </a:r>
            <a:r>
              <a:rPr lang="en-US" sz="1100" b="1" i="0" u="none" strike="noStrike" baseline="0" dirty="0">
                <a:solidFill>
                  <a:srgbClr val="FF0000"/>
                </a:solidFill>
                <a:latin typeface="Arial" panose="020B0604020202020204" pitchFamily="34" charset="0"/>
              </a:rPr>
              <a:t>, Chapter 7 Cadet Management for requirements </a:t>
            </a:r>
            <a:endParaRPr lang="en-US" sz="1100" b="0" i="0" u="none" strike="noStrike" baseline="0" dirty="0">
              <a:solidFill>
                <a:srgbClr val="FF0000"/>
              </a:solidFill>
              <a:latin typeface="Arial" panose="020B0604020202020204" pitchFamily="34" charset="0"/>
            </a:endParaRPr>
          </a:p>
          <a:p>
            <a:endParaRPr lang="en-US" sz="1100" b="1" i="1" u="none" strike="noStrike" baseline="0" dirty="0">
              <a:solidFill>
                <a:srgbClr val="000000"/>
              </a:solidFill>
              <a:latin typeface="Arial" panose="020B0604020202020204" pitchFamily="34" charset="0"/>
            </a:endParaRPr>
          </a:p>
          <a:p>
            <a:r>
              <a:rPr lang="en-US" sz="1100" b="1" i="1" u="none" strike="noStrike" baseline="0" dirty="0">
                <a:solidFill>
                  <a:srgbClr val="000000"/>
                </a:solidFill>
                <a:latin typeface="Arial" panose="020B0604020202020204" pitchFamily="34" charset="0"/>
              </a:rPr>
              <a:t>Note: </a:t>
            </a:r>
            <a:r>
              <a:rPr lang="en-US" sz="1100" b="0" i="0" u="none" strike="noStrike" baseline="0" dirty="0">
                <a:solidFill>
                  <a:srgbClr val="000000"/>
                </a:solidFill>
                <a:latin typeface="Arial" panose="020B0604020202020204" pitchFamily="34" charset="0"/>
              </a:rPr>
              <a:t>Only Instructors can add new Cadets into JUMS, JROTC Cadets are </a:t>
            </a:r>
            <a:r>
              <a:rPr lang="en-US" sz="1100" b="1" i="1" u="none" strike="noStrike" baseline="0" dirty="0">
                <a:solidFill>
                  <a:srgbClr val="000000"/>
                </a:solidFill>
                <a:latin typeface="Arial" panose="020B0604020202020204" pitchFamily="34" charset="0"/>
              </a:rPr>
              <a:t>NEVER </a:t>
            </a:r>
            <a:r>
              <a:rPr lang="en-US" sz="1100" b="0" i="0" u="none" strike="noStrike" baseline="0" dirty="0">
                <a:solidFill>
                  <a:srgbClr val="000000"/>
                </a:solidFill>
                <a:latin typeface="Arial" panose="020B0604020202020204" pitchFamily="34" charset="0"/>
              </a:rPr>
              <a:t>allowed access to add or remove Cadets.</a:t>
            </a:r>
          </a:p>
          <a:p>
            <a:endParaRPr lang="en-US" sz="1100" b="0" i="0" u="none" strike="noStrike" baseline="0" dirty="0">
              <a:solidFill>
                <a:srgbClr val="000000"/>
              </a:solidFill>
              <a:latin typeface="Arial" panose="020B0604020202020204" pitchFamily="34" charset="0"/>
            </a:endParaRPr>
          </a:p>
          <a:p>
            <a:r>
              <a:rPr lang="en-US" sz="1100" b="1" i="1" u="none" strike="noStrike" baseline="0" dirty="0">
                <a:solidFill>
                  <a:srgbClr val="000000"/>
                </a:solidFill>
                <a:latin typeface="Arial" panose="020B0604020202020204" pitchFamily="34" charset="0"/>
              </a:rPr>
              <a:t>For a more detailed tutorial watch</a:t>
            </a:r>
            <a:r>
              <a:rPr lang="en-US" sz="1100" b="0" i="0" u="none" strike="noStrike" baseline="0" dirty="0">
                <a:solidFill>
                  <a:srgbClr val="000000"/>
                </a:solidFill>
                <a:latin typeface="Arial" panose="020B0604020202020204" pitchFamily="34" charset="0"/>
              </a:rPr>
              <a:t>: </a:t>
            </a:r>
            <a:r>
              <a:rPr lang="en-US" sz="1100" dirty="0">
                <a:hlinkClick r:id="rId11"/>
              </a:rPr>
              <a:t>JUMS: Add a Cadet</a:t>
            </a:r>
            <a:endParaRPr lang="en-US" sz="1100" b="1" dirty="0"/>
          </a:p>
        </p:txBody>
      </p:sp>
    </p:spTree>
    <p:extLst>
      <p:ext uri="{BB962C8B-B14F-4D97-AF65-F5344CB8AC3E}">
        <p14:creationId xmlns:p14="http://schemas.microsoft.com/office/powerpoint/2010/main" val="394638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hlinkClick r:id="rId2" action="ppaction://hlinksldjump"/>
            <a:extLst>
              <a:ext uri="{FF2B5EF4-FFF2-40B4-BE49-F238E27FC236}">
                <a16:creationId xmlns:a16="http://schemas.microsoft.com/office/drawing/2014/main" id="{7280B5AA-62BA-365C-8CD5-4E9D8E170292}"/>
              </a:ext>
            </a:extLst>
          </p:cNvPr>
          <p:cNvSpPr>
            <a:spLocks noGrp="1" noRot="1" noMove="1" noResize="1" noEditPoints="1" noAdjustHandles="1" noChangeArrowheads="1" noChangeShapeType="1"/>
          </p:cNvSpPr>
          <p:nvPr/>
        </p:nvSpPr>
        <p:spPr>
          <a:xfrm>
            <a:off x="92147" y="1267537"/>
            <a:ext cx="8820727" cy="378565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a:t>
            </a:r>
            <a:r>
              <a:rPr lang="en-US" sz="1200" b="1" i="0" u="none" strike="noStrike" baseline="0" dirty="0">
                <a:solidFill>
                  <a:srgbClr val="000000"/>
                </a:solidFill>
                <a:latin typeface="Arial" panose="020B0604020202020204" pitchFamily="34" charset="0"/>
              </a:rPr>
              <a:t>Manage Cadets</a:t>
            </a:r>
            <a:r>
              <a:rPr lang="en-US" sz="1200" dirty="0">
                <a:solidFill>
                  <a:srgbClr val="000000"/>
                </a:solidFill>
                <a:latin typeface="Arial" panose="020B0604020202020204" pitchFamily="34" charset="0"/>
              </a:rPr>
              <a:t>.</a:t>
            </a:r>
            <a:r>
              <a:rPr lang="en-US" sz="1200" b="0" i="0" u="none" strike="noStrike" baseline="0" dirty="0">
                <a:solidFill>
                  <a:srgbClr val="000000"/>
                </a:solidFill>
                <a:latin typeface="Arial" panose="020B0604020202020204" pitchFamily="34" charset="0"/>
              </a:rPr>
              <a:t> </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dirty="0">
                <a:solidFill>
                  <a:srgbClr val="000000"/>
                </a:solidFill>
                <a:latin typeface="Arial" panose="020B0604020202020204" pitchFamily="34" charset="0"/>
              </a:rPr>
              <a:t>F</a:t>
            </a:r>
            <a:r>
              <a:rPr lang="en-US" sz="1200" b="0" i="0" u="none" strike="noStrike" baseline="0" dirty="0">
                <a:solidFill>
                  <a:srgbClr val="000000"/>
                </a:solidFill>
                <a:latin typeface="Arial" panose="020B0604020202020204" pitchFamily="34" charset="0"/>
              </a:rPr>
              <a:t>rom the drop-down menu select </a:t>
            </a:r>
            <a:r>
              <a:rPr lang="en-US" sz="1200" b="1" i="0" u="none" strike="noStrike" baseline="0" dirty="0">
                <a:solidFill>
                  <a:srgbClr val="000000"/>
                </a:solidFill>
                <a:latin typeface="Arial" panose="020B0604020202020204" pitchFamily="34" charset="0"/>
              </a:rPr>
              <a:t>Search/Add Cadet</a:t>
            </a:r>
            <a:r>
              <a:rPr lang="en-US" sz="1200" b="0" i="0" u="none" strike="noStrike" baseline="0" dirty="0">
                <a:solidFill>
                  <a:srgbClr val="000000"/>
                </a:solidFill>
                <a:latin typeface="Arial" panose="020B0604020202020204" pitchFamily="34" charset="0"/>
              </a:rPr>
              <a:t>.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Click the </a:t>
            </a:r>
            <a:r>
              <a:rPr lang="en-US" sz="1200" b="1" i="0" u="none" strike="noStrike" baseline="0" dirty="0">
                <a:solidFill>
                  <a:srgbClr val="000000"/>
                </a:solidFill>
                <a:latin typeface="Arial" panose="020B0604020202020204" pitchFamily="34" charset="0"/>
              </a:rPr>
              <a:t>Import Cadets from File.</a:t>
            </a: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endParaRPr lang="en-US" sz="120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i="0" u="none" strike="noStrike" baseline="0" dirty="0">
                <a:solidFill>
                  <a:srgbClr val="000000"/>
                </a:solidFill>
                <a:latin typeface="Arial" panose="020B0604020202020204" pitchFamily="34" charset="0"/>
              </a:rPr>
              <a:t>Click the </a:t>
            </a:r>
            <a:r>
              <a:rPr lang="en-US" sz="1200" b="1" i="0" u="none" strike="noStrike" baseline="0" dirty="0">
                <a:solidFill>
                  <a:srgbClr val="000000"/>
                </a:solidFill>
                <a:latin typeface="Arial" panose="020B0604020202020204" pitchFamily="34" charset="0"/>
              </a:rPr>
              <a:t>Select</a:t>
            </a:r>
            <a:r>
              <a:rPr lang="en-US" sz="1200" i="0" u="none" strike="noStrike" baseline="0" dirty="0">
                <a:solidFill>
                  <a:srgbClr val="000000"/>
                </a:solidFill>
                <a:latin typeface="Arial" panose="020B0604020202020204" pitchFamily="34" charset="0"/>
              </a:rPr>
              <a:t> </a:t>
            </a:r>
            <a:r>
              <a:rPr lang="en-US" sz="1200" b="1" i="0" u="none" strike="noStrike" baseline="0" dirty="0">
                <a:solidFill>
                  <a:srgbClr val="000000"/>
                </a:solidFill>
                <a:latin typeface="Arial" panose="020B0604020202020204" pitchFamily="34" charset="0"/>
              </a:rPr>
              <a:t>Import File</a:t>
            </a:r>
            <a:r>
              <a:rPr lang="en-US" sz="1200" b="0" i="0" u="none" strike="noStrike" baseline="0" dirty="0">
                <a:solidFill>
                  <a:srgbClr val="000000"/>
                </a:solidFill>
                <a:latin typeface="Arial" panose="020B0604020202020204" pitchFamily="34" charset="0"/>
              </a:rPr>
              <a:t>.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Select </a:t>
            </a:r>
            <a:r>
              <a:rPr lang="en-US" sz="1200" b="1" i="0" u="none" strike="noStrike" baseline="0" dirty="0">
                <a:solidFill>
                  <a:srgbClr val="000000"/>
                </a:solidFill>
                <a:latin typeface="Arial" panose="020B0604020202020204" pitchFamily="34" charset="0"/>
              </a:rPr>
              <a:t>Choose File</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dirty="0">
                <a:solidFill>
                  <a:srgbClr val="000000"/>
                </a:solidFill>
                <a:latin typeface="Arial" panose="020B0604020202020204" pitchFamily="34" charset="0"/>
              </a:rPr>
              <a:t>S</a:t>
            </a:r>
            <a:r>
              <a:rPr lang="en-US" sz="1200" b="0" i="0" u="none" strike="noStrike" baseline="0" dirty="0">
                <a:solidFill>
                  <a:srgbClr val="000000"/>
                </a:solidFill>
                <a:latin typeface="Arial" panose="020B0604020202020204" pitchFamily="34" charset="0"/>
              </a:rPr>
              <a:t>elect the location you saved your import file.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Select the </a:t>
            </a:r>
            <a:r>
              <a:rPr lang="en-US" sz="1200" b="1" i="0" u="none" strike="noStrike" baseline="0" dirty="0">
                <a:solidFill>
                  <a:srgbClr val="000000"/>
                </a:solidFill>
                <a:latin typeface="Arial" panose="020B0604020202020204" pitchFamily="34" charset="0"/>
              </a:rPr>
              <a:t>CSV file </a:t>
            </a:r>
            <a:r>
              <a:rPr lang="en-US" sz="1200" b="0" i="0" u="none" strike="noStrike" baseline="0" dirty="0">
                <a:solidFill>
                  <a:srgbClr val="000000"/>
                </a:solidFill>
                <a:latin typeface="Arial" panose="020B0604020202020204" pitchFamily="34" charset="0"/>
              </a:rPr>
              <a:t>and click on the </a:t>
            </a:r>
            <a:r>
              <a:rPr lang="en-US" sz="1200" b="1" i="0" u="none" strike="noStrike" baseline="0" dirty="0">
                <a:solidFill>
                  <a:srgbClr val="000000"/>
                </a:solidFill>
                <a:latin typeface="Arial" panose="020B0604020202020204" pitchFamily="34" charset="0"/>
              </a:rPr>
              <a:t>import file</a:t>
            </a:r>
            <a:r>
              <a:rPr lang="en-US" sz="1200" b="0" i="0" u="none" strike="noStrike" baseline="0" dirty="0">
                <a:solidFill>
                  <a:srgbClr val="000000"/>
                </a:solidFill>
                <a:latin typeface="Arial" panose="020B0604020202020204" pitchFamily="34" charset="0"/>
              </a:rPr>
              <a:t>.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Click </a:t>
            </a:r>
            <a:r>
              <a:rPr lang="en-US" sz="1200" b="1" i="0" u="none" strike="noStrike" baseline="0" dirty="0">
                <a:solidFill>
                  <a:srgbClr val="000000"/>
                </a:solidFill>
                <a:latin typeface="Arial" panose="020B0604020202020204" pitchFamily="34" charset="0"/>
              </a:rPr>
              <a:t>open.</a:t>
            </a:r>
          </a:p>
          <a:p>
            <a:pPr marL="228600" indent="-228600">
              <a:buFont typeface="+mj-lt"/>
              <a:buAutoNum type="arabicPeriod"/>
            </a:pPr>
            <a:endParaRPr lang="en-US" sz="1200" b="1" i="0" u="none" strike="noStrike" baseline="0" dirty="0">
              <a:solidFill>
                <a:srgbClr val="000000"/>
              </a:solidFill>
              <a:latin typeface="Arial" panose="020B0604020202020204" pitchFamily="34" charset="0"/>
            </a:endParaRPr>
          </a:p>
          <a:p>
            <a:pPr marL="228600" indent="-228600">
              <a:buFont typeface="+mj-lt"/>
              <a:buAutoNum type="arabicPeriod"/>
            </a:pPr>
            <a:r>
              <a:rPr lang="en-US" sz="1200" dirty="0">
                <a:solidFill>
                  <a:srgbClr val="000000"/>
                </a:solidFill>
                <a:latin typeface="Arial" panose="020B0604020202020204" pitchFamily="34" charset="0"/>
              </a:rPr>
              <a:t>C</a:t>
            </a:r>
            <a:r>
              <a:rPr lang="en-US" sz="1200" b="0" i="0" u="none" strike="noStrike" baseline="0" dirty="0">
                <a:solidFill>
                  <a:srgbClr val="000000"/>
                </a:solidFill>
                <a:latin typeface="Arial" panose="020B0604020202020204" pitchFamily="34" charset="0"/>
              </a:rPr>
              <a:t>lick </a:t>
            </a:r>
            <a:r>
              <a:rPr lang="en-US" sz="1200" b="1" dirty="0">
                <a:solidFill>
                  <a:srgbClr val="000000"/>
                </a:solidFill>
                <a:latin typeface="Arial" panose="020B0604020202020204" pitchFamily="34" charset="0"/>
              </a:rPr>
              <a:t>U</a:t>
            </a:r>
            <a:r>
              <a:rPr lang="en-US" sz="1200" b="1" i="0" u="none" strike="noStrike" baseline="0" dirty="0">
                <a:solidFill>
                  <a:srgbClr val="000000"/>
                </a:solidFill>
                <a:latin typeface="Arial" panose="020B0604020202020204" pitchFamily="34" charset="0"/>
              </a:rPr>
              <a:t>pload, </a:t>
            </a:r>
            <a:r>
              <a:rPr lang="en-US" sz="1200" b="0" i="0" u="none" strike="noStrike" baseline="0" dirty="0">
                <a:solidFill>
                  <a:srgbClr val="000000"/>
                </a:solidFill>
                <a:latin typeface="Arial" panose="020B0604020202020204" pitchFamily="34" charset="0"/>
              </a:rPr>
              <a:t>this will upload your new Cadet’s into JUMS. </a:t>
            </a:r>
            <a:r>
              <a:rPr lang="en-US" sz="1200" b="1" i="0" u="none" strike="noStrike" baseline="0" dirty="0">
                <a:solidFill>
                  <a:srgbClr val="000000"/>
                </a:solidFill>
                <a:latin typeface="Arial" panose="020B0604020202020204" pitchFamily="34" charset="0"/>
              </a:rPr>
              <a:t>An on-screen pop-up box will display that will give you the status (upload successful, error, or cancelled). </a:t>
            </a:r>
            <a:r>
              <a:rPr lang="en-US" sz="1200" i="0" u="none" strike="noStrike" baseline="0" dirty="0">
                <a:solidFill>
                  <a:srgbClr val="000000"/>
                </a:solidFill>
                <a:latin typeface="Arial" panose="020B0604020202020204" pitchFamily="34" charset="0"/>
              </a:rPr>
              <a:t>If </a:t>
            </a:r>
            <a:r>
              <a:rPr lang="en-US" sz="1200" b="1" i="0" u="none" strike="noStrike" baseline="0" dirty="0">
                <a:solidFill>
                  <a:srgbClr val="000000"/>
                </a:solidFill>
                <a:latin typeface="Arial" panose="020B0604020202020204" pitchFamily="34" charset="0"/>
              </a:rPr>
              <a:t>an error message is displayed</a:t>
            </a:r>
            <a:r>
              <a:rPr lang="en-US" sz="1200" b="0" i="0" u="none" strike="noStrike" baseline="0" dirty="0">
                <a:solidFill>
                  <a:srgbClr val="000000"/>
                </a:solidFill>
                <a:latin typeface="Arial" panose="020B0604020202020204" pitchFamily="34" charset="0"/>
              </a:rPr>
              <a:t>, it will provide the information necessary to correct the Cadet Import template so that it will successfully upload. The errors will be displayed by </a:t>
            </a:r>
            <a:r>
              <a:rPr lang="en-US" sz="1200" b="1" i="0" u="none" strike="noStrike" baseline="0" dirty="0">
                <a:solidFill>
                  <a:srgbClr val="000000"/>
                </a:solidFill>
                <a:latin typeface="Arial" panose="020B0604020202020204" pitchFamily="34" charset="0"/>
              </a:rPr>
              <a:t>Excel row number and Cadet name </a:t>
            </a:r>
            <a:r>
              <a:rPr lang="en-US" sz="1200" b="0" i="0" u="none" strike="noStrike" baseline="0" dirty="0">
                <a:solidFill>
                  <a:srgbClr val="000000"/>
                </a:solidFill>
                <a:latin typeface="Arial" panose="020B0604020202020204" pitchFamily="34" charset="0"/>
              </a:rPr>
              <a:t>on the Cadet Import screen. </a:t>
            </a:r>
          </a:p>
        </p:txBody>
      </p:sp>
      <p:pic>
        <p:nvPicPr>
          <p:cNvPr id="6" name="Picture 5" descr="Graphical user interface, text, application, email&#10;&#10;Description automatically generated">
            <a:extLst>
              <a:ext uri="{FF2B5EF4-FFF2-40B4-BE49-F238E27FC236}">
                <a16:creationId xmlns:a16="http://schemas.microsoft.com/office/drawing/2014/main" id="{14DFE799-B294-5273-1238-30377E62214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88697" y="1198102"/>
            <a:ext cx="1810677" cy="1077952"/>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54755052-6E1F-8D9F-496C-E8EFF26C591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011" r="8532" b="7459"/>
          <a:stretch/>
        </p:blipFill>
        <p:spPr>
          <a:xfrm>
            <a:off x="6034163" y="1172679"/>
            <a:ext cx="2844589" cy="632133"/>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3E25B64C-AE19-B5EF-0913-09A7FDE5564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067162" y="2276054"/>
            <a:ext cx="3768444" cy="1916522"/>
          </a:xfrm>
          <a:prstGeom prst="rect">
            <a:avLst/>
          </a:prstGeom>
        </p:spPr>
      </p:pic>
      <p:pic>
        <p:nvPicPr>
          <p:cNvPr id="18" name="Picture 17" descr="Graphical user interface, text, application, email&#10;&#10;Description automatically generated">
            <a:extLst>
              <a:ext uri="{FF2B5EF4-FFF2-40B4-BE49-F238E27FC236}">
                <a16:creationId xmlns:a16="http://schemas.microsoft.com/office/drawing/2014/main" id="{944FBBEB-6377-4345-C603-CD10FFA4C91D}"/>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6347353" y="1804812"/>
            <a:ext cx="2700310" cy="1416076"/>
          </a:xfrm>
          <a:prstGeom prst="rect">
            <a:avLst/>
          </a:prstGeom>
        </p:spPr>
      </p:pic>
      <p:sp>
        <p:nvSpPr>
          <p:cNvPr id="21" name="TextBox 20">
            <a:extLst>
              <a:ext uri="{FF2B5EF4-FFF2-40B4-BE49-F238E27FC236}">
                <a16:creationId xmlns:a16="http://schemas.microsoft.com/office/drawing/2014/main" id="{FEA64634-A486-7070-4A7D-10DD464CF66A}"/>
              </a:ext>
            </a:extLst>
          </p:cNvPr>
          <p:cNvSpPr txBox="1">
            <a:spLocks noGrp="1" noRot="1" noMove="1" noResize="1" noEditPoints="1" noAdjustHandles="1" noChangeArrowheads="1" noChangeShapeType="1"/>
          </p:cNvSpPr>
          <p:nvPr/>
        </p:nvSpPr>
        <p:spPr>
          <a:xfrm>
            <a:off x="4088696" y="3990109"/>
            <a:ext cx="1194504" cy="202467"/>
          </a:xfrm>
          <a:prstGeom prst="rect">
            <a:avLst/>
          </a:prstGeom>
          <a:noFill/>
          <a:ln w="28575">
            <a:solidFill>
              <a:srgbClr val="FF00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AE502FA1-B51F-D9DE-883D-8095DC8F60A5}"/>
              </a:ext>
            </a:extLst>
          </p:cNvPr>
          <p:cNvSpPr txBox="1">
            <a:spLocks noGrp="1" noRot="1" noMove="1" noResize="1" noEditPoints="1" noAdjustHandles="1" noChangeArrowheads="1" noChangeShapeType="1"/>
          </p:cNvSpPr>
          <p:nvPr/>
        </p:nvSpPr>
        <p:spPr>
          <a:xfrm>
            <a:off x="4088697" y="1388795"/>
            <a:ext cx="926648" cy="144442"/>
          </a:xfrm>
          <a:prstGeom prst="rect">
            <a:avLst/>
          </a:prstGeom>
          <a:noFill/>
          <a:ln w="28575">
            <a:solidFill>
              <a:srgbClr val="FF0000"/>
            </a:solidFill>
          </a:ln>
        </p:spPr>
        <p:txBody>
          <a:bodyPr wrap="square" rtlCol="0">
            <a:spAutoFit/>
          </a:bodyPr>
          <a:lstStyle/>
          <a:p>
            <a:endParaRPr lang="en-US" dirty="0"/>
          </a:p>
        </p:txBody>
      </p:sp>
      <p:sp>
        <p:nvSpPr>
          <p:cNvPr id="23" name="TextBox 22">
            <a:extLst>
              <a:ext uri="{FF2B5EF4-FFF2-40B4-BE49-F238E27FC236}">
                <a16:creationId xmlns:a16="http://schemas.microsoft.com/office/drawing/2014/main" id="{4ECE20C2-4894-3059-BF34-929D49561182}"/>
              </a:ext>
            </a:extLst>
          </p:cNvPr>
          <p:cNvSpPr txBox="1">
            <a:spLocks noGrp="1" noRot="1" noMove="1" noResize="1" noEditPoints="1" noAdjustHandles="1" noChangeArrowheads="1" noChangeShapeType="1"/>
          </p:cNvSpPr>
          <p:nvPr/>
        </p:nvSpPr>
        <p:spPr>
          <a:xfrm>
            <a:off x="7222836" y="1496970"/>
            <a:ext cx="1655916" cy="287650"/>
          </a:xfrm>
          <a:prstGeom prst="rect">
            <a:avLst/>
          </a:prstGeom>
          <a:noFill/>
          <a:ln w="28575">
            <a:solidFill>
              <a:srgbClr val="FF0000"/>
            </a:solid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B78A2045-75EF-B143-C631-97D70ADE9A0A}"/>
              </a:ext>
            </a:extLst>
          </p:cNvPr>
          <p:cNvSpPr txBox="1">
            <a:spLocks noGrp="1" noRot="1" noMove="1" noResize="1" noEditPoints="1" noAdjustHandles="1" noChangeArrowheads="1" noChangeShapeType="1"/>
          </p:cNvSpPr>
          <p:nvPr/>
        </p:nvSpPr>
        <p:spPr>
          <a:xfrm>
            <a:off x="6579118" y="2161535"/>
            <a:ext cx="403573" cy="140570"/>
          </a:xfrm>
          <a:prstGeom prst="rect">
            <a:avLst/>
          </a:prstGeom>
          <a:noFill/>
          <a:ln w="28575">
            <a:solidFill>
              <a:srgbClr val="FF0000"/>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F07FF61A-BDF8-22C8-2DDC-58A58D1552EC}"/>
              </a:ext>
            </a:extLst>
          </p:cNvPr>
          <p:cNvSpPr txBox="1">
            <a:spLocks noGrp="1" noRot="1" noMove="1" noResize="1" noEditPoints="1" noAdjustHandles="1" noChangeArrowheads="1" noChangeShapeType="1"/>
          </p:cNvSpPr>
          <p:nvPr/>
        </p:nvSpPr>
        <p:spPr>
          <a:xfrm>
            <a:off x="8515350" y="2164977"/>
            <a:ext cx="276110" cy="140570"/>
          </a:xfrm>
          <a:prstGeom prst="rect">
            <a:avLst/>
          </a:prstGeom>
          <a:noFill/>
          <a:ln w="28575">
            <a:solidFill>
              <a:srgbClr val="FF0000"/>
            </a:solidFill>
          </a:ln>
        </p:spPr>
        <p:txBody>
          <a:bodyPr wrap="square" rtlCol="0">
            <a:spAutoFit/>
          </a:bodyPr>
          <a:lstStyle/>
          <a:p>
            <a:endParaRPr lang="en-US" dirty="0"/>
          </a:p>
        </p:txBody>
      </p:sp>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Import New Cadets from a File into JUMS</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1</a:t>
            </a:r>
            <a:r>
              <a:rPr lang="en-US" sz="1400" b="0" dirty="0">
                <a:solidFill>
                  <a:prstClr val="black"/>
                </a:solidFill>
              </a:rPr>
              <a:t>3 &amp; 14</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3-</a:t>
            </a:r>
            <a:r>
              <a:rPr lang="en-US" sz="1400" b="0" dirty="0">
                <a:solidFill>
                  <a:prstClr val="black"/>
                </a:solidFill>
              </a:rPr>
              <a:t>4</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a:t>
            </a:r>
            <a:endParaRPr lang="en-US" altLang="en-US" dirty="0"/>
          </a:p>
        </p:txBody>
      </p:sp>
      <p:sp>
        <p:nvSpPr>
          <p:cNvPr id="2" name="Rectangle 1">
            <a:hlinkClick r:id="rId7" action="ppaction://hlinksldjump"/>
            <a:extLst>
              <a:ext uri="{FF2B5EF4-FFF2-40B4-BE49-F238E27FC236}">
                <a16:creationId xmlns:a16="http://schemas.microsoft.com/office/drawing/2014/main" id="{12EB931E-D006-2CC2-33B9-C66729767C49}"/>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8" action="ppaction://hlinksldjump"/>
            <a:extLst>
              <a:ext uri="{FF2B5EF4-FFF2-40B4-BE49-F238E27FC236}">
                <a16:creationId xmlns:a16="http://schemas.microsoft.com/office/drawing/2014/main" id="{87D64E88-FE64-B46C-78A7-2DA29E780EFE}"/>
              </a:ext>
            </a:extLst>
          </p:cNvPr>
          <p:cNvPicPr>
            <a:picLocks noGrp="1" noRo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7758261" y="6269163"/>
            <a:ext cx="497264" cy="497264"/>
          </a:xfrm>
          <a:prstGeom prst="rect">
            <a:avLst/>
          </a:prstGeom>
        </p:spPr>
      </p:pic>
      <p:sp>
        <p:nvSpPr>
          <p:cNvPr id="8" name="TextBox 7">
            <a:hlinkClick r:id="rId7" action="ppaction://hlinksldjump"/>
            <a:extLst>
              <a:ext uri="{FF2B5EF4-FFF2-40B4-BE49-F238E27FC236}">
                <a16:creationId xmlns:a16="http://schemas.microsoft.com/office/drawing/2014/main" id="{51AEC50E-16B8-1D81-5211-4834974CFD6F}"/>
              </a:ext>
            </a:extLst>
          </p:cNvPr>
          <p:cNvSpPr txBox="1">
            <a:spLocks noGrp="1" noRot="1" noMove="1" noResize="1" noEditPoints="1" noAdjustHandles="1" noChangeArrowheads="1" noChangeShapeType="1"/>
          </p:cNvSpPr>
          <p:nvPr/>
        </p:nvSpPr>
        <p:spPr>
          <a:xfrm>
            <a:off x="141657" y="5144489"/>
            <a:ext cx="8820728" cy="1200329"/>
          </a:xfrm>
          <a:prstGeom prst="rect">
            <a:avLst/>
          </a:prstGeom>
          <a:noFill/>
        </p:spPr>
        <p:txBody>
          <a:bodyPr wrap="square">
            <a:spAutoFit/>
          </a:bodyPr>
          <a:lstStyle/>
          <a:p>
            <a:r>
              <a:rPr lang="en-US" sz="1200" b="1" i="0" u="none" strike="noStrike" baseline="0" dirty="0">
                <a:solidFill>
                  <a:srgbClr val="000000"/>
                </a:solidFill>
                <a:latin typeface="Arial" panose="020B0604020202020204" pitchFamily="34" charset="0"/>
              </a:rPr>
              <a:t>Note: If an error message is displayed, none of the Cadets listed on the import file were uploaded into JUMS. </a:t>
            </a:r>
            <a:endParaRPr lang="en-US" sz="1200" dirty="0">
              <a:solidFill>
                <a:srgbClr val="000000"/>
              </a:solidFill>
              <a:latin typeface="Arial" panose="020B0604020202020204" pitchFamily="34" charset="0"/>
            </a:endParaRPr>
          </a:p>
          <a:p>
            <a:endParaRPr lang="en-US" sz="120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Only Instructors can add new Cadets into JUMS, JROTC Cadets are </a:t>
            </a:r>
            <a:r>
              <a:rPr lang="en-US" sz="1200" b="1" i="1" u="none" strike="noStrike" baseline="0" dirty="0">
                <a:solidFill>
                  <a:srgbClr val="000000"/>
                </a:solidFill>
                <a:latin typeface="Arial" panose="020B0604020202020204" pitchFamily="34" charset="0"/>
              </a:rPr>
              <a:t>NEVER </a:t>
            </a:r>
            <a:r>
              <a:rPr lang="en-US" sz="1200" b="0" i="0" u="none" strike="noStrike" baseline="0" dirty="0">
                <a:solidFill>
                  <a:srgbClr val="000000"/>
                </a:solidFill>
                <a:latin typeface="Arial" panose="020B0604020202020204" pitchFamily="34" charset="0"/>
              </a:rPr>
              <a:t>allowed access to add or remove Cadets. As new Cadets are imported into JUMS, the rank of Cadet Private E1 will be system appended to each new Cadets record. Rank orders </a:t>
            </a:r>
            <a:r>
              <a:rPr lang="en-US" sz="1200" b="1" i="0" u="none" strike="noStrike" baseline="0" dirty="0">
                <a:solidFill>
                  <a:srgbClr val="000000"/>
                </a:solidFill>
                <a:latin typeface="Arial" panose="020B0604020202020204" pitchFamily="34" charset="0"/>
              </a:rPr>
              <a:t>will not </a:t>
            </a:r>
            <a:r>
              <a:rPr lang="en-US" sz="1200" b="0" i="0" u="none" strike="noStrike" baseline="0" dirty="0">
                <a:solidFill>
                  <a:srgbClr val="000000"/>
                </a:solidFill>
                <a:latin typeface="Arial" panose="020B0604020202020204" pitchFamily="34" charset="0"/>
              </a:rPr>
              <a:t>be generated for the Cadet Private E1 rank. Students entered as “Participating Students” will not have the Cadet Private E1 rank appended to their records. </a:t>
            </a:r>
            <a:r>
              <a:rPr lang="en-US" sz="1200" b="1" i="1" u="none" strike="noStrike" baseline="0" dirty="0">
                <a:solidFill>
                  <a:srgbClr val="000000"/>
                </a:solidFill>
                <a:latin typeface="Arial" panose="020B0604020202020204" pitchFamily="34" charset="0"/>
              </a:rPr>
              <a:t>For a more detailed tutorial watch</a:t>
            </a:r>
            <a:r>
              <a:rPr lang="en-US" sz="1200" b="0" i="0" u="none" strike="noStrike" baseline="0" dirty="0">
                <a:solidFill>
                  <a:srgbClr val="000000"/>
                </a:solidFill>
                <a:latin typeface="Arial" panose="020B0604020202020204" pitchFamily="34" charset="0"/>
              </a:rPr>
              <a:t>: </a:t>
            </a:r>
            <a:r>
              <a:rPr lang="en-US" sz="1200" dirty="0">
                <a:hlinkClick r:id="rId11"/>
              </a:rPr>
              <a:t>JUMS: Batch Action Add Multiple Cadets</a:t>
            </a:r>
            <a:endParaRPr lang="en-US" sz="1200" b="1" u="sng" dirty="0"/>
          </a:p>
        </p:txBody>
      </p:sp>
    </p:spTree>
    <p:extLst>
      <p:ext uri="{BB962C8B-B14F-4D97-AF65-F5344CB8AC3E}">
        <p14:creationId xmlns:p14="http://schemas.microsoft.com/office/powerpoint/2010/main" val="1038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Edit Cadet Data in the Cadet Detail Screen</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15, 3-6)</a:t>
            </a:r>
            <a:endParaRPr lang="en-US" altLang="en-US" dirty="0"/>
          </a:p>
        </p:txBody>
      </p:sp>
      <p:pic>
        <p:nvPicPr>
          <p:cNvPr id="31" name="Picture 30" descr="Graphical user interface, application&#10;&#10;Description automatically generated">
            <a:extLst>
              <a:ext uri="{FF2B5EF4-FFF2-40B4-BE49-F238E27FC236}">
                <a16:creationId xmlns:a16="http://schemas.microsoft.com/office/drawing/2014/main" id="{34270EC6-B2D5-9228-C130-142AC5AF3E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470398" y="4039586"/>
            <a:ext cx="4503643" cy="964361"/>
          </a:xfrm>
          <a:prstGeom prst="rect">
            <a:avLst/>
          </a:prstGeom>
        </p:spPr>
      </p:pic>
      <p:pic>
        <p:nvPicPr>
          <p:cNvPr id="33" name="Picture 32" descr="Graphical user interface, text, application, email&#10;&#10;Description automatically generated">
            <a:extLst>
              <a:ext uri="{FF2B5EF4-FFF2-40B4-BE49-F238E27FC236}">
                <a16:creationId xmlns:a16="http://schemas.microsoft.com/office/drawing/2014/main" id="{EB3954A3-A9CB-72F9-FF57-C7A1EFFC908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r="12299" b="15297"/>
          <a:stretch/>
        </p:blipFill>
        <p:spPr>
          <a:xfrm>
            <a:off x="4506311" y="4885292"/>
            <a:ext cx="4452278" cy="1734412"/>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18C02E7D-8EEB-F529-1052-ADAE90CE785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470399" y="1198792"/>
            <a:ext cx="4452278" cy="2843714"/>
          </a:xfrm>
          <a:prstGeom prst="rect">
            <a:avLst/>
          </a:prstGeom>
        </p:spPr>
      </p:pic>
      <p:sp>
        <p:nvSpPr>
          <p:cNvPr id="3" name="TextBox 2">
            <a:extLst>
              <a:ext uri="{FF2B5EF4-FFF2-40B4-BE49-F238E27FC236}">
                <a16:creationId xmlns:a16="http://schemas.microsoft.com/office/drawing/2014/main" id="{D0A50BA0-6CF4-1088-DCA5-1DD5FE85F266}"/>
              </a:ext>
            </a:extLst>
          </p:cNvPr>
          <p:cNvSpPr txBox="1">
            <a:spLocks noGrp="1" noRot="1" noMove="1" noResize="1" noEditPoints="1" noAdjustHandles="1" noChangeArrowheads="1" noChangeShapeType="1"/>
          </p:cNvSpPr>
          <p:nvPr/>
        </p:nvSpPr>
        <p:spPr>
          <a:xfrm>
            <a:off x="143163" y="1789601"/>
            <a:ext cx="4267200" cy="4154984"/>
          </a:xfrm>
          <a:prstGeom prst="rect">
            <a:avLst/>
          </a:prstGeom>
          <a:noFill/>
        </p:spPr>
        <p:txBody>
          <a:bodyPr wrap="square">
            <a:spAutoFit/>
          </a:bodyPr>
          <a:lstStyle/>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a:t>
            </a:r>
            <a:r>
              <a:rPr lang="en-US" sz="1200" b="1" i="0" u="none" strike="noStrike" baseline="0" dirty="0">
                <a:solidFill>
                  <a:srgbClr val="000000"/>
                </a:solidFill>
                <a:latin typeface="Arial" panose="020B0604020202020204" pitchFamily="34" charset="0"/>
              </a:rPr>
              <a:t>Manage Cadets</a:t>
            </a:r>
            <a:r>
              <a:rPr lang="en-US" sz="1200" dirty="0">
                <a:solidFill>
                  <a:srgbClr val="000000"/>
                </a:solidFill>
                <a:latin typeface="Arial" panose="020B0604020202020204" pitchFamily="34" charset="0"/>
              </a:rPr>
              <a:t>.</a:t>
            </a:r>
            <a:r>
              <a:rPr lang="en-US" sz="1200" b="0" i="0" u="none" strike="noStrike" baseline="0" dirty="0">
                <a:solidFill>
                  <a:srgbClr val="000000"/>
                </a:solidFill>
                <a:latin typeface="Arial" panose="020B0604020202020204" pitchFamily="34" charset="0"/>
              </a:rPr>
              <a:t> </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dirty="0">
                <a:solidFill>
                  <a:srgbClr val="000000"/>
                </a:solidFill>
                <a:latin typeface="Arial" panose="020B0604020202020204" pitchFamily="34" charset="0"/>
              </a:rPr>
              <a:t>F</a:t>
            </a:r>
            <a:r>
              <a:rPr lang="en-US" sz="1200" b="0" i="0" u="none" strike="noStrike" baseline="0" dirty="0">
                <a:solidFill>
                  <a:srgbClr val="000000"/>
                </a:solidFill>
                <a:latin typeface="Arial" panose="020B0604020202020204" pitchFamily="34" charset="0"/>
              </a:rPr>
              <a:t>rom the drop-down menu select </a:t>
            </a:r>
            <a:r>
              <a:rPr lang="en-US" sz="1200" b="1" i="0" u="none" strike="noStrike" baseline="0" dirty="0">
                <a:solidFill>
                  <a:srgbClr val="000000"/>
                </a:solidFill>
                <a:latin typeface="Arial" panose="020B0604020202020204" pitchFamily="34" charset="0"/>
              </a:rPr>
              <a:t>Search/Add Cadet</a:t>
            </a:r>
            <a:r>
              <a:rPr lang="en-US" sz="1200" b="0" i="0" u="none" strike="noStrike" baseline="0" dirty="0">
                <a:solidFill>
                  <a:srgbClr val="000000"/>
                </a:solidFill>
                <a:latin typeface="Arial" panose="020B0604020202020204" pitchFamily="34" charset="0"/>
              </a:rPr>
              <a:t>.</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In the Search Criteria section of the Search/Add cadet page you may enter the Cadet’s information such as name, let level, class period etc.</a:t>
            </a:r>
            <a:r>
              <a:rPr lang="en-US" sz="1200" dirty="0">
                <a:solidFill>
                  <a:srgbClr val="000000"/>
                </a:solidFill>
                <a:latin typeface="Arial" panose="020B0604020202020204" pitchFamily="34" charset="0"/>
              </a:rPr>
              <a:t>.</a:t>
            </a:r>
            <a:r>
              <a:rPr lang="en-US" sz="1200" b="0" i="0" u="none" strike="noStrike" baseline="0" dirty="0">
                <a:solidFill>
                  <a:srgbClr val="000000"/>
                </a:solidFill>
                <a:latin typeface="Arial" panose="020B0604020202020204" pitchFamily="34" charset="0"/>
              </a:rPr>
              <a:t> then click the </a:t>
            </a:r>
            <a:r>
              <a:rPr lang="en-US" sz="1200" b="1" i="0" u="none" strike="noStrike" baseline="0" dirty="0">
                <a:solidFill>
                  <a:srgbClr val="000000"/>
                </a:solidFill>
                <a:latin typeface="Arial" panose="020B0604020202020204" pitchFamily="34" charset="0"/>
              </a:rPr>
              <a:t>Search </a:t>
            </a:r>
            <a:r>
              <a:rPr lang="en-US" sz="1200" b="0" i="0" u="none" strike="noStrike" baseline="0" dirty="0">
                <a:solidFill>
                  <a:srgbClr val="000000"/>
                </a:solidFill>
                <a:latin typeface="Arial" panose="020B0604020202020204" pitchFamily="34" charset="0"/>
              </a:rPr>
              <a:t>Button, the Cadets that match the search criteria will appear at the bottom of the page. </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Once, you have selected the Cadet or Cadets you wish to edit, click on the </a:t>
            </a:r>
            <a:r>
              <a:rPr lang="en-US" sz="1200" b="1" i="0" u="none" strike="noStrike" baseline="0" dirty="0">
                <a:solidFill>
                  <a:srgbClr val="000000"/>
                </a:solidFill>
                <a:latin typeface="Arial" panose="020B0604020202020204" pitchFamily="34" charset="0"/>
              </a:rPr>
              <a:t>Edit Selected in Group</a:t>
            </a:r>
            <a:r>
              <a:rPr lang="en-US" sz="1200" b="0" i="0" u="none" strike="noStrike" baseline="0" dirty="0">
                <a:solidFill>
                  <a:srgbClr val="000000"/>
                </a:solidFill>
                <a:latin typeface="Arial" panose="020B0604020202020204" pitchFamily="34" charset="0"/>
              </a:rPr>
              <a:t>. </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Click on any of the category hyperlinks in blue to review, edit, or add new information in the Cadet’s information record. Some of the information is auto populated from other information sources in JUMS and cannot be edited. Once you have completed reviewing or editing a Cadet’s information click </a:t>
            </a:r>
            <a:r>
              <a:rPr lang="en-US" sz="1200" b="1" i="0" u="none" strike="noStrike" baseline="0" dirty="0">
                <a:solidFill>
                  <a:srgbClr val="000000"/>
                </a:solidFill>
                <a:latin typeface="Arial" panose="020B0604020202020204" pitchFamily="34" charset="0"/>
              </a:rPr>
              <a:t>save, </a:t>
            </a:r>
            <a:r>
              <a:rPr lang="en-US" sz="1200" b="0" i="0" u="none" strike="noStrike" baseline="0" dirty="0">
                <a:solidFill>
                  <a:srgbClr val="000000"/>
                </a:solidFill>
                <a:latin typeface="Arial" panose="020B0604020202020204" pitchFamily="34" charset="0"/>
              </a:rPr>
              <a:t>once the screen refreshes, if you have selected multiple Cadets for reviewing or editing click on the </a:t>
            </a:r>
            <a:r>
              <a:rPr lang="en-US" sz="1200" b="1" i="0" u="none" strike="noStrike" baseline="0" dirty="0">
                <a:solidFill>
                  <a:srgbClr val="000000"/>
                </a:solidFill>
                <a:latin typeface="Arial" panose="020B0604020202020204" pitchFamily="34" charset="0"/>
              </a:rPr>
              <a:t>Next </a:t>
            </a:r>
            <a:r>
              <a:rPr lang="en-US" sz="1200" b="0" i="0" u="none" strike="noStrike" baseline="0" dirty="0">
                <a:solidFill>
                  <a:srgbClr val="000000"/>
                </a:solidFill>
                <a:latin typeface="Arial" panose="020B0604020202020204" pitchFamily="34" charset="0"/>
              </a:rPr>
              <a:t>button to move to the next Cadet and repeat the process. </a:t>
            </a:r>
            <a:endParaRPr lang="en-US" sz="1200" dirty="0"/>
          </a:p>
        </p:txBody>
      </p:sp>
      <p:sp>
        <p:nvSpPr>
          <p:cNvPr id="7" name="TextBox 6">
            <a:extLst>
              <a:ext uri="{FF2B5EF4-FFF2-40B4-BE49-F238E27FC236}">
                <a16:creationId xmlns:a16="http://schemas.microsoft.com/office/drawing/2014/main" id="{D716722F-7D08-A66A-DEE3-5AA64EB7702F}"/>
              </a:ext>
            </a:extLst>
          </p:cNvPr>
          <p:cNvSpPr txBox="1">
            <a:spLocks noGrp="1" noRot="1" noMove="1" noResize="1" noEditPoints="1" noAdjustHandles="1" noChangeArrowheads="1" noChangeShapeType="1"/>
          </p:cNvSpPr>
          <p:nvPr/>
        </p:nvSpPr>
        <p:spPr>
          <a:xfrm>
            <a:off x="5246255" y="5532582"/>
            <a:ext cx="3463636" cy="605648"/>
          </a:xfrm>
          <a:prstGeom prst="rect">
            <a:avLst/>
          </a:prstGeom>
          <a:noFill/>
          <a:ln w="28575">
            <a:solidFill>
              <a:srgbClr val="FF00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5BB11F30-BC04-0D9C-2040-CA22E5AF8832}"/>
              </a:ext>
            </a:extLst>
          </p:cNvPr>
          <p:cNvSpPr txBox="1">
            <a:spLocks noGrp="1" noRot="1" noMove="1" noResize="1" noEditPoints="1" noAdjustHandles="1" noChangeArrowheads="1" noChangeShapeType="1"/>
          </p:cNvSpPr>
          <p:nvPr/>
        </p:nvSpPr>
        <p:spPr>
          <a:xfrm>
            <a:off x="4470400" y="4247092"/>
            <a:ext cx="332510" cy="549351"/>
          </a:xfrm>
          <a:prstGeom prst="rect">
            <a:avLst/>
          </a:prstGeom>
          <a:noFill/>
          <a:ln w="28575">
            <a:solidFill>
              <a:srgbClr val="FF0000"/>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DD538655-8B6C-4A58-871C-1B0AAB7A7783}"/>
              </a:ext>
            </a:extLst>
          </p:cNvPr>
          <p:cNvSpPr txBox="1">
            <a:spLocks noGrp="1" noRot="1" noMove="1" noResize="1" noEditPoints="1" noAdjustHandles="1" noChangeArrowheads="1" noChangeShapeType="1"/>
          </p:cNvSpPr>
          <p:nvPr/>
        </p:nvSpPr>
        <p:spPr>
          <a:xfrm>
            <a:off x="4506311" y="1736436"/>
            <a:ext cx="4416366" cy="1876484"/>
          </a:xfrm>
          <a:prstGeom prst="rect">
            <a:avLst/>
          </a:prstGeom>
          <a:noFill/>
          <a:ln w="28575">
            <a:solidFill>
              <a:srgbClr val="FF0000"/>
            </a:solidFill>
          </a:ln>
        </p:spPr>
        <p:txBody>
          <a:bodyPr wrap="square" rtlCol="0">
            <a:spAutoFit/>
          </a:bodyPr>
          <a:lstStyle/>
          <a:p>
            <a:endParaRPr lang="en-US" dirty="0"/>
          </a:p>
        </p:txBody>
      </p:sp>
      <p:sp>
        <p:nvSpPr>
          <p:cNvPr id="28" name="TextBox 27">
            <a:extLst>
              <a:ext uri="{FF2B5EF4-FFF2-40B4-BE49-F238E27FC236}">
                <a16:creationId xmlns:a16="http://schemas.microsoft.com/office/drawing/2014/main" id="{D5024B9D-3097-23CF-7E5E-DAC9B5EBAA56}"/>
              </a:ext>
            </a:extLst>
          </p:cNvPr>
          <p:cNvSpPr txBox="1">
            <a:spLocks noGrp="1" noRot="1" noMove="1" noResize="1" noEditPoints="1" noAdjustHandles="1" noChangeArrowheads="1" noChangeShapeType="1"/>
          </p:cNvSpPr>
          <p:nvPr/>
        </p:nvSpPr>
        <p:spPr>
          <a:xfrm>
            <a:off x="4506311" y="3772349"/>
            <a:ext cx="389995" cy="189489"/>
          </a:xfrm>
          <a:prstGeom prst="rect">
            <a:avLst/>
          </a:prstGeom>
          <a:noFill/>
          <a:ln w="28575">
            <a:solidFill>
              <a:srgbClr val="FF0000"/>
            </a:solidFill>
          </a:ln>
        </p:spPr>
        <p:txBody>
          <a:bodyPr wrap="square" rtlCol="0">
            <a:spAutoFit/>
          </a:bodyPr>
          <a:lstStyle/>
          <a:p>
            <a:endParaRPr lang="en-US" dirty="0"/>
          </a:p>
        </p:txBody>
      </p:sp>
      <p:sp>
        <p:nvSpPr>
          <p:cNvPr id="35" name="TextBox 34">
            <a:extLst>
              <a:ext uri="{FF2B5EF4-FFF2-40B4-BE49-F238E27FC236}">
                <a16:creationId xmlns:a16="http://schemas.microsoft.com/office/drawing/2014/main" id="{13C50D35-127F-BBB8-F970-5FF8E83A1618}"/>
              </a:ext>
            </a:extLst>
          </p:cNvPr>
          <p:cNvSpPr txBox="1">
            <a:spLocks noGrp="1" noRot="1" noMove="1" noResize="1" noEditPoints="1" noAdjustHandles="1" noChangeArrowheads="1" noChangeShapeType="1"/>
          </p:cNvSpPr>
          <p:nvPr/>
        </p:nvSpPr>
        <p:spPr>
          <a:xfrm>
            <a:off x="1111827" y="1285387"/>
            <a:ext cx="2329872" cy="307777"/>
          </a:xfrm>
          <a:prstGeom prst="rect">
            <a:avLst/>
          </a:prstGeom>
          <a:noFill/>
        </p:spPr>
        <p:txBody>
          <a:bodyPr wrap="square">
            <a:spAutoFit/>
          </a:bodyPr>
          <a:lstStyle/>
          <a:p>
            <a:r>
              <a:rPr lang="en-US" altLang="en-US" sz="1400" b="1" u="sng" dirty="0"/>
              <a:t>How to Edit Cadet Details </a:t>
            </a:r>
            <a:endParaRPr lang="en-US" sz="1400" b="1" u="sng" dirty="0"/>
          </a:p>
        </p:txBody>
      </p:sp>
      <p:sp>
        <p:nvSpPr>
          <p:cNvPr id="2" name="Rectangle 1">
            <a:hlinkClick r:id="rId5" action="ppaction://hlinksldjump"/>
            <a:extLst>
              <a:ext uri="{FF2B5EF4-FFF2-40B4-BE49-F238E27FC236}">
                <a16:creationId xmlns:a16="http://schemas.microsoft.com/office/drawing/2014/main" id="{075290BD-06FB-091F-ECB1-C4C3A6E76649}"/>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6" action="ppaction://hlinksldjump"/>
            <a:extLst>
              <a:ext uri="{FF2B5EF4-FFF2-40B4-BE49-F238E27FC236}">
                <a16:creationId xmlns:a16="http://schemas.microsoft.com/office/drawing/2014/main" id="{87D64E88-FE64-B46C-78A7-2DA29E780EFE}"/>
              </a:ext>
            </a:extLst>
          </p:cNvPr>
          <p:cNvPicPr>
            <a:picLocks noGrp="1" noRo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2919448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fontScale="90000"/>
          </a:bodyPr>
          <a:lstStyle/>
          <a:p>
            <a:r>
              <a:rPr lang="en-US" altLang="en-US" sz="2600" dirty="0"/>
              <a:t>Transfer a Cadet’s Record to Another JROTC Program</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16, 3-7)</a:t>
            </a:r>
            <a:endParaRPr lang="en-US" altLang="en-US" dirty="0"/>
          </a:p>
        </p:txBody>
      </p:sp>
      <p:sp>
        <p:nvSpPr>
          <p:cNvPr id="4" name="TextBox 3">
            <a:extLst>
              <a:ext uri="{FF2B5EF4-FFF2-40B4-BE49-F238E27FC236}">
                <a16:creationId xmlns:a16="http://schemas.microsoft.com/office/drawing/2014/main" id="{7AADB9DE-AE46-2706-0DD5-1C38052F85E2}"/>
              </a:ext>
            </a:extLst>
          </p:cNvPr>
          <p:cNvSpPr txBox="1">
            <a:spLocks noGrp="1" noRot="1" noMove="1" noResize="1" noEditPoints="1" noAdjustHandles="1" noChangeArrowheads="1" noChangeShapeType="1"/>
          </p:cNvSpPr>
          <p:nvPr/>
        </p:nvSpPr>
        <p:spPr>
          <a:xfrm>
            <a:off x="4488190" y="1305026"/>
            <a:ext cx="4576618" cy="4324261"/>
          </a:xfrm>
          <a:prstGeom prst="rect">
            <a:avLst/>
          </a:prstGeom>
          <a:noFill/>
        </p:spPr>
        <p:txBody>
          <a:bodyPr wrap="square">
            <a:spAutoFit/>
          </a:bodyPr>
          <a:lstStyle/>
          <a:p>
            <a:pPr marL="228600" indent="-228600">
              <a:buFont typeface="+mj-lt"/>
              <a:buAutoNum type="arabicPeriod"/>
            </a:pPr>
            <a:r>
              <a:rPr lang="en-US" sz="1100" b="0" i="0" u="none" strike="noStrike" baseline="0" dirty="0">
                <a:solidFill>
                  <a:srgbClr val="000000"/>
                </a:solidFill>
                <a:latin typeface="Arial" panose="020B0604020202020204" pitchFamily="34" charset="0"/>
              </a:rPr>
              <a:t>From the top menu bar, select </a:t>
            </a:r>
            <a:r>
              <a:rPr lang="en-US" sz="1100" b="1" i="0" u="none" strike="noStrike" baseline="0" dirty="0">
                <a:solidFill>
                  <a:srgbClr val="000000"/>
                </a:solidFill>
                <a:latin typeface="Arial" panose="020B0604020202020204" pitchFamily="34" charset="0"/>
              </a:rPr>
              <a:t>Manage Cadets</a:t>
            </a:r>
            <a:r>
              <a:rPr lang="en-US" sz="1100" b="0" i="0" u="none" strike="noStrike" baseline="0" dirty="0">
                <a:solidFill>
                  <a:srgbClr val="000000"/>
                </a:solidFill>
                <a:latin typeface="Arial" panose="020B0604020202020204" pitchFamily="34" charset="0"/>
              </a:rPr>
              <a:t>, from the drop-down menu select </a:t>
            </a:r>
            <a:r>
              <a:rPr lang="en-US" sz="1100" b="1" i="0" u="none" strike="noStrike" baseline="0" dirty="0">
                <a:solidFill>
                  <a:srgbClr val="000000"/>
                </a:solidFill>
                <a:latin typeface="Arial" panose="020B0604020202020204" pitchFamily="34" charset="0"/>
              </a:rPr>
              <a:t>Search/Add Cadet </a:t>
            </a:r>
          </a:p>
          <a:p>
            <a:pPr marL="228600" indent="-228600">
              <a:buFont typeface="+mj-lt"/>
              <a:buAutoNum type="arabicPeriod"/>
            </a:pPr>
            <a:endParaRPr lang="en-US" sz="11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When the search screen opens </a:t>
            </a:r>
            <a:r>
              <a:rPr lang="en-US" sz="1100" b="1" i="0" u="none" strike="noStrike" baseline="0" dirty="0">
                <a:solidFill>
                  <a:srgbClr val="000000"/>
                </a:solidFill>
                <a:latin typeface="Arial" panose="020B0604020202020204" pitchFamily="34" charset="0"/>
              </a:rPr>
              <a:t>type the last name of the Cadet that you need to transfer </a:t>
            </a:r>
            <a:r>
              <a:rPr lang="en-US" sz="1100" b="0" i="0" u="none" strike="noStrike" baseline="0" dirty="0">
                <a:solidFill>
                  <a:srgbClr val="000000"/>
                </a:solidFill>
                <a:latin typeface="Arial" panose="020B0604020202020204" pitchFamily="34" charset="0"/>
              </a:rPr>
              <a:t>to another Army JROTC program. Click </a:t>
            </a:r>
            <a:r>
              <a:rPr lang="en-US" sz="1100" b="1" i="0" u="none" strike="noStrike" baseline="0" dirty="0">
                <a:solidFill>
                  <a:srgbClr val="000000"/>
                </a:solidFill>
                <a:latin typeface="Arial" panose="020B0604020202020204" pitchFamily="34" charset="0"/>
              </a:rPr>
              <a:t>“search.” </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The selected Cadets, Cadet Detail Screen will open. Verify that all clothing and equipment issued to the Cadet has been returned to your program. This must be done before the Cadet record transfer can be initiated. To check this, click the blue </a:t>
            </a:r>
            <a:r>
              <a:rPr lang="en-US" sz="1100" b="1" i="0" u="none" strike="noStrike" baseline="0" dirty="0">
                <a:solidFill>
                  <a:srgbClr val="000000"/>
                </a:solidFill>
                <a:latin typeface="Arial" panose="020B0604020202020204" pitchFamily="34" charset="0"/>
              </a:rPr>
              <a:t>“clothing” </a:t>
            </a:r>
            <a:r>
              <a:rPr lang="en-US" sz="1100" b="0" i="0" u="none" strike="noStrike" baseline="0" dirty="0">
                <a:solidFill>
                  <a:srgbClr val="000000"/>
                </a:solidFill>
                <a:latin typeface="Arial" panose="020B0604020202020204" pitchFamily="34" charset="0"/>
              </a:rPr>
              <a:t>hyperlink located on the Cadet Detail screen list. When the clothing screen opens, click </a:t>
            </a:r>
            <a:r>
              <a:rPr lang="en-US" sz="1100" b="1" i="0" u="none" strike="noStrike" baseline="0" dirty="0">
                <a:solidFill>
                  <a:srgbClr val="000000"/>
                </a:solidFill>
                <a:latin typeface="Arial" panose="020B0604020202020204" pitchFamily="34" charset="0"/>
              </a:rPr>
              <a:t>“Return All Items.” </a:t>
            </a:r>
            <a:r>
              <a:rPr lang="en-US" sz="1100" b="0" i="0" u="none" strike="noStrike" baseline="0" dirty="0">
                <a:solidFill>
                  <a:srgbClr val="000000"/>
                </a:solidFill>
                <a:latin typeface="Arial" panose="020B0604020202020204" pitchFamily="34" charset="0"/>
              </a:rPr>
              <a:t>A message will appear “Are you sure you want all items to be returned to the shelf?” Click </a:t>
            </a:r>
            <a:r>
              <a:rPr lang="en-US" sz="1100" b="1" i="0" u="none" strike="noStrike" baseline="0" dirty="0">
                <a:solidFill>
                  <a:srgbClr val="000000"/>
                </a:solidFill>
                <a:latin typeface="Arial" panose="020B0604020202020204" pitchFamily="34" charset="0"/>
              </a:rPr>
              <a:t>“OK.” </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The Cadet Detail screen will refresh. On the left side of the screen under the box that displays the selected Cadet’s name, click </a:t>
            </a:r>
            <a:r>
              <a:rPr lang="en-US" sz="1100" b="1" i="0" u="none" strike="noStrike" baseline="0" dirty="0">
                <a:solidFill>
                  <a:srgbClr val="000000"/>
                </a:solidFill>
                <a:latin typeface="Arial" panose="020B0604020202020204" pitchFamily="34" charset="0"/>
              </a:rPr>
              <a:t>“Transfer Cadet” </a:t>
            </a:r>
          </a:p>
          <a:p>
            <a:pPr marL="228600" indent="-228600">
              <a:buFont typeface="+mj-lt"/>
              <a:buAutoNum type="arabicPeriod"/>
            </a:pPr>
            <a:endParaRPr lang="en-US" sz="110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The “Transfer Cadet” screen will open. The Cadet’s name you are transferring will display at the top of the Transfer Cadet screen. From the dropdown menu </a:t>
            </a:r>
            <a:r>
              <a:rPr lang="en-US" sz="1100" b="1" i="0" u="none" strike="noStrike" baseline="0" dirty="0">
                <a:solidFill>
                  <a:srgbClr val="000000"/>
                </a:solidFill>
                <a:latin typeface="Arial" panose="020B0604020202020204" pitchFamily="34" charset="0"/>
              </a:rPr>
              <a:t>select the school you are transferring the Cadet records to</a:t>
            </a:r>
            <a:r>
              <a:rPr lang="en-US" sz="1100" b="0" i="0" u="none" strike="noStrike" baseline="0" dirty="0">
                <a:solidFill>
                  <a:srgbClr val="000000"/>
                </a:solidFill>
                <a:latin typeface="Arial" panose="020B0604020202020204" pitchFamily="34" charset="0"/>
              </a:rPr>
              <a:t>. Click </a:t>
            </a:r>
            <a:r>
              <a:rPr lang="en-US" sz="1100" b="1" i="0" u="none" strike="noStrike" baseline="0" dirty="0">
                <a:solidFill>
                  <a:srgbClr val="000000"/>
                </a:solidFill>
                <a:latin typeface="Arial" panose="020B0604020202020204" pitchFamily="34" charset="0"/>
              </a:rPr>
              <a:t>“save,” </a:t>
            </a:r>
            <a:r>
              <a:rPr lang="en-US" sz="1100" b="0" i="0" u="none" strike="noStrike" baseline="0" dirty="0">
                <a:solidFill>
                  <a:srgbClr val="000000"/>
                </a:solidFill>
                <a:latin typeface="Arial" panose="020B0604020202020204" pitchFamily="34" charset="0"/>
              </a:rPr>
              <a:t>you will receive a pop-up message </a:t>
            </a:r>
            <a:r>
              <a:rPr lang="en-US" sz="1100" b="1" i="0" u="none" strike="noStrike" baseline="0" dirty="0">
                <a:solidFill>
                  <a:srgbClr val="000000"/>
                </a:solidFill>
                <a:latin typeface="Arial" panose="020B0604020202020204" pitchFamily="34" charset="0"/>
              </a:rPr>
              <a:t>“Cadet Transfer Succeeded,” click “OK.” </a:t>
            </a:r>
            <a:r>
              <a:rPr lang="en-US" sz="1100" b="0" i="0" u="none" strike="noStrike" baseline="0" dirty="0">
                <a:solidFill>
                  <a:srgbClr val="000000"/>
                </a:solidFill>
                <a:latin typeface="Arial" panose="020B0604020202020204" pitchFamily="34" charset="0"/>
              </a:rPr>
              <a:t>Close the Cadet Transfer screen. </a:t>
            </a:r>
            <a:endParaRPr lang="en-US" sz="1100" dirty="0"/>
          </a:p>
        </p:txBody>
      </p:sp>
      <p:pic>
        <p:nvPicPr>
          <p:cNvPr id="3" name="Picture 2" descr="Graphical user interface, text, application, email&#10;&#10;Description automatically generated">
            <a:extLst>
              <a:ext uri="{FF2B5EF4-FFF2-40B4-BE49-F238E27FC236}">
                <a16:creationId xmlns:a16="http://schemas.microsoft.com/office/drawing/2014/main" id="{10C8E84D-3E7D-B1BE-7ECD-26DF09EA826C}"/>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1932" r="12299" b="15297"/>
          <a:stretch/>
        </p:blipFill>
        <p:spPr>
          <a:xfrm>
            <a:off x="35912" y="1305026"/>
            <a:ext cx="4452278" cy="1490077"/>
          </a:xfrm>
          <a:prstGeom prst="rect">
            <a:avLst/>
          </a:prstGeom>
        </p:spPr>
      </p:pic>
      <p:sp>
        <p:nvSpPr>
          <p:cNvPr id="13" name="TextBox 12">
            <a:extLst>
              <a:ext uri="{FF2B5EF4-FFF2-40B4-BE49-F238E27FC236}">
                <a16:creationId xmlns:a16="http://schemas.microsoft.com/office/drawing/2014/main" id="{610B3278-B862-12CB-78A5-7317F887E511}"/>
              </a:ext>
            </a:extLst>
          </p:cNvPr>
          <p:cNvSpPr txBox="1">
            <a:spLocks noGrp="1" noRot="1" noMove="1" noResize="1" noEditPoints="1" noAdjustHandles="1" noChangeArrowheads="1" noChangeShapeType="1"/>
          </p:cNvSpPr>
          <p:nvPr/>
        </p:nvSpPr>
        <p:spPr>
          <a:xfrm>
            <a:off x="71823" y="2417154"/>
            <a:ext cx="652074" cy="193516"/>
          </a:xfrm>
          <a:prstGeom prst="rect">
            <a:avLst/>
          </a:prstGeom>
          <a:noFill/>
          <a:ln w="28575">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A2BA65A1-C6A7-BCB9-CB5B-77FAEAABAB3A}"/>
              </a:ext>
            </a:extLst>
          </p:cNvPr>
          <p:cNvSpPr txBox="1">
            <a:spLocks noGrp="1" noRot="1" noMove="1" noResize="1" noEditPoints="1" noAdjustHandles="1" noChangeArrowheads="1" noChangeShapeType="1"/>
          </p:cNvSpPr>
          <p:nvPr/>
        </p:nvSpPr>
        <p:spPr>
          <a:xfrm>
            <a:off x="759811" y="2024927"/>
            <a:ext cx="347518" cy="131328"/>
          </a:xfrm>
          <a:prstGeom prst="rect">
            <a:avLst/>
          </a:prstGeom>
          <a:noFill/>
          <a:ln w="28575">
            <a:solidFill>
              <a:srgbClr val="FF0000"/>
            </a:solidFill>
          </a:ln>
        </p:spPr>
        <p:txBody>
          <a:bodyPr wrap="square" rtlCol="0">
            <a:spAutoFit/>
          </a:bodyPr>
          <a:lstStyle/>
          <a:p>
            <a:endParaRPr lang="en-US" dirty="0"/>
          </a:p>
        </p:txBody>
      </p:sp>
      <p:pic>
        <p:nvPicPr>
          <p:cNvPr id="18" name="Picture 17" descr="Graphical user interface&#10;&#10;Description automatically generated with medium confidence">
            <a:extLst>
              <a:ext uri="{FF2B5EF4-FFF2-40B4-BE49-F238E27FC236}">
                <a16:creationId xmlns:a16="http://schemas.microsoft.com/office/drawing/2014/main" id="{68DB91A2-60E1-A64D-51C0-18CA77F3D3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b="46740"/>
          <a:stretch/>
        </p:blipFill>
        <p:spPr>
          <a:xfrm>
            <a:off x="71825" y="2850360"/>
            <a:ext cx="4416366" cy="915882"/>
          </a:xfrm>
          <a:prstGeom prst="rect">
            <a:avLst/>
          </a:prstGeom>
        </p:spPr>
      </p:pic>
      <p:sp>
        <p:nvSpPr>
          <p:cNvPr id="19" name="TextBox 18">
            <a:extLst>
              <a:ext uri="{FF2B5EF4-FFF2-40B4-BE49-F238E27FC236}">
                <a16:creationId xmlns:a16="http://schemas.microsoft.com/office/drawing/2014/main" id="{DA442C00-ED5F-6BC7-621D-436A8B85ABDF}"/>
              </a:ext>
            </a:extLst>
          </p:cNvPr>
          <p:cNvSpPr txBox="1">
            <a:spLocks noGrp="1" noRot="1" noMove="1" noResize="1" noEditPoints="1" noAdjustHandles="1" noChangeArrowheads="1" noChangeShapeType="1"/>
          </p:cNvSpPr>
          <p:nvPr/>
        </p:nvSpPr>
        <p:spPr>
          <a:xfrm>
            <a:off x="1647732" y="3105924"/>
            <a:ext cx="814812" cy="221540"/>
          </a:xfrm>
          <a:prstGeom prst="rect">
            <a:avLst/>
          </a:prstGeom>
          <a:noFill/>
          <a:ln w="28575">
            <a:solidFill>
              <a:srgbClr val="FF0000"/>
            </a:solidFill>
          </a:ln>
        </p:spPr>
        <p:txBody>
          <a:bodyPr wrap="square" rtlCol="0">
            <a:spAutoFit/>
          </a:bodyPr>
          <a:lstStyle/>
          <a:p>
            <a:endParaRPr lang="en-US" dirty="0"/>
          </a:p>
        </p:txBody>
      </p:sp>
      <p:pic>
        <p:nvPicPr>
          <p:cNvPr id="23" name="Picture 22" descr="Graphical user interface, text, application&#10;&#10;Description automatically generated">
            <a:extLst>
              <a:ext uri="{FF2B5EF4-FFF2-40B4-BE49-F238E27FC236}">
                <a16:creationId xmlns:a16="http://schemas.microsoft.com/office/drawing/2014/main" id="{B3FADA97-6AD8-3DAB-EC56-7587E0B3EDF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r="572" b="3858"/>
          <a:stretch/>
        </p:blipFill>
        <p:spPr>
          <a:xfrm>
            <a:off x="1382474" y="3429000"/>
            <a:ext cx="3105718" cy="709951"/>
          </a:xfrm>
          <a:prstGeom prst="rect">
            <a:avLst/>
          </a:prstGeom>
        </p:spPr>
      </p:pic>
      <p:sp>
        <p:nvSpPr>
          <p:cNvPr id="24" name="TextBox 23">
            <a:extLst>
              <a:ext uri="{FF2B5EF4-FFF2-40B4-BE49-F238E27FC236}">
                <a16:creationId xmlns:a16="http://schemas.microsoft.com/office/drawing/2014/main" id="{2B94E6BC-6B03-FF76-DB10-864E50A55221}"/>
              </a:ext>
            </a:extLst>
          </p:cNvPr>
          <p:cNvSpPr txBox="1">
            <a:spLocks noGrp="1" noRot="1" noMove="1" noResize="1" noEditPoints="1" noAdjustHandles="1" noChangeArrowheads="1" noChangeShapeType="1"/>
          </p:cNvSpPr>
          <p:nvPr/>
        </p:nvSpPr>
        <p:spPr>
          <a:xfrm>
            <a:off x="3431263" y="3821499"/>
            <a:ext cx="316872" cy="216347"/>
          </a:xfrm>
          <a:prstGeom prst="rect">
            <a:avLst/>
          </a:prstGeom>
          <a:noFill/>
          <a:ln w="28575">
            <a:solidFill>
              <a:srgbClr val="FF0000"/>
            </a:solidFill>
          </a:ln>
        </p:spPr>
        <p:txBody>
          <a:bodyPr wrap="square" rtlCol="0">
            <a:spAutoFit/>
          </a:bodyPr>
          <a:lstStyle/>
          <a:p>
            <a:endParaRPr lang="en-US" dirty="0"/>
          </a:p>
        </p:txBody>
      </p:sp>
      <p:pic>
        <p:nvPicPr>
          <p:cNvPr id="33" name="Picture 32" descr="Graphical user interface, text, application, email&#10;&#10;Description automatically generated">
            <a:extLst>
              <a:ext uri="{FF2B5EF4-FFF2-40B4-BE49-F238E27FC236}">
                <a16:creationId xmlns:a16="http://schemas.microsoft.com/office/drawing/2014/main" id="{4194C970-910D-975B-62C8-9FE34649E9B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b="40418"/>
          <a:stretch/>
        </p:blipFill>
        <p:spPr>
          <a:xfrm>
            <a:off x="35912" y="4169754"/>
            <a:ext cx="4452277" cy="1381842"/>
          </a:xfrm>
          <a:prstGeom prst="rect">
            <a:avLst/>
          </a:prstGeom>
        </p:spPr>
      </p:pic>
      <p:sp>
        <p:nvSpPr>
          <p:cNvPr id="34" name="TextBox 33">
            <a:extLst>
              <a:ext uri="{FF2B5EF4-FFF2-40B4-BE49-F238E27FC236}">
                <a16:creationId xmlns:a16="http://schemas.microsoft.com/office/drawing/2014/main" id="{574DB8D0-2E6C-8504-B78F-82128FA4ECEC}"/>
              </a:ext>
            </a:extLst>
          </p:cNvPr>
          <p:cNvSpPr txBox="1">
            <a:spLocks noGrp="1" noRot="1" noMove="1" noResize="1" noEditPoints="1" noAdjustHandles="1" noChangeArrowheads="1" noChangeShapeType="1"/>
          </p:cNvSpPr>
          <p:nvPr/>
        </p:nvSpPr>
        <p:spPr>
          <a:xfrm>
            <a:off x="397860" y="4712185"/>
            <a:ext cx="2707479" cy="206892"/>
          </a:xfrm>
          <a:prstGeom prst="rect">
            <a:avLst/>
          </a:prstGeom>
          <a:noFill/>
          <a:ln w="28575">
            <a:solidFill>
              <a:srgbClr val="FF0000"/>
            </a:solidFill>
          </a:ln>
        </p:spPr>
        <p:txBody>
          <a:bodyPr wrap="square" rtlCol="0">
            <a:spAutoFit/>
          </a:bodyPr>
          <a:lstStyle/>
          <a:p>
            <a:endParaRPr lang="en-US" dirty="0"/>
          </a:p>
        </p:txBody>
      </p:sp>
      <p:sp>
        <p:nvSpPr>
          <p:cNvPr id="35" name="TextBox 34">
            <a:extLst>
              <a:ext uri="{FF2B5EF4-FFF2-40B4-BE49-F238E27FC236}">
                <a16:creationId xmlns:a16="http://schemas.microsoft.com/office/drawing/2014/main" id="{BC859F8A-0B44-67C4-EE5F-121AE5A457B1}"/>
              </a:ext>
            </a:extLst>
          </p:cNvPr>
          <p:cNvSpPr txBox="1">
            <a:spLocks noGrp="1" noRot="1" noMove="1" noResize="1" noEditPoints="1" noAdjustHandles="1" noChangeArrowheads="1" noChangeShapeType="1"/>
          </p:cNvSpPr>
          <p:nvPr/>
        </p:nvSpPr>
        <p:spPr>
          <a:xfrm>
            <a:off x="1592093" y="5255525"/>
            <a:ext cx="653166" cy="242379"/>
          </a:xfrm>
          <a:prstGeom prst="rect">
            <a:avLst/>
          </a:prstGeom>
          <a:noFill/>
          <a:ln w="28575">
            <a:solidFill>
              <a:srgbClr val="FF0000"/>
            </a:solidFill>
          </a:ln>
        </p:spPr>
        <p:txBody>
          <a:bodyPr wrap="square" rtlCol="0">
            <a:spAutoFit/>
          </a:bodyPr>
          <a:lstStyle/>
          <a:p>
            <a:endParaRPr lang="en-US" dirty="0"/>
          </a:p>
        </p:txBody>
      </p:sp>
      <p:sp>
        <p:nvSpPr>
          <p:cNvPr id="37" name="Rectangle 36">
            <a:hlinkClick r:id="rId6" action="ppaction://hlinksldjump"/>
            <a:extLst>
              <a:ext uri="{FF2B5EF4-FFF2-40B4-BE49-F238E27FC236}">
                <a16:creationId xmlns:a16="http://schemas.microsoft.com/office/drawing/2014/main" id="{0A1D4F27-1427-7439-64A3-888F8588433A}"/>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hlinkClick r:id="rId6" action="ppaction://hlinksldjump"/>
            <a:extLst>
              <a:ext uri="{FF2B5EF4-FFF2-40B4-BE49-F238E27FC236}">
                <a16:creationId xmlns:a16="http://schemas.microsoft.com/office/drawing/2014/main" id="{B55CDDCE-60B4-68C3-56ED-B7DAB1DFC605}"/>
              </a:ext>
            </a:extLst>
          </p:cNvPr>
          <p:cNvSpPr txBox="1">
            <a:spLocks noGrp="1" noRot="1" noMove="1" noResize="1" noEditPoints="1" noAdjustHandles="1" noChangeArrowheads="1" noChangeShapeType="1"/>
          </p:cNvSpPr>
          <p:nvPr/>
        </p:nvSpPr>
        <p:spPr>
          <a:xfrm>
            <a:off x="984250" y="5715574"/>
            <a:ext cx="7175500" cy="461665"/>
          </a:xfrm>
          <a:prstGeom prst="rect">
            <a:avLst/>
          </a:prstGeom>
          <a:noFill/>
        </p:spPr>
        <p:txBody>
          <a:bodyPr wrap="square">
            <a:spAutoFit/>
          </a:bodyPr>
          <a:lstStyle/>
          <a:p>
            <a:pPr algn="ctr"/>
            <a:r>
              <a:rPr lang="en-US" sz="1200" b="1" i="0" u="none" strike="noStrike" baseline="0" dirty="0">
                <a:solidFill>
                  <a:srgbClr val="000000"/>
                </a:solidFill>
                <a:latin typeface="Arial" panose="020B0604020202020204" pitchFamily="34" charset="0"/>
              </a:rPr>
              <a:t>Cadet record transfers must be initiated by the losing school Instructor. Cadet record transfers are “</a:t>
            </a:r>
            <a:r>
              <a:rPr lang="en-US" sz="1200" b="1" i="0" u="none" strike="noStrike" baseline="0" dirty="0">
                <a:solidFill>
                  <a:srgbClr val="000000"/>
                </a:solidFill>
                <a:latin typeface="Arial" panose="020B0604020202020204" pitchFamily="34" charset="0"/>
                <a:hlinkClick r:id="rId7" action="ppaction://hlinksldjump"/>
              </a:rPr>
              <a:t>Accepted</a:t>
            </a:r>
            <a:r>
              <a:rPr lang="en-US" sz="1200" b="1" i="0" u="none" strike="noStrike" baseline="0" dirty="0">
                <a:solidFill>
                  <a:srgbClr val="000000"/>
                </a:solidFill>
                <a:latin typeface="Arial" panose="020B0604020202020204" pitchFamily="34" charset="0"/>
              </a:rPr>
              <a:t>” by the gaining school Instructor.</a:t>
            </a:r>
            <a:endParaRPr lang="en-US" sz="1200" b="0" i="0" u="none" strike="noStrike" baseline="0" dirty="0">
              <a:solidFill>
                <a:srgbClr val="000000"/>
              </a:solidFill>
              <a:latin typeface="Arial" panose="020B0604020202020204" pitchFamily="34" charset="0"/>
            </a:endParaRPr>
          </a:p>
        </p:txBody>
      </p:sp>
      <p:pic>
        <p:nvPicPr>
          <p:cNvPr id="5" name="Graphic 4" descr="Return to Topics">
            <a:hlinkClick r:id="rId8" action="ppaction://hlinksldjump"/>
            <a:extLst>
              <a:ext uri="{FF2B5EF4-FFF2-40B4-BE49-F238E27FC236}">
                <a16:creationId xmlns:a16="http://schemas.microsoft.com/office/drawing/2014/main" id="{87D64E88-FE64-B46C-78A7-2DA29E780EFE}"/>
              </a:ext>
            </a:extLst>
          </p:cNvPr>
          <p:cNvPicPr>
            <a:picLocks noGrp="1" noRo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386175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fontScale="90000"/>
          </a:bodyPr>
          <a:lstStyle/>
          <a:p>
            <a:r>
              <a:rPr lang="en-US" altLang="en-US" sz="2400" dirty="0"/>
              <a:t>Accept Cadet Transfers from Another JROTC Program</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16 &amp; 17, 3-8)</a:t>
            </a:r>
            <a:endParaRPr lang="en-US" altLang="en-US" dirty="0"/>
          </a:p>
        </p:txBody>
      </p:sp>
      <p:sp>
        <p:nvSpPr>
          <p:cNvPr id="4" name="TextBox 3">
            <a:extLst>
              <a:ext uri="{FF2B5EF4-FFF2-40B4-BE49-F238E27FC236}">
                <a16:creationId xmlns:a16="http://schemas.microsoft.com/office/drawing/2014/main" id="{7AADB9DE-AE46-2706-0DD5-1C38052F85E2}"/>
              </a:ext>
            </a:extLst>
          </p:cNvPr>
          <p:cNvSpPr txBox="1">
            <a:spLocks noGrp="1" noRot="1" noMove="1" noResize="1" noEditPoints="1" noAdjustHandles="1" noChangeArrowheads="1" noChangeShapeType="1"/>
          </p:cNvSpPr>
          <p:nvPr/>
        </p:nvSpPr>
        <p:spPr>
          <a:xfrm>
            <a:off x="14373" y="1222003"/>
            <a:ext cx="4576618" cy="4662815"/>
          </a:xfrm>
          <a:prstGeom prst="rect">
            <a:avLst/>
          </a:prstGeom>
          <a:noFill/>
        </p:spPr>
        <p:txBody>
          <a:bodyPr wrap="square">
            <a:spAutoFit/>
          </a:bodyPr>
          <a:lstStyle/>
          <a:p>
            <a:pPr marL="228600" indent="-228600">
              <a:buFont typeface="+mj-lt"/>
              <a:buAutoNum type="arabicPeriod"/>
            </a:pPr>
            <a:r>
              <a:rPr lang="en-US" sz="1100" b="0" i="0" u="none" strike="noStrike" baseline="0" dirty="0">
                <a:solidFill>
                  <a:srgbClr val="000000"/>
                </a:solidFill>
                <a:latin typeface="Arial" panose="020B0604020202020204" pitchFamily="34" charset="0"/>
              </a:rPr>
              <a:t>When the losing school process a Cadet transfer the gaining school will receive a message on the JUMS Homepage. The message will be listed under </a:t>
            </a:r>
            <a:r>
              <a:rPr lang="en-US" sz="1100" b="1" i="0" u="none" strike="noStrike" baseline="0" dirty="0">
                <a:solidFill>
                  <a:srgbClr val="000000"/>
                </a:solidFill>
                <a:latin typeface="Arial" panose="020B0604020202020204" pitchFamily="34" charset="0"/>
              </a:rPr>
              <a:t>“Transfers.” </a:t>
            </a:r>
            <a:r>
              <a:rPr lang="en-US" sz="1100" b="0" i="0" u="none" strike="noStrike" baseline="0" dirty="0">
                <a:solidFill>
                  <a:srgbClr val="000000"/>
                </a:solidFill>
                <a:latin typeface="Arial" panose="020B0604020202020204" pitchFamily="34" charset="0"/>
              </a:rPr>
              <a:t>You have 1 pending Cadet transfer, followed by a green hyperlink </a:t>
            </a:r>
            <a:r>
              <a:rPr lang="en-US" sz="1100" b="1" i="0" u="none" strike="noStrike" baseline="0" dirty="0">
                <a:solidFill>
                  <a:srgbClr val="000000"/>
                </a:solidFill>
                <a:latin typeface="Arial" panose="020B0604020202020204" pitchFamily="34" charset="0"/>
              </a:rPr>
              <a:t>“Click here to process.” </a:t>
            </a:r>
            <a:endParaRPr lang="en-US" sz="1100" dirty="0">
              <a:solidFill>
                <a:srgbClr val="000000"/>
              </a:solidFill>
              <a:latin typeface="Arial" panose="020B0604020202020204" pitchFamily="34" charset="0"/>
            </a:endParaRPr>
          </a:p>
          <a:p>
            <a:pPr marL="228600" indent="-228600">
              <a:buFont typeface="+mj-lt"/>
              <a:buAutoNum type="arabicPeriod"/>
            </a:pPr>
            <a:endParaRPr lang="en-US" sz="11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In the </a:t>
            </a:r>
            <a:r>
              <a:rPr lang="en-US" sz="1100" b="1" i="0" u="none" strike="noStrike" baseline="0" dirty="0">
                <a:solidFill>
                  <a:srgbClr val="000000"/>
                </a:solidFill>
                <a:latin typeface="Arial" panose="020B0604020202020204" pitchFamily="34" charset="0"/>
              </a:rPr>
              <a:t>action column</a:t>
            </a:r>
            <a:r>
              <a:rPr lang="en-US" sz="1100" b="0" i="0" u="none" strike="noStrike" baseline="0" dirty="0">
                <a:solidFill>
                  <a:srgbClr val="000000"/>
                </a:solidFill>
                <a:latin typeface="Arial" panose="020B0604020202020204" pitchFamily="34" charset="0"/>
              </a:rPr>
              <a:t>, you may </a:t>
            </a:r>
            <a:r>
              <a:rPr lang="en-US" sz="1100" b="1" i="0" u="none" strike="noStrike" baseline="0" dirty="0">
                <a:solidFill>
                  <a:srgbClr val="000000"/>
                </a:solidFill>
                <a:latin typeface="Arial" panose="020B0604020202020204" pitchFamily="34" charset="0"/>
              </a:rPr>
              <a:t>accept, decline, or view details of the Cadet Transfer. </a:t>
            </a:r>
            <a:endParaRPr lang="en-US" sz="1100" dirty="0">
              <a:solidFill>
                <a:srgbClr val="000000"/>
              </a:solidFill>
              <a:latin typeface="Arial" panose="020B0604020202020204" pitchFamily="34" charset="0"/>
            </a:endParaRPr>
          </a:p>
          <a:p>
            <a:pPr marL="228600" indent="-228600">
              <a:buFont typeface="+mj-lt"/>
              <a:buAutoNum type="arabicPeriod"/>
            </a:pPr>
            <a:endParaRPr lang="en-US" sz="11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To accept transfer of the Cadet’s record, click the </a:t>
            </a:r>
            <a:r>
              <a:rPr lang="en-US" sz="1100" b="1" i="0" u="none" strike="noStrike" baseline="0" dirty="0">
                <a:solidFill>
                  <a:srgbClr val="000000"/>
                </a:solidFill>
                <a:latin typeface="Arial" panose="020B0604020202020204" pitchFamily="34" charset="0"/>
              </a:rPr>
              <a:t>accept hyperlink </a:t>
            </a:r>
            <a:r>
              <a:rPr lang="en-US" sz="1100" b="0" i="0" u="none" strike="noStrike" baseline="0" dirty="0">
                <a:solidFill>
                  <a:srgbClr val="000000"/>
                </a:solidFill>
                <a:latin typeface="Arial" panose="020B0604020202020204" pitchFamily="34" charset="0"/>
              </a:rPr>
              <a:t>in the action column. The </a:t>
            </a:r>
            <a:r>
              <a:rPr lang="en-US" sz="1100" b="1" i="0" u="none" strike="noStrike" baseline="0" dirty="0">
                <a:solidFill>
                  <a:srgbClr val="000000"/>
                </a:solidFill>
                <a:latin typeface="Arial" panose="020B0604020202020204" pitchFamily="34" charset="0"/>
              </a:rPr>
              <a:t>Receive Transferred Cadet </a:t>
            </a:r>
            <a:r>
              <a:rPr lang="en-US" sz="1100" b="0" i="0" u="none" strike="noStrike" baseline="0" dirty="0">
                <a:solidFill>
                  <a:srgbClr val="000000"/>
                </a:solidFill>
                <a:latin typeface="Arial" panose="020B0604020202020204" pitchFamily="34" charset="0"/>
              </a:rPr>
              <a:t>screen will open. The screen displays the Cadet’s name, sending school, sending instructor, email, and a section </a:t>
            </a:r>
            <a:r>
              <a:rPr lang="en-US" sz="1100" b="1" i="0" u="none" strike="noStrike" baseline="0" dirty="0">
                <a:solidFill>
                  <a:srgbClr val="000000"/>
                </a:solidFill>
                <a:latin typeface="Arial" panose="020B0604020202020204" pitchFamily="34" charset="0"/>
              </a:rPr>
              <a:t>“Complete to confirm transfer.” </a:t>
            </a:r>
            <a:r>
              <a:rPr lang="en-US" sz="1100" b="0" i="0" u="none" strike="noStrike" baseline="0" dirty="0">
                <a:solidFill>
                  <a:srgbClr val="000000"/>
                </a:solidFill>
                <a:latin typeface="Arial" panose="020B0604020202020204" pitchFamily="34" charset="0"/>
              </a:rPr>
              <a:t>From the </a:t>
            </a:r>
            <a:r>
              <a:rPr lang="en-US" sz="1100" b="1" i="0" u="none" strike="noStrike" baseline="0" dirty="0">
                <a:solidFill>
                  <a:srgbClr val="000000"/>
                </a:solidFill>
                <a:latin typeface="Arial" panose="020B0604020202020204" pitchFamily="34" charset="0"/>
              </a:rPr>
              <a:t>dropdown menus </a:t>
            </a:r>
            <a:r>
              <a:rPr lang="en-US" sz="1100" b="0" i="0" u="none" strike="noStrike" baseline="0" dirty="0">
                <a:solidFill>
                  <a:srgbClr val="000000"/>
                </a:solidFill>
                <a:latin typeface="Arial" panose="020B0604020202020204" pitchFamily="34" charset="0"/>
              </a:rPr>
              <a:t>select the Cadet’s </a:t>
            </a:r>
            <a:r>
              <a:rPr lang="en-US" sz="1100" b="1" i="0" u="none" strike="noStrike" baseline="0" dirty="0">
                <a:solidFill>
                  <a:srgbClr val="000000"/>
                </a:solidFill>
                <a:latin typeface="Arial" panose="020B0604020202020204" pitchFamily="34" charset="0"/>
              </a:rPr>
              <a:t>class period, grade, LET Level</a:t>
            </a:r>
            <a:r>
              <a:rPr lang="en-US" sz="1100" b="0" i="0" u="none" strike="noStrike" baseline="0" dirty="0">
                <a:solidFill>
                  <a:srgbClr val="000000"/>
                </a:solidFill>
                <a:latin typeface="Arial" panose="020B0604020202020204" pitchFamily="34" charset="0"/>
              </a:rPr>
              <a:t>, enter optional information in LET Notes, student ID and Corp assignment. After all information is entered, click </a:t>
            </a:r>
            <a:r>
              <a:rPr lang="en-US" sz="1100" b="1" i="0" u="none" strike="noStrike" baseline="0" dirty="0">
                <a:solidFill>
                  <a:srgbClr val="000000"/>
                </a:solidFill>
                <a:latin typeface="Arial" panose="020B0604020202020204" pitchFamily="34" charset="0"/>
              </a:rPr>
              <a:t>“save.” Close the menu, the Cadet detail screen will refresh and show the transfer has been accepted. </a:t>
            </a:r>
            <a:endParaRPr lang="en-US" sz="1100" dirty="0">
              <a:solidFill>
                <a:srgbClr val="000000"/>
              </a:solidFill>
              <a:latin typeface="Arial" panose="020B0604020202020204" pitchFamily="34" charset="0"/>
            </a:endParaRPr>
          </a:p>
          <a:p>
            <a:pPr marL="228600" indent="-228600">
              <a:buFont typeface="+mj-lt"/>
              <a:buAutoNum type="arabicPeriod"/>
            </a:pPr>
            <a:endParaRPr lang="en-US" sz="11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To decline transfer of the Cadet’s record, click the </a:t>
            </a:r>
            <a:r>
              <a:rPr lang="en-US" sz="1100" b="1" i="0" u="none" strike="noStrike" baseline="0" dirty="0">
                <a:solidFill>
                  <a:srgbClr val="000000"/>
                </a:solidFill>
                <a:latin typeface="Arial" panose="020B0604020202020204" pitchFamily="34" charset="0"/>
              </a:rPr>
              <a:t>decline hyperlink </a:t>
            </a:r>
            <a:r>
              <a:rPr lang="en-US" sz="1100" b="0" i="0" u="none" strike="noStrike" baseline="0" dirty="0">
                <a:solidFill>
                  <a:srgbClr val="000000"/>
                </a:solidFill>
                <a:latin typeface="Arial" panose="020B0604020202020204" pitchFamily="34" charset="0"/>
              </a:rPr>
              <a:t>in the action column. The </a:t>
            </a:r>
            <a:r>
              <a:rPr lang="en-US" sz="1100" b="1" i="0" u="none" strike="noStrike" baseline="0" dirty="0">
                <a:solidFill>
                  <a:srgbClr val="000000"/>
                </a:solidFill>
                <a:latin typeface="Arial" panose="020B0604020202020204" pitchFamily="34" charset="0"/>
              </a:rPr>
              <a:t>Decline Transferred Cadet </a:t>
            </a:r>
            <a:r>
              <a:rPr lang="en-US" sz="1100" b="0" i="0" u="none" strike="noStrike" baseline="0" dirty="0">
                <a:solidFill>
                  <a:srgbClr val="000000"/>
                </a:solidFill>
                <a:latin typeface="Arial" panose="020B0604020202020204" pitchFamily="34" charset="0"/>
              </a:rPr>
              <a:t>screen will open. The screen displays the Cadet’s name, sending school, sending instructor, email, and a reason text box. Type the reason the Cadet transfer was declined (Example, wrong school), and click save. After all information is entered, click </a:t>
            </a:r>
            <a:r>
              <a:rPr lang="en-US" sz="1100" b="1" i="0" u="none" strike="noStrike" baseline="0" dirty="0">
                <a:solidFill>
                  <a:srgbClr val="000000"/>
                </a:solidFill>
                <a:latin typeface="Arial" panose="020B0604020202020204" pitchFamily="34" charset="0"/>
              </a:rPr>
              <a:t>“save.” Close the menu, the Cadet detail screen will refresh and show the transfer has been declined. </a:t>
            </a:r>
            <a:endParaRPr lang="en-US" sz="1100" dirty="0"/>
          </a:p>
        </p:txBody>
      </p:sp>
      <p:pic>
        <p:nvPicPr>
          <p:cNvPr id="3" name="Picture 2">
            <a:extLst>
              <a:ext uri="{FF2B5EF4-FFF2-40B4-BE49-F238E27FC236}">
                <a16:creationId xmlns:a16="http://schemas.microsoft.com/office/drawing/2014/main" id="{2839D159-4482-5AB6-68A6-08619C22147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0118" t="19894" b="12784"/>
          <a:stretch/>
        </p:blipFill>
        <p:spPr>
          <a:xfrm>
            <a:off x="4605364" y="1223949"/>
            <a:ext cx="4116628" cy="719218"/>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CE60A355-D291-6AC5-EE24-80F3F3CAAB7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590991" y="3702399"/>
            <a:ext cx="3701057" cy="216664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7CC7EDA9-4D76-95DF-1B79-9014920FFB0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597235" y="1998609"/>
            <a:ext cx="3532391" cy="2073290"/>
          </a:xfrm>
          <a:prstGeom prst="rect">
            <a:avLst/>
          </a:prstGeom>
        </p:spPr>
      </p:pic>
      <p:sp>
        <p:nvSpPr>
          <p:cNvPr id="10" name="TextBox 9">
            <a:extLst>
              <a:ext uri="{FF2B5EF4-FFF2-40B4-BE49-F238E27FC236}">
                <a16:creationId xmlns:a16="http://schemas.microsoft.com/office/drawing/2014/main" id="{CD55E727-F9F6-63DC-2C24-4DB2776A20A8}"/>
              </a:ext>
            </a:extLst>
          </p:cNvPr>
          <p:cNvSpPr txBox="1">
            <a:spLocks noGrp="1" noRot="1" noMove="1" noResize="1" noEditPoints="1" noAdjustHandles="1" noChangeArrowheads="1" noChangeShapeType="1"/>
          </p:cNvSpPr>
          <p:nvPr/>
        </p:nvSpPr>
        <p:spPr>
          <a:xfrm>
            <a:off x="5991547" y="1618328"/>
            <a:ext cx="1298668" cy="201236"/>
          </a:xfrm>
          <a:prstGeom prst="rect">
            <a:avLst/>
          </a:prstGeom>
          <a:noFill/>
          <a:ln w="28575">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40A2F6F5-1293-8C80-E494-0A95A5FB135E}"/>
              </a:ext>
            </a:extLst>
          </p:cNvPr>
          <p:cNvSpPr txBox="1">
            <a:spLocks noGrp="1" noRot="1" noMove="1" noResize="1" noEditPoints="1" noAdjustHandles="1" noChangeArrowheads="1" noChangeShapeType="1"/>
          </p:cNvSpPr>
          <p:nvPr/>
        </p:nvSpPr>
        <p:spPr>
          <a:xfrm>
            <a:off x="5679404" y="3032265"/>
            <a:ext cx="2078857" cy="603595"/>
          </a:xfrm>
          <a:prstGeom prst="rect">
            <a:avLst/>
          </a:prstGeom>
          <a:noFill/>
          <a:ln w="28575">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D78426B2-D589-15D2-0730-191168FBCBFB}"/>
              </a:ext>
            </a:extLst>
          </p:cNvPr>
          <p:cNvSpPr txBox="1">
            <a:spLocks noGrp="1" noRot="1" noMove="1" noResize="1" noEditPoints="1" noAdjustHandles="1" noChangeArrowheads="1" noChangeShapeType="1"/>
          </p:cNvSpPr>
          <p:nvPr/>
        </p:nvSpPr>
        <p:spPr>
          <a:xfrm>
            <a:off x="6973455" y="3635860"/>
            <a:ext cx="394712" cy="151049"/>
          </a:xfrm>
          <a:prstGeom prst="rect">
            <a:avLst/>
          </a:prstGeom>
          <a:noFill/>
          <a:ln w="28575">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AC565524-88F3-789F-CCCD-666C836F3B01}"/>
              </a:ext>
            </a:extLst>
          </p:cNvPr>
          <p:cNvSpPr txBox="1">
            <a:spLocks noGrp="1" noRot="1" noMove="1" noResize="1" noEditPoints="1" noAdjustHandles="1" noChangeArrowheads="1" noChangeShapeType="1"/>
          </p:cNvSpPr>
          <p:nvPr/>
        </p:nvSpPr>
        <p:spPr>
          <a:xfrm>
            <a:off x="5181600" y="4894045"/>
            <a:ext cx="932873" cy="151049"/>
          </a:xfrm>
          <a:prstGeom prst="rect">
            <a:avLst/>
          </a:prstGeom>
          <a:noFill/>
          <a:ln w="28575">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B1BAE147-44E4-2DF7-48DD-66A15181EDB7}"/>
              </a:ext>
            </a:extLst>
          </p:cNvPr>
          <p:cNvSpPr txBox="1">
            <a:spLocks noGrp="1" noRot="1" noMove="1" noResize="1" noEditPoints="1" noAdjustHandles="1" noChangeArrowheads="1" noChangeShapeType="1"/>
          </p:cNvSpPr>
          <p:nvPr/>
        </p:nvSpPr>
        <p:spPr>
          <a:xfrm>
            <a:off x="6046807" y="5105555"/>
            <a:ext cx="394712" cy="151049"/>
          </a:xfrm>
          <a:prstGeom prst="rect">
            <a:avLst/>
          </a:prstGeom>
          <a:noFill/>
          <a:ln w="28575">
            <a:solidFill>
              <a:srgbClr val="FF0000"/>
            </a:solidFill>
          </a:ln>
        </p:spPr>
        <p:txBody>
          <a:bodyPr wrap="square" rtlCol="0">
            <a:spAutoFit/>
          </a:bodyPr>
          <a:lstStyle/>
          <a:p>
            <a:endParaRPr lang="en-US" dirty="0"/>
          </a:p>
        </p:txBody>
      </p:sp>
      <p:sp>
        <p:nvSpPr>
          <p:cNvPr id="2" name="Rectangle 1">
            <a:hlinkClick r:id="rId5" action="ppaction://hlinksldjump"/>
            <a:extLst>
              <a:ext uri="{FF2B5EF4-FFF2-40B4-BE49-F238E27FC236}">
                <a16:creationId xmlns:a16="http://schemas.microsoft.com/office/drawing/2014/main" id="{B46BCCC3-827B-997D-8F99-7318350A4F13}"/>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6" action="ppaction://hlinksldjump"/>
            <a:extLst>
              <a:ext uri="{FF2B5EF4-FFF2-40B4-BE49-F238E27FC236}">
                <a16:creationId xmlns:a16="http://schemas.microsoft.com/office/drawing/2014/main" id="{87D64E88-FE64-B46C-78A7-2DA29E780EFE}"/>
              </a:ext>
            </a:extLst>
          </p:cNvPr>
          <p:cNvPicPr>
            <a:picLocks noGrp="1" noRo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7758261" y="6269163"/>
            <a:ext cx="497264" cy="497264"/>
          </a:xfrm>
          <a:prstGeom prst="rect">
            <a:avLst/>
          </a:prstGeom>
        </p:spPr>
      </p:pic>
      <p:sp>
        <p:nvSpPr>
          <p:cNvPr id="15" name="TextBox 14">
            <a:hlinkClick r:id="rId5" action="ppaction://hlinksldjump"/>
            <a:extLst>
              <a:ext uri="{FF2B5EF4-FFF2-40B4-BE49-F238E27FC236}">
                <a16:creationId xmlns:a16="http://schemas.microsoft.com/office/drawing/2014/main" id="{5BFB86E2-6ED0-9AC0-CB7D-2D90CFB1D14A}"/>
              </a:ext>
            </a:extLst>
          </p:cNvPr>
          <p:cNvSpPr txBox="1">
            <a:spLocks noGrp="1" noRot="1" noMove="1" noResize="1" noEditPoints="1" noAdjustHandles="1" noChangeArrowheads="1" noChangeShapeType="1"/>
          </p:cNvSpPr>
          <p:nvPr/>
        </p:nvSpPr>
        <p:spPr>
          <a:xfrm>
            <a:off x="984250" y="5924481"/>
            <a:ext cx="7175500" cy="461665"/>
          </a:xfrm>
          <a:prstGeom prst="rect">
            <a:avLst/>
          </a:prstGeom>
          <a:noFill/>
        </p:spPr>
        <p:txBody>
          <a:bodyPr wrap="square">
            <a:spAutoFit/>
          </a:bodyPr>
          <a:lstStyle/>
          <a:p>
            <a:pPr algn="ctr"/>
            <a:r>
              <a:rPr lang="en-US" sz="1200" b="1" i="0" u="none" strike="noStrike" baseline="0" dirty="0">
                <a:solidFill>
                  <a:srgbClr val="000000"/>
                </a:solidFill>
                <a:latin typeface="Arial" panose="020B0604020202020204" pitchFamily="34" charset="0"/>
              </a:rPr>
              <a:t>Cadet record transfers must be </a:t>
            </a:r>
            <a:r>
              <a:rPr lang="en-US" sz="1200" b="1" dirty="0">
                <a:solidFill>
                  <a:srgbClr val="000000"/>
                </a:solidFill>
                <a:latin typeface="Arial" panose="020B0604020202020204" pitchFamily="34" charset="0"/>
                <a:hlinkClick r:id="rId9" action="ppaction://hlinksldjump"/>
              </a:rPr>
              <a:t>I</a:t>
            </a:r>
            <a:r>
              <a:rPr lang="en-US" sz="1200" b="1" i="0" u="none" strike="noStrike" baseline="0" dirty="0">
                <a:solidFill>
                  <a:srgbClr val="000000"/>
                </a:solidFill>
                <a:latin typeface="Arial" panose="020B0604020202020204" pitchFamily="34" charset="0"/>
                <a:hlinkClick r:id="rId9" action="ppaction://hlinksldjump"/>
              </a:rPr>
              <a:t>nitiated</a:t>
            </a:r>
            <a:r>
              <a:rPr lang="en-US" sz="1200" b="1" i="0" u="none" strike="noStrike" baseline="0" dirty="0">
                <a:solidFill>
                  <a:srgbClr val="000000"/>
                </a:solidFill>
                <a:latin typeface="Arial" panose="020B0604020202020204" pitchFamily="34" charset="0"/>
              </a:rPr>
              <a:t> by the losing school Instructor. Cadet record transfers are “Accepted” by the gaining school Instructor.</a:t>
            </a:r>
            <a:endParaRPr lang="en-US" sz="12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4797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3053AF3-6A8E-4D1A-145B-AAEF9894055E}"/>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Create Cadet Positions</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18 &amp; 19, 3-12)</a:t>
            </a:r>
            <a:endParaRPr lang="en-US" altLang="en-US" dirty="0"/>
          </a:p>
        </p:txBody>
      </p:sp>
      <p:sp>
        <p:nvSpPr>
          <p:cNvPr id="4" name="TextBox 3">
            <a:extLst>
              <a:ext uri="{FF2B5EF4-FFF2-40B4-BE49-F238E27FC236}">
                <a16:creationId xmlns:a16="http://schemas.microsoft.com/office/drawing/2014/main" id="{7AADB9DE-AE46-2706-0DD5-1C38052F85E2}"/>
              </a:ext>
            </a:extLst>
          </p:cNvPr>
          <p:cNvSpPr txBox="1">
            <a:spLocks noGrp="1" noRot="1" noMove="1" noResize="1" noEditPoints="1" noAdjustHandles="1" noChangeArrowheads="1" noChangeShapeType="1"/>
          </p:cNvSpPr>
          <p:nvPr/>
        </p:nvSpPr>
        <p:spPr>
          <a:xfrm>
            <a:off x="124691" y="1259175"/>
            <a:ext cx="4576618" cy="4339650"/>
          </a:xfrm>
          <a:prstGeom prst="rect">
            <a:avLst/>
          </a:prstGeom>
          <a:noFill/>
        </p:spPr>
        <p:txBody>
          <a:bodyPr wrap="square">
            <a:spAutoFit/>
          </a:bodyPr>
          <a:lstStyle/>
          <a:p>
            <a:r>
              <a:rPr lang="en-US" sz="1200" b="1" i="0" u="none" strike="noStrike" baseline="0" dirty="0">
                <a:solidFill>
                  <a:srgbClr val="000000"/>
                </a:solidFill>
                <a:latin typeface="Arial" panose="020B0604020202020204" pitchFamily="34" charset="0"/>
              </a:rPr>
              <a:t>Cadets assigned to any position or role in JUMS are system removed from the role or position and the Cadet’s access to JUMS is system removed when the Cadet is placed in an inactive status, graduates or is disenrolled. </a:t>
            </a:r>
          </a:p>
          <a:p>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the </a:t>
            </a:r>
            <a:r>
              <a:rPr lang="en-US" sz="1200" b="1" i="0" u="none" strike="noStrike" baseline="0" dirty="0">
                <a:solidFill>
                  <a:srgbClr val="000000"/>
                </a:solidFill>
                <a:latin typeface="Arial" panose="020B0604020202020204" pitchFamily="34" charset="0"/>
              </a:rPr>
              <a:t>Manage Lists </a:t>
            </a:r>
            <a:r>
              <a:rPr lang="en-US" sz="1200" b="0" i="0" u="none" strike="noStrike" baseline="0" dirty="0">
                <a:solidFill>
                  <a:srgbClr val="000000"/>
                </a:solidFill>
                <a:latin typeface="Arial" panose="020B0604020202020204" pitchFamily="34" charset="0"/>
              </a:rPr>
              <a:t>tab; from the drop-down menu select the </a:t>
            </a:r>
            <a:r>
              <a:rPr lang="en-US" sz="1200" b="1" i="0" u="none" strike="noStrike" baseline="0" dirty="0">
                <a:solidFill>
                  <a:srgbClr val="000000"/>
                </a:solidFill>
                <a:latin typeface="Arial" panose="020B0604020202020204" pitchFamily="34" charset="0"/>
              </a:rPr>
              <a:t>Cadet Position List. </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This will open the </a:t>
            </a:r>
            <a:r>
              <a:rPr lang="en-US" sz="1200" b="1" i="0" u="none" strike="noStrike" baseline="0" dirty="0">
                <a:solidFill>
                  <a:srgbClr val="000000"/>
                </a:solidFill>
                <a:latin typeface="Arial" panose="020B0604020202020204" pitchFamily="34" charset="0"/>
              </a:rPr>
              <a:t>Position List </a:t>
            </a:r>
            <a:r>
              <a:rPr lang="en-US" sz="1200" b="0" i="0" u="none" strike="noStrike" baseline="0" dirty="0">
                <a:solidFill>
                  <a:srgbClr val="000000"/>
                </a:solidFill>
                <a:latin typeface="Arial" panose="020B0604020202020204" pitchFamily="34" charset="0"/>
              </a:rPr>
              <a:t>panel. </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In the </a:t>
            </a:r>
            <a:r>
              <a:rPr lang="en-US" sz="1200" b="1" i="0" u="none" strike="noStrike" baseline="0" dirty="0">
                <a:solidFill>
                  <a:srgbClr val="000000"/>
                </a:solidFill>
                <a:latin typeface="Arial" panose="020B0604020202020204" pitchFamily="34" charset="0"/>
              </a:rPr>
              <a:t>Position List </a:t>
            </a:r>
            <a:r>
              <a:rPr lang="en-US" sz="1200" b="0" i="0" u="none" strike="noStrike" baseline="0" dirty="0">
                <a:solidFill>
                  <a:srgbClr val="000000"/>
                </a:solidFill>
                <a:latin typeface="Arial" panose="020B0604020202020204" pitchFamily="34" charset="0"/>
              </a:rPr>
              <a:t>panel there are preset positions listed. To create a new Cadet position that is not listed for your unit, click the </a:t>
            </a:r>
            <a:r>
              <a:rPr lang="en-US" sz="1200" b="1" i="0" u="none" strike="noStrike" baseline="0" dirty="0">
                <a:solidFill>
                  <a:srgbClr val="000000"/>
                </a:solidFill>
                <a:latin typeface="Arial" panose="020B0604020202020204" pitchFamily="34" charset="0"/>
              </a:rPr>
              <a:t>Add New </a:t>
            </a:r>
            <a:r>
              <a:rPr lang="en-US" sz="1200" b="0" i="0" u="none" strike="noStrike" baseline="0" dirty="0">
                <a:solidFill>
                  <a:srgbClr val="000000"/>
                </a:solidFill>
                <a:latin typeface="Arial" panose="020B0604020202020204" pitchFamily="34" charset="0"/>
              </a:rPr>
              <a:t>button. </a:t>
            </a:r>
          </a:p>
          <a:p>
            <a:endParaRPr lang="en-US" sz="1200" b="0" i="0" u="none" strike="noStrike" baseline="0" dirty="0">
              <a:solidFill>
                <a:srgbClr val="000000"/>
              </a:solidFill>
              <a:latin typeface="Arial" panose="020B0604020202020204" pitchFamily="34" charset="0"/>
            </a:endParaRPr>
          </a:p>
          <a:p>
            <a:pPr marL="685800" lvl="1" indent="-228600">
              <a:buFont typeface="+mj-lt"/>
              <a:buAutoNum type="alphaLcPeriod"/>
            </a:pPr>
            <a:r>
              <a:rPr lang="en-US" sz="1200" b="0" i="0" u="none" strike="noStrike" baseline="0" dirty="0">
                <a:solidFill>
                  <a:srgbClr val="000000"/>
                </a:solidFill>
                <a:latin typeface="Arial" panose="020B0604020202020204" pitchFamily="34" charset="0"/>
              </a:rPr>
              <a:t>The </a:t>
            </a:r>
            <a:r>
              <a:rPr lang="en-US" sz="1200" b="1" i="0" u="none" strike="noStrike" baseline="0" dirty="0">
                <a:solidFill>
                  <a:srgbClr val="000000"/>
                </a:solidFill>
                <a:latin typeface="Arial" panose="020B0604020202020204" pitchFamily="34" charset="0"/>
              </a:rPr>
              <a:t>Position List </a:t>
            </a:r>
            <a:r>
              <a:rPr lang="en-US" sz="1200" b="0" i="0" u="none" strike="noStrike" baseline="0" dirty="0">
                <a:solidFill>
                  <a:srgbClr val="000000"/>
                </a:solidFill>
                <a:latin typeface="Arial" panose="020B0604020202020204" pitchFamily="34" charset="0"/>
              </a:rPr>
              <a:t>input panel will open.</a:t>
            </a:r>
          </a:p>
          <a:p>
            <a:pPr marL="685800" lvl="1" indent="-228600">
              <a:buFont typeface="+mj-lt"/>
              <a:buAutoNum type="alphaLcPeriod"/>
            </a:pPr>
            <a:endParaRPr lang="en-US" sz="1200" dirty="0">
              <a:solidFill>
                <a:srgbClr val="000000"/>
              </a:solidFill>
              <a:latin typeface="Arial" panose="020B0604020202020204" pitchFamily="34" charset="0"/>
            </a:endParaRPr>
          </a:p>
          <a:p>
            <a:pPr marL="685800" lvl="1" indent="-228600">
              <a:buFont typeface="+mj-lt"/>
              <a:buAutoNum type="alphaLcPeriod"/>
            </a:pPr>
            <a:r>
              <a:rPr lang="en-US" sz="1200" b="0" i="0" u="none" strike="noStrike" baseline="0" dirty="0">
                <a:solidFill>
                  <a:srgbClr val="000000"/>
                </a:solidFill>
                <a:latin typeface="Arial" panose="020B0604020202020204" pitchFamily="34" charset="0"/>
              </a:rPr>
              <a:t>Type the name of the position you want to create in the position text input box. </a:t>
            </a:r>
          </a:p>
          <a:p>
            <a:pPr marL="685800" lvl="1" indent="-228600">
              <a:buFont typeface="+mj-lt"/>
              <a:buAutoNum type="alphaLcPeriod"/>
            </a:pPr>
            <a:endParaRPr lang="en-US" sz="1200" dirty="0">
              <a:solidFill>
                <a:srgbClr val="000000"/>
              </a:solidFill>
              <a:latin typeface="Arial" panose="020B0604020202020204" pitchFamily="34" charset="0"/>
            </a:endParaRPr>
          </a:p>
          <a:p>
            <a:pPr marL="685800" lvl="1" indent="-228600">
              <a:buFont typeface="+mj-lt"/>
              <a:buAutoNum type="alphaLcPeriod"/>
            </a:pPr>
            <a:r>
              <a:rPr lang="en-US" sz="1200" b="0" i="0" u="none" strike="noStrike" baseline="0" dirty="0">
                <a:solidFill>
                  <a:srgbClr val="000000"/>
                </a:solidFill>
                <a:latin typeface="Arial" panose="020B0604020202020204" pitchFamily="34" charset="0"/>
              </a:rPr>
              <a:t>Click the </a:t>
            </a:r>
            <a:r>
              <a:rPr lang="en-US" sz="1200" b="1" i="0" u="none" strike="noStrike" baseline="0" dirty="0">
                <a:solidFill>
                  <a:srgbClr val="000000"/>
                </a:solidFill>
                <a:latin typeface="Arial" panose="020B0604020202020204" pitchFamily="34" charset="0"/>
              </a:rPr>
              <a:t>Save </a:t>
            </a:r>
            <a:r>
              <a:rPr lang="en-US" sz="1200" b="0" i="0" u="none" strike="noStrike" baseline="0" dirty="0">
                <a:solidFill>
                  <a:srgbClr val="000000"/>
                </a:solidFill>
                <a:latin typeface="Arial" panose="020B0604020202020204" pitchFamily="34" charset="0"/>
              </a:rPr>
              <a:t>button. </a:t>
            </a:r>
          </a:p>
          <a:p>
            <a:pPr marL="685800" lvl="1" indent="-228600">
              <a:buFont typeface="+mj-lt"/>
              <a:buAutoNum type="alphaLcPeriod"/>
            </a:pPr>
            <a:endParaRPr lang="en-US" sz="1200" dirty="0">
              <a:solidFill>
                <a:srgbClr val="000000"/>
              </a:solidFill>
              <a:latin typeface="Arial" panose="020B0604020202020204" pitchFamily="34" charset="0"/>
            </a:endParaRPr>
          </a:p>
          <a:p>
            <a:pPr marL="685800" lvl="1" indent="-228600">
              <a:buFont typeface="+mj-lt"/>
              <a:buAutoNum type="alphaLcPeriod"/>
            </a:pPr>
            <a:r>
              <a:rPr lang="en-US" sz="1200" b="0" i="0" u="none" strike="noStrike" baseline="0" dirty="0">
                <a:solidFill>
                  <a:srgbClr val="000000"/>
                </a:solidFill>
                <a:latin typeface="Arial" panose="020B0604020202020204" pitchFamily="34" charset="0"/>
              </a:rPr>
              <a:t>The </a:t>
            </a:r>
            <a:r>
              <a:rPr lang="en-US" sz="1200" b="1" i="0" u="none" strike="noStrike" baseline="0" dirty="0">
                <a:solidFill>
                  <a:srgbClr val="000000"/>
                </a:solidFill>
                <a:latin typeface="Arial" panose="020B0604020202020204" pitchFamily="34" charset="0"/>
              </a:rPr>
              <a:t>Position List </a:t>
            </a:r>
            <a:r>
              <a:rPr lang="en-US" sz="1200" b="0" i="0" u="none" strike="noStrike" baseline="0" dirty="0">
                <a:solidFill>
                  <a:srgbClr val="000000"/>
                </a:solidFill>
                <a:latin typeface="Arial" panose="020B0604020202020204" pitchFamily="34" charset="0"/>
              </a:rPr>
              <a:t>input panel will close; the newly created position will appear in the Position List. </a:t>
            </a:r>
          </a:p>
        </p:txBody>
      </p:sp>
      <p:sp>
        <p:nvSpPr>
          <p:cNvPr id="6" name="TextBox 5">
            <a:extLst>
              <a:ext uri="{FF2B5EF4-FFF2-40B4-BE49-F238E27FC236}">
                <a16:creationId xmlns:a16="http://schemas.microsoft.com/office/drawing/2014/main" id="{9768E552-1329-DE8D-1AE1-7A23DBC41852}"/>
              </a:ext>
            </a:extLst>
          </p:cNvPr>
          <p:cNvSpPr txBox="1">
            <a:spLocks noGrp="1" noRot="1" noMove="1" noResize="1" noEditPoints="1" noAdjustHandles="1" noChangeArrowheads="1" noChangeShapeType="1"/>
          </p:cNvSpPr>
          <p:nvPr/>
        </p:nvSpPr>
        <p:spPr>
          <a:xfrm>
            <a:off x="124691" y="5706296"/>
            <a:ext cx="8894618" cy="461665"/>
          </a:xfrm>
          <a:prstGeom prst="rect">
            <a:avLst/>
          </a:prstGeom>
          <a:noFill/>
        </p:spPr>
        <p:txBody>
          <a:bodyPr wrap="square">
            <a:spAutoFit/>
          </a:bodyPr>
          <a:lstStyle/>
          <a:p>
            <a:r>
              <a:rPr lang="en-US" sz="1200" b="1" i="0" u="none" strike="noStrike" baseline="0" dirty="0">
                <a:solidFill>
                  <a:srgbClr val="000000"/>
                </a:solidFill>
                <a:latin typeface="Arial" panose="020B0604020202020204" pitchFamily="34" charset="0"/>
              </a:rPr>
              <a:t>Note: </a:t>
            </a:r>
            <a:r>
              <a:rPr lang="en-US" sz="1200" b="0" i="0" u="none" strike="noStrike" baseline="0" dirty="0">
                <a:solidFill>
                  <a:srgbClr val="000000"/>
                </a:solidFill>
                <a:latin typeface="Arial" panose="020B0604020202020204" pitchFamily="34" charset="0"/>
              </a:rPr>
              <a:t>The system will not allow a user to create a position that already exists for the unit. When a user attempts to create a duplicate position, the error message will read </a:t>
            </a:r>
            <a:r>
              <a:rPr lang="en-US" sz="1200" b="1" i="0" u="none" strike="noStrike" baseline="0" dirty="0">
                <a:solidFill>
                  <a:srgbClr val="000000"/>
                </a:solidFill>
                <a:latin typeface="Arial" panose="020B0604020202020204" pitchFamily="34" charset="0"/>
              </a:rPr>
              <a:t>“This list items already exists in the system. Please add a different list item.” </a:t>
            </a:r>
            <a:endParaRPr lang="en-US" sz="1200" b="0" i="0" u="none" strike="noStrike" baseline="0" dirty="0">
              <a:solidFill>
                <a:srgbClr val="000000"/>
              </a:solidFill>
              <a:latin typeface="Arial" panose="020B0604020202020204" pitchFamily="34" charset="0"/>
            </a:endParaRPr>
          </a:p>
        </p:txBody>
      </p:sp>
      <p:pic>
        <p:nvPicPr>
          <p:cNvPr id="8" name="Picture 7" descr="Graphical user interface, text, application&#10;&#10;Description automatically generated">
            <a:extLst>
              <a:ext uri="{FF2B5EF4-FFF2-40B4-BE49-F238E27FC236}">
                <a16:creationId xmlns:a16="http://schemas.microsoft.com/office/drawing/2014/main" id="{16CEE950-E606-2584-AC18-AF92569439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752195" y="1220695"/>
            <a:ext cx="3363058" cy="1943921"/>
          </a:xfrm>
          <a:prstGeom prst="rect">
            <a:avLst/>
          </a:prstGeom>
        </p:spPr>
      </p:pic>
      <p:pic>
        <p:nvPicPr>
          <p:cNvPr id="3" name="Picture 2" descr="Graphical user interface, text, application, Word&#10;&#10;Description automatically generated">
            <a:extLst>
              <a:ext uri="{FF2B5EF4-FFF2-40B4-BE49-F238E27FC236}">
                <a16:creationId xmlns:a16="http://schemas.microsoft.com/office/drawing/2014/main" id="{2F26B64A-F66A-7B69-FE52-18634C87A3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r="53457" b="55785"/>
          <a:stretch/>
        </p:blipFill>
        <p:spPr>
          <a:xfrm>
            <a:off x="4701309" y="3124817"/>
            <a:ext cx="4309265" cy="1107004"/>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95D14FE3-9449-BAC8-C239-032A5E49727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752195" y="4302321"/>
            <a:ext cx="4136571" cy="1334984"/>
          </a:xfrm>
          <a:prstGeom prst="rect">
            <a:avLst/>
          </a:prstGeom>
        </p:spPr>
      </p:pic>
      <p:sp>
        <p:nvSpPr>
          <p:cNvPr id="11" name="TextBox 10">
            <a:extLst>
              <a:ext uri="{FF2B5EF4-FFF2-40B4-BE49-F238E27FC236}">
                <a16:creationId xmlns:a16="http://schemas.microsoft.com/office/drawing/2014/main" id="{AC565524-88F3-789F-CCCD-666C836F3B01}"/>
              </a:ext>
            </a:extLst>
          </p:cNvPr>
          <p:cNvSpPr txBox="1">
            <a:spLocks noGrp="1" noRot="1" noMove="1" noResize="1" noEditPoints="1" noAdjustHandles="1" noChangeArrowheads="1" noChangeShapeType="1"/>
          </p:cNvSpPr>
          <p:nvPr/>
        </p:nvSpPr>
        <p:spPr>
          <a:xfrm>
            <a:off x="4752195" y="2007394"/>
            <a:ext cx="1555736" cy="200804"/>
          </a:xfrm>
          <a:prstGeom prst="rect">
            <a:avLst/>
          </a:prstGeom>
          <a:noFill/>
          <a:ln w="28575">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B1BAE147-44E4-2DF7-48DD-66A15181EDB7}"/>
              </a:ext>
            </a:extLst>
          </p:cNvPr>
          <p:cNvSpPr txBox="1">
            <a:spLocks noGrp="1" noRot="1" noMove="1" noResize="1" noEditPoints="1" noAdjustHandles="1" noChangeArrowheads="1" noChangeShapeType="1"/>
          </p:cNvSpPr>
          <p:nvPr/>
        </p:nvSpPr>
        <p:spPr>
          <a:xfrm>
            <a:off x="4752196" y="3324224"/>
            <a:ext cx="529418" cy="166689"/>
          </a:xfrm>
          <a:prstGeom prst="rect">
            <a:avLst/>
          </a:prstGeom>
          <a:noFill/>
          <a:ln w="28575">
            <a:solidFill>
              <a:srgbClr val="FF00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36D6B5F6-8B56-369D-D523-39A26633D1F8}"/>
              </a:ext>
            </a:extLst>
          </p:cNvPr>
          <p:cNvSpPr txBox="1">
            <a:spLocks noGrp="1" noRot="1" noMove="1" noResize="1" noEditPoints="1" noAdjustHandles="1" noChangeArrowheads="1" noChangeShapeType="1"/>
          </p:cNvSpPr>
          <p:nvPr/>
        </p:nvSpPr>
        <p:spPr>
          <a:xfrm>
            <a:off x="5500688" y="4917281"/>
            <a:ext cx="2238375" cy="130969"/>
          </a:xfrm>
          <a:prstGeom prst="rect">
            <a:avLst/>
          </a:prstGeom>
          <a:noFill/>
          <a:ln w="28575">
            <a:solidFill>
              <a:srgbClr val="FF00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7870B9BE-649D-8BAD-7649-D0ED5D48B15D}"/>
              </a:ext>
            </a:extLst>
          </p:cNvPr>
          <p:cNvSpPr txBox="1">
            <a:spLocks noGrp="1" noRot="1" noMove="1" noResize="1" noEditPoints="1" noAdjustHandles="1" noChangeArrowheads="1" noChangeShapeType="1"/>
          </p:cNvSpPr>
          <p:nvPr/>
        </p:nvSpPr>
        <p:spPr>
          <a:xfrm>
            <a:off x="6003130" y="5193507"/>
            <a:ext cx="707233" cy="211932"/>
          </a:xfrm>
          <a:prstGeom prst="rect">
            <a:avLst/>
          </a:prstGeom>
          <a:noFill/>
          <a:ln w="28575">
            <a:solidFill>
              <a:srgbClr val="FF0000"/>
            </a:solidFill>
          </a:ln>
        </p:spPr>
        <p:txBody>
          <a:bodyPr wrap="square" rtlCol="0">
            <a:spAutoFit/>
          </a:bodyPr>
          <a:lstStyle/>
          <a:p>
            <a:endParaRPr lang="en-US" dirty="0"/>
          </a:p>
        </p:txBody>
      </p:sp>
      <p:sp>
        <p:nvSpPr>
          <p:cNvPr id="18" name="Rectangle 17">
            <a:hlinkClick r:id="rId5" action="ppaction://hlinksldjump"/>
            <a:extLst>
              <a:ext uri="{FF2B5EF4-FFF2-40B4-BE49-F238E27FC236}">
                <a16:creationId xmlns:a16="http://schemas.microsoft.com/office/drawing/2014/main" id="{CF1B8267-BF58-3D91-32FC-47458D959558}"/>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6" action="ppaction://hlinksldjump"/>
            <a:extLst>
              <a:ext uri="{FF2B5EF4-FFF2-40B4-BE49-F238E27FC236}">
                <a16:creationId xmlns:a16="http://schemas.microsoft.com/office/drawing/2014/main" id="{87D64E88-FE64-B46C-78A7-2DA29E780EFE}"/>
              </a:ext>
            </a:extLst>
          </p:cNvPr>
          <p:cNvPicPr>
            <a:picLocks noGrp="1" noRo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3690227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1E6D-A1FD-8549-53F3-EE62730DD210}"/>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02FA4757-AF9B-602B-3F34-F7ACE30FA69D}"/>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Assign, Change or Remove Cadet Positions</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19, 3-13)</a:t>
            </a:r>
            <a:endParaRPr lang="en-US" altLang="en-US" dirty="0"/>
          </a:p>
        </p:txBody>
      </p:sp>
      <p:sp>
        <p:nvSpPr>
          <p:cNvPr id="4" name="TextBox 3">
            <a:extLst>
              <a:ext uri="{FF2B5EF4-FFF2-40B4-BE49-F238E27FC236}">
                <a16:creationId xmlns:a16="http://schemas.microsoft.com/office/drawing/2014/main" id="{4803AA90-76E8-09B6-9822-A1F510BCD016}"/>
              </a:ext>
            </a:extLst>
          </p:cNvPr>
          <p:cNvSpPr txBox="1">
            <a:spLocks noGrp="1" noRot="1" noMove="1" noResize="1" noEditPoints="1" noAdjustHandles="1" noChangeArrowheads="1" noChangeShapeType="1"/>
          </p:cNvSpPr>
          <p:nvPr/>
        </p:nvSpPr>
        <p:spPr>
          <a:xfrm>
            <a:off x="0" y="1248851"/>
            <a:ext cx="4468239" cy="4708981"/>
          </a:xfrm>
          <a:prstGeom prst="rect">
            <a:avLst/>
          </a:prstGeom>
          <a:noFill/>
        </p:spPr>
        <p:txBody>
          <a:bodyPr wrap="square">
            <a:spAutoFit/>
          </a:bodyPr>
          <a:lstStyle/>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the </a:t>
            </a:r>
            <a:r>
              <a:rPr lang="en-US" sz="1200" b="1" i="0" u="none" strike="noStrike" baseline="0" dirty="0">
                <a:solidFill>
                  <a:srgbClr val="000000"/>
                </a:solidFill>
                <a:latin typeface="Arial" panose="020B0604020202020204" pitchFamily="34" charset="0"/>
              </a:rPr>
              <a:t>Manage Cadets </a:t>
            </a:r>
            <a:r>
              <a:rPr lang="en-US" sz="1200" b="0" i="0" u="none" strike="noStrike" baseline="0" dirty="0">
                <a:solidFill>
                  <a:srgbClr val="000000"/>
                </a:solidFill>
                <a:latin typeface="Arial" panose="020B0604020202020204" pitchFamily="34" charset="0"/>
              </a:rPr>
              <a:t>tab; from the drop-down menu select the </a:t>
            </a:r>
            <a:r>
              <a:rPr lang="en-US" sz="1200" b="1" i="0" u="none" strike="noStrike" baseline="0" dirty="0">
                <a:solidFill>
                  <a:srgbClr val="000000"/>
                </a:solidFill>
                <a:latin typeface="Arial" panose="020B0604020202020204" pitchFamily="34" charset="0"/>
              </a:rPr>
              <a:t>Search / Add Cadets. </a:t>
            </a:r>
            <a:endParaRPr lang="en-US" sz="120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In the </a:t>
            </a:r>
            <a:r>
              <a:rPr lang="en-US" sz="1200" b="1" i="0" u="none" strike="noStrike" baseline="0" dirty="0">
                <a:solidFill>
                  <a:srgbClr val="000000"/>
                </a:solidFill>
                <a:latin typeface="Arial" panose="020B0604020202020204" pitchFamily="34" charset="0"/>
              </a:rPr>
              <a:t>Cadet Search Criteria </a:t>
            </a:r>
            <a:r>
              <a:rPr lang="en-US" sz="1200" b="0" i="0" u="none" strike="noStrike" baseline="0" dirty="0">
                <a:solidFill>
                  <a:srgbClr val="000000"/>
                </a:solidFill>
                <a:latin typeface="Arial" panose="020B0604020202020204" pitchFamily="34" charset="0"/>
              </a:rPr>
              <a:t>panel type the last name of the Cadet you want to assign or remove from a position. Click the </a:t>
            </a:r>
            <a:r>
              <a:rPr lang="en-US" sz="1200" b="1" i="0" u="none" strike="noStrike" baseline="0" dirty="0">
                <a:solidFill>
                  <a:srgbClr val="000000"/>
                </a:solidFill>
                <a:latin typeface="Arial" panose="020B0604020202020204" pitchFamily="34" charset="0"/>
              </a:rPr>
              <a:t>Search </a:t>
            </a:r>
            <a:r>
              <a:rPr lang="en-US" sz="1200" b="0" i="0" u="none" strike="noStrike" baseline="0" dirty="0">
                <a:solidFill>
                  <a:srgbClr val="000000"/>
                </a:solidFill>
                <a:latin typeface="Arial" panose="020B0604020202020204" pitchFamily="34" charset="0"/>
              </a:rPr>
              <a:t>button</a:t>
            </a:r>
            <a:r>
              <a:rPr lang="en-US" sz="1200" b="1" i="0" u="none" strike="noStrike" baseline="0" dirty="0">
                <a:solidFill>
                  <a:srgbClr val="000000"/>
                </a:solidFill>
                <a:latin typeface="Arial" panose="020B0604020202020204" pitchFamily="34" charset="0"/>
              </a:rPr>
              <a:t>. </a:t>
            </a:r>
            <a:endParaRPr lang="en-US" sz="120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Click the blue </a:t>
            </a:r>
            <a:r>
              <a:rPr lang="en-US" sz="1200" b="1" i="0" u="none" strike="noStrike" baseline="0" dirty="0">
                <a:solidFill>
                  <a:srgbClr val="000000"/>
                </a:solidFill>
                <a:latin typeface="Arial" panose="020B0604020202020204" pitchFamily="34" charset="0"/>
              </a:rPr>
              <a:t>Positions link. </a:t>
            </a:r>
            <a:r>
              <a:rPr lang="en-US" sz="1200" b="0" i="0" u="none" strike="noStrike" baseline="0" dirty="0">
                <a:solidFill>
                  <a:srgbClr val="000000"/>
                </a:solidFill>
                <a:latin typeface="Arial" panose="020B0604020202020204" pitchFamily="34" charset="0"/>
              </a:rPr>
              <a:t>The Positions panel will open. </a:t>
            </a:r>
          </a:p>
          <a:p>
            <a:pPr marL="228600" indent="-228600">
              <a:buFont typeface="+mj-lt"/>
              <a:buAutoNum type="arabicPeriod"/>
            </a:pPr>
            <a:r>
              <a:rPr lang="en-US" sz="1200" b="0" i="0" u="none" strike="noStrike" baseline="0" dirty="0">
                <a:solidFill>
                  <a:srgbClr val="000000"/>
                </a:solidFill>
                <a:latin typeface="Arial" panose="020B0604020202020204" pitchFamily="34" charset="0"/>
              </a:rPr>
              <a:t>To assign the selected Cadet to a new position, click the </a:t>
            </a:r>
            <a:r>
              <a:rPr lang="en-US" sz="1200" b="1" i="0" u="none" strike="noStrike" baseline="0" dirty="0">
                <a:solidFill>
                  <a:srgbClr val="000000"/>
                </a:solidFill>
                <a:latin typeface="Arial" panose="020B0604020202020204" pitchFamily="34" charset="0"/>
              </a:rPr>
              <a:t>Add New </a:t>
            </a:r>
            <a:r>
              <a:rPr lang="en-US" sz="1200" b="0" i="0" u="none" strike="noStrike" baseline="0" dirty="0">
                <a:solidFill>
                  <a:srgbClr val="000000"/>
                </a:solidFill>
                <a:latin typeface="Arial" panose="020B0604020202020204" pitchFamily="34" charset="0"/>
              </a:rPr>
              <a:t>button. The </a:t>
            </a:r>
            <a:r>
              <a:rPr lang="en-US" sz="1200" b="1" i="0" u="none" strike="noStrike" baseline="0" dirty="0">
                <a:solidFill>
                  <a:srgbClr val="000000"/>
                </a:solidFill>
                <a:latin typeface="Arial" panose="020B0604020202020204" pitchFamily="34" charset="0"/>
              </a:rPr>
              <a:t>Positions selection panel </a:t>
            </a:r>
            <a:r>
              <a:rPr lang="en-US" sz="1200" b="0" i="0" u="none" strike="noStrike" baseline="0" dirty="0">
                <a:solidFill>
                  <a:srgbClr val="000000"/>
                </a:solidFill>
                <a:latin typeface="Arial" panose="020B0604020202020204" pitchFamily="34" charset="0"/>
              </a:rPr>
              <a:t>will open. Click the Position drop-down selection arrow and select the position that you want to assign to the Cadet. Click the </a:t>
            </a:r>
            <a:r>
              <a:rPr lang="en-US" sz="1200" b="1" i="0" u="none" strike="noStrike" baseline="0" dirty="0">
                <a:solidFill>
                  <a:srgbClr val="000000"/>
                </a:solidFill>
                <a:latin typeface="Arial" panose="020B0604020202020204" pitchFamily="34" charset="0"/>
              </a:rPr>
              <a:t>Save </a:t>
            </a:r>
            <a:r>
              <a:rPr lang="en-US" sz="1200" b="0" i="0" u="none" strike="noStrike" baseline="0" dirty="0">
                <a:solidFill>
                  <a:srgbClr val="000000"/>
                </a:solidFill>
                <a:latin typeface="Arial" panose="020B0604020202020204" pitchFamily="34" charset="0"/>
              </a:rPr>
              <a:t>button. The Positions Panel will now display the Cadet’s assigned position. </a:t>
            </a:r>
          </a:p>
          <a:p>
            <a:pPr marL="228600" indent="-228600">
              <a:buFont typeface="+mj-lt"/>
              <a:buAutoNum type="arabicPeriod"/>
            </a:pPr>
            <a:r>
              <a:rPr lang="en-US" sz="1200" b="0" i="0" u="none" strike="noStrike" baseline="0" dirty="0">
                <a:solidFill>
                  <a:srgbClr val="000000"/>
                </a:solidFill>
                <a:latin typeface="Arial" panose="020B0604020202020204" pitchFamily="34" charset="0"/>
              </a:rPr>
              <a:t>If you want to change the Cadet’s current position to another position, click the </a:t>
            </a:r>
            <a:r>
              <a:rPr lang="en-US" sz="1200" b="1" i="0" u="none" strike="noStrike" baseline="0" dirty="0">
                <a:solidFill>
                  <a:srgbClr val="000000"/>
                </a:solidFill>
                <a:latin typeface="Arial" panose="020B0604020202020204" pitchFamily="34" charset="0"/>
              </a:rPr>
              <a:t>Edit </a:t>
            </a:r>
            <a:r>
              <a:rPr lang="en-US" sz="1200" b="0" i="0" u="none" strike="noStrike" baseline="0" dirty="0">
                <a:solidFill>
                  <a:srgbClr val="000000"/>
                </a:solidFill>
                <a:latin typeface="Arial" panose="020B0604020202020204" pitchFamily="34" charset="0"/>
              </a:rPr>
              <a:t>icon. Click the Position drop-down selection arrow and select the position that you want to assign to the Cadet. Click the </a:t>
            </a:r>
            <a:r>
              <a:rPr lang="en-US" sz="1200" b="1" i="0" u="none" strike="noStrike" baseline="0" dirty="0">
                <a:solidFill>
                  <a:srgbClr val="000000"/>
                </a:solidFill>
                <a:latin typeface="Arial" panose="020B0604020202020204" pitchFamily="34" charset="0"/>
              </a:rPr>
              <a:t>Save </a:t>
            </a:r>
            <a:r>
              <a:rPr lang="en-US" sz="1200" b="0" i="0" u="none" strike="noStrike" baseline="0" dirty="0">
                <a:solidFill>
                  <a:srgbClr val="000000"/>
                </a:solidFill>
                <a:latin typeface="Arial" panose="020B0604020202020204" pitchFamily="34" charset="0"/>
              </a:rPr>
              <a:t>button. The Positions Panel will now display the Cadet’s new assigned position. This removes the Cadet from the previously assigned position and inputs the “To Date” into the Cadets record. </a:t>
            </a:r>
          </a:p>
          <a:p>
            <a:pPr marL="228600" indent="-228600">
              <a:buFont typeface="+mj-lt"/>
              <a:buAutoNum type="arabicPeriod"/>
            </a:pPr>
            <a:r>
              <a:rPr lang="en-US" sz="1200" b="0" i="0" u="none" strike="noStrike" baseline="0" dirty="0">
                <a:solidFill>
                  <a:srgbClr val="000000"/>
                </a:solidFill>
                <a:latin typeface="Arial" panose="020B0604020202020204" pitchFamily="34" charset="0"/>
              </a:rPr>
              <a:t>To remove a Cadet from a currently assigned position click the </a:t>
            </a:r>
            <a:r>
              <a:rPr lang="en-US" sz="1200" b="1" i="0" u="none" strike="noStrike" baseline="0" dirty="0">
                <a:solidFill>
                  <a:srgbClr val="000000"/>
                </a:solidFill>
                <a:latin typeface="Arial" panose="020B0604020202020204" pitchFamily="34" charset="0"/>
              </a:rPr>
              <a:t>Edit</a:t>
            </a:r>
            <a:r>
              <a:rPr lang="en-US" sz="1200" b="0" i="0" u="none" strike="noStrike" baseline="0" dirty="0">
                <a:solidFill>
                  <a:srgbClr val="000000"/>
                </a:solidFill>
                <a:latin typeface="Arial" panose="020B0604020202020204" pitchFamily="34" charset="0"/>
              </a:rPr>
              <a:t> icon, once the Positions screen opens, click the “to” calendar icon on the right side, and select the date you want the Cadet removed from the position. Once you have selected the date, click the </a:t>
            </a:r>
            <a:r>
              <a:rPr lang="en-US" sz="1200" b="1" dirty="0">
                <a:solidFill>
                  <a:srgbClr val="000000"/>
                </a:solidFill>
                <a:latin typeface="Arial" panose="020B0604020202020204" pitchFamily="34" charset="0"/>
              </a:rPr>
              <a:t>S</a:t>
            </a:r>
            <a:r>
              <a:rPr lang="en-US" sz="1200" b="1" i="0" u="none" strike="noStrike" baseline="0" dirty="0">
                <a:solidFill>
                  <a:srgbClr val="000000"/>
                </a:solidFill>
                <a:latin typeface="Arial" panose="020B0604020202020204" pitchFamily="34" charset="0"/>
              </a:rPr>
              <a:t>ave</a:t>
            </a:r>
            <a:r>
              <a:rPr lang="en-US" sz="1200" b="0" i="0" u="none" strike="noStrike" baseline="0" dirty="0">
                <a:solidFill>
                  <a:srgbClr val="000000"/>
                </a:solidFill>
                <a:latin typeface="Arial" panose="020B0604020202020204" pitchFamily="34" charset="0"/>
              </a:rPr>
              <a:t> button. This will remove the Cadet from the position they were assigned.</a:t>
            </a:r>
          </a:p>
        </p:txBody>
      </p:sp>
      <p:sp>
        <p:nvSpPr>
          <p:cNvPr id="6" name="TextBox 5">
            <a:extLst>
              <a:ext uri="{FF2B5EF4-FFF2-40B4-BE49-F238E27FC236}">
                <a16:creationId xmlns:a16="http://schemas.microsoft.com/office/drawing/2014/main" id="{CB3BA42E-CEB2-1A54-826F-AE0C9E655C1D}"/>
              </a:ext>
            </a:extLst>
          </p:cNvPr>
          <p:cNvSpPr txBox="1">
            <a:spLocks noGrp="1" noRot="1" noMove="1" noResize="1" noEditPoints="1" noAdjustHandles="1" noChangeArrowheads="1" noChangeShapeType="1"/>
          </p:cNvSpPr>
          <p:nvPr/>
        </p:nvSpPr>
        <p:spPr>
          <a:xfrm>
            <a:off x="203200" y="5957832"/>
            <a:ext cx="8737600" cy="461665"/>
          </a:xfrm>
          <a:prstGeom prst="rect">
            <a:avLst/>
          </a:prstGeom>
          <a:noFill/>
        </p:spPr>
        <p:txBody>
          <a:bodyPr wrap="square">
            <a:spAutoFit/>
          </a:bodyPr>
          <a:lstStyle/>
          <a:p>
            <a:r>
              <a:rPr lang="en-US" sz="1200" b="1" i="0" u="none" strike="noStrike" baseline="0" dirty="0">
                <a:solidFill>
                  <a:srgbClr val="000000"/>
                </a:solidFill>
                <a:latin typeface="Arial" panose="020B0604020202020204" pitchFamily="34" charset="0"/>
              </a:rPr>
              <a:t>Cadets assigned to any position or role in JUMS are system removed from the role or position and the Cadet’s access to JUMS is system removed when the Cadet is placed in an inactive status, graduates or is disenrolled. </a:t>
            </a:r>
            <a:endParaRPr lang="en-US" sz="1200" b="0" i="0" u="none" strike="noStrike" baseline="0" dirty="0">
              <a:solidFill>
                <a:srgbClr val="000000"/>
              </a:solidFill>
              <a:latin typeface="Arial" panose="020B060402020202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61B529C7-C27B-3588-2CB0-C03DF6AFFC2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98729" y="1211360"/>
            <a:ext cx="1810677" cy="1077952"/>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658B479E-9241-A285-BEBD-F87F7347D5A4}"/>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20114" r="40627" b="1641"/>
          <a:stretch/>
        </p:blipFill>
        <p:spPr>
          <a:xfrm>
            <a:off x="6375897" y="1247794"/>
            <a:ext cx="2643411" cy="2225086"/>
          </a:xfrm>
          <a:prstGeom prst="rect">
            <a:avLst/>
          </a:prstGeom>
        </p:spPr>
      </p:pic>
      <p:sp>
        <p:nvSpPr>
          <p:cNvPr id="9" name="TextBox 8">
            <a:extLst>
              <a:ext uri="{FF2B5EF4-FFF2-40B4-BE49-F238E27FC236}">
                <a16:creationId xmlns:a16="http://schemas.microsoft.com/office/drawing/2014/main" id="{24EC84EE-2B35-078E-2D37-B1BC9695D85D}"/>
              </a:ext>
            </a:extLst>
          </p:cNvPr>
          <p:cNvSpPr txBox="1">
            <a:spLocks noGrp="1" noRot="1" noMove="1" noResize="1" noEditPoints="1" noAdjustHandles="1" noChangeArrowheads="1" noChangeShapeType="1"/>
          </p:cNvSpPr>
          <p:nvPr/>
        </p:nvSpPr>
        <p:spPr>
          <a:xfrm>
            <a:off x="4498729" y="1386018"/>
            <a:ext cx="1810676" cy="193780"/>
          </a:xfrm>
          <a:prstGeom prst="rect">
            <a:avLst/>
          </a:prstGeom>
          <a:noFill/>
          <a:ln w="28575">
            <a:solidFill>
              <a:srgbClr val="FF0000"/>
            </a:solidFill>
          </a:ln>
        </p:spPr>
        <p:txBody>
          <a:bodyPr wrap="square" rtlCol="0">
            <a:spAutoFit/>
          </a:bodyPr>
          <a:lstStyle/>
          <a:p>
            <a:endParaRPr lang="en-US" dirty="0"/>
          </a:p>
        </p:txBody>
      </p:sp>
      <p:pic>
        <p:nvPicPr>
          <p:cNvPr id="13" name="Picture 12" descr="Graphical user interface, text, application, email&#10;&#10;Description automatically generated">
            <a:extLst>
              <a:ext uri="{FF2B5EF4-FFF2-40B4-BE49-F238E27FC236}">
                <a16:creationId xmlns:a16="http://schemas.microsoft.com/office/drawing/2014/main" id="{CB0C29DE-D7E3-67B4-392B-F09500229831}"/>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4661" t="11211" r="49672" b="21971"/>
          <a:stretch/>
        </p:blipFill>
        <p:spPr>
          <a:xfrm>
            <a:off x="4498729" y="2360337"/>
            <a:ext cx="1810676" cy="1368204"/>
          </a:xfrm>
          <a:prstGeom prst="rect">
            <a:avLst/>
          </a:prstGeom>
        </p:spPr>
      </p:pic>
      <p:sp>
        <p:nvSpPr>
          <p:cNvPr id="18" name="TextBox 17">
            <a:extLst>
              <a:ext uri="{FF2B5EF4-FFF2-40B4-BE49-F238E27FC236}">
                <a16:creationId xmlns:a16="http://schemas.microsoft.com/office/drawing/2014/main" id="{63EADB9B-F91D-B924-383E-327C615A49B2}"/>
              </a:ext>
            </a:extLst>
          </p:cNvPr>
          <p:cNvSpPr txBox="1">
            <a:spLocks noGrp="1" noRot="1" noMove="1" noResize="1" noEditPoints="1" noAdjustHandles="1" noChangeArrowheads="1" noChangeShapeType="1"/>
          </p:cNvSpPr>
          <p:nvPr/>
        </p:nvSpPr>
        <p:spPr>
          <a:xfrm>
            <a:off x="5430262" y="3044188"/>
            <a:ext cx="278607" cy="97239"/>
          </a:xfrm>
          <a:prstGeom prst="rect">
            <a:avLst/>
          </a:prstGeom>
          <a:noFill/>
          <a:ln w="28575">
            <a:solidFill>
              <a:srgbClr val="FF00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842DE483-C473-F447-BC4F-E58A138ADD08}"/>
              </a:ext>
            </a:extLst>
          </p:cNvPr>
          <p:cNvSpPr txBox="1">
            <a:spLocks noGrp="1" noRot="1" noMove="1" noResize="1" noEditPoints="1" noAdjustHandles="1" noChangeArrowheads="1" noChangeShapeType="1"/>
          </p:cNvSpPr>
          <p:nvPr/>
        </p:nvSpPr>
        <p:spPr>
          <a:xfrm>
            <a:off x="6928068" y="1870232"/>
            <a:ext cx="866775" cy="126206"/>
          </a:xfrm>
          <a:prstGeom prst="rect">
            <a:avLst/>
          </a:prstGeom>
          <a:noFill/>
          <a:ln w="28575">
            <a:solidFill>
              <a:srgbClr val="FF00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48F330A0-F2F1-6775-755E-A4D960A087CA}"/>
              </a:ext>
            </a:extLst>
          </p:cNvPr>
          <p:cNvSpPr txBox="1">
            <a:spLocks noGrp="1" noRot="1" noMove="1" noResize="1" noEditPoints="1" noAdjustHandles="1" noChangeArrowheads="1" noChangeShapeType="1"/>
          </p:cNvSpPr>
          <p:nvPr/>
        </p:nvSpPr>
        <p:spPr>
          <a:xfrm>
            <a:off x="6406575" y="3258502"/>
            <a:ext cx="415706" cy="170498"/>
          </a:xfrm>
          <a:prstGeom prst="rect">
            <a:avLst/>
          </a:prstGeom>
          <a:noFill/>
          <a:ln w="28575">
            <a:solidFill>
              <a:srgbClr val="FF0000"/>
            </a:solidFill>
          </a:ln>
        </p:spPr>
        <p:txBody>
          <a:bodyPr wrap="square" rtlCol="0">
            <a:spAutoFit/>
          </a:bodyPr>
          <a:lstStyle/>
          <a:p>
            <a:endParaRPr lang="en-US" dirty="0"/>
          </a:p>
        </p:txBody>
      </p:sp>
      <p:pic>
        <p:nvPicPr>
          <p:cNvPr id="22" name="Picture 21" descr="Graphical user interface, application&#10;&#10;Description automatically generated">
            <a:extLst>
              <a:ext uri="{FF2B5EF4-FFF2-40B4-BE49-F238E27FC236}">
                <a16:creationId xmlns:a16="http://schemas.microsoft.com/office/drawing/2014/main" id="{26DD586F-3C58-2F73-439A-FF2A91EB94E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l="955" r="1629" b="4615"/>
          <a:stretch/>
        </p:blipFill>
        <p:spPr>
          <a:xfrm>
            <a:off x="4498729" y="3523179"/>
            <a:ext cx="4589962" cy="743754"/>
          </a:xfrm>
          <a:prstGeom prst="rect">
            <a:avLst/>
          </a:prstGeom>
        </p:spPr>
      </p:pic>
      <p:pic>
        <p:nvPicPr>
          <p:cNvPr id="24" name="Picture 23" descr="Graphical user interface, text&#10;&#10;Description automatically generated">
            <a:extLst>
              <a:ext uri="{FF2B5EF4-FFF2-40B4-BE49-F238E27FC236}">
                <a16:creationId xmlns:a16="http://schemas.microsoft.com/office/drawing/2014/main" id="{67F3BC76-4663-F82D-EFD3-56A3633567D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3969" t="4895" r="3281" b="43873"/>
          <a:stretch/>
        </p:blipFill>
        <p:spPr>
          <a:xfrm>
            <a:off x="4498729" y="4317233"/>
            <a:ext cx="4589963" cy="1610386"/>
          </a:xfrm>
          <a:prstGeom prst="rect">
            <a:avLst/>
          </a:prstGeom>
        </p:spPr>
      </p:pic>
      <p:sp>
        <p:nvSpPr>
          <p:cNvPr id="25" name="TextBox 24">
            <a:extLst>
              <a:ext uri="{FF2B5EF4-FFF2-40B4-BE49-F238E27FC236}">
                <a16:creationId xmlns:a16="http://schemas.microsoft.com/office/drawing/2014/main" id="{3C4953BE-8050-C110-70F2-F4B6F481699D}"/>
              </a:ext>
            </a:extLst>
          </p:cNvPr>
          <p:cNvSpPr txBox="1">
            <a:spLocks noGrp="1" noRot="1" noMove="1" noResize="1" noEditPoints="1" noAdjustHandles="1" noChangeArrowheads="1" noChangeShapeType="1"/>
          </p:cNvSpPr>
          <p:nvPr/>
        </p:nvSpPr>
        <p:spPr>
          <a:xfrm>
            <a:off x="4517231" y="3758755"/>
            <a:ext cx="592932" cy="194120"/>
          </a:xfrm>
          <a:prstGeom prst="rect">
            <a:avLst/>
          </a:prstGeom>
          <a:noFill/>
          <a:ln w="28575">
            <a:solidFill>
              <a:srgbClr val="FF0000"/>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F3C82C8A-60E6-BF6A-63AE-CBD1203F85C5}"/>
              </a:ext>
            </a:extLst>
          </p:cNvPr>
          <p:cNvSpPr txBox="1">
            <a:spLocks noGrp="1" noRot="1" noMove="1" noResize="1" noEditPoints="1" noAdjustHandles="1" noChangeArrowheads="1" noChangeShapeType="1"/>
          </p:cNvSpPr>
          <p:nvPr/>
        </p:nvSpPr>
        <p:spPr>
          <a:xfrm>
            <a:off x="8534400" y="4095750"/>
            <a:ext cx="126206" cy="135732"/>
          </a:xfrm>
          <a:prstGeom prst="rect">
            <a:avLst/>
          </a:prstGeom>
          <a:noFill/>
          <a:ln w="28575">
            <a:solidFill>
              <a:srgbClr val="FF0000"/>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599E4B22-1334-83B5-CCA0-FEBC217FFBEE}"/>
              </a:ext>
            </a:extLst>
          </p:cNvPr>
          <p:cNvSpPr txBox="1">
            <a:spLocks noGrp="1" noRot="1" noMove="1" noResize="1" noEditPoints="1" noAdjustHandles="1" noChangeArrowheads="1" noChangeShapeType="1"/>
          </p:cNvSpPr>
          <p:nvPr/>
        </p:nvSpPr>
        <p:spPr>
          <a:xfrm>
            <a:off x="5233988" y="5152135"/>
            <a:ext cx="1874043" cy="165196"/>
          </a:xfrm>
          <a:prstGeom prst="rect">
            <a:avLst/>
          </a:prstGeom>
          <a:noFill/>
          <a:ln w="28575">
            <a:solidFill>
              <a:srgbClr val="FF0000"/>
            </a:solidFill>
          </a:ln>
        </p:spPr>
        <p:txBody>
          <a:bodyPr wrap="square" rtlCol="0">
            <a:spAutoFit/>
          </a:bodyPr>
          <a:lstStyle/>
          <a:p>
            <a:endParaRPr lang="en-US" dirty="0"/>
          </a:p>
        </p:txBody>
      </p:sp>
      <p:sp>
        <p:nvSpPr>
          <p:cNvPr id="28" name="TextBox 27">
            <a:extLst>
              <a:ext uri="{FF2B5EF4-FFF2-40B4-BE49-F238E27FC236}">
                <a16:creationId xmlns:a16="http://schemas.microsoft.com/office/drawing/2014/main" id="{40D32633-C735-9B17-5568-B962750B852E}"/>
              </a:ext>
            </a:extLst>
          </p:cNvPr>
          <p:cNvSpPr txBox="1">
            <a:spLocks noGrp="1" noRot="1" noMove="1" noResize="1" noEditPoints="1" noAdjustHandles="1" noChangeArrowheads="1" noChangeShapeType="1"/>
          </p:cNvSpPr>
          <p:nvPr/>
        </p:nvSpPr>
        <p:spPr>
          <a:xfrm>
            <a:off x="5841206" y="5483587"/>
            <a:ext cx="881062" cy="255661"/>
          </a:xfrm>
          <a:prstGeom prst="rect">
            <a:avLst/>
          </a:prstGeom>
          <a:noFill/>
          <a:ln w="28575">
            <a:solidFill>
              <a:srgbClr val="FF0000"/>
            </a:solidFill>
          </a:ln>
        </p:spPr>
        <p:txBody>
          <a:bodyPr wrap="square" rtlCol="0">
            <a:spAutoFit/>
          </a:bodyPr>
          <a:lstStyle/>
          <a:p>
            <a:endParaRPr lang="en-US" dirty="0"/>
          </a:p>
        </p:txBody>
      </p:sp>
      <p:sp>
        <p:nvSpPr>
          <p:cNvPr id="29" name="TextBox 28">
            <a:extLst>
              <a:ext uri="{FF2B5EF4-FFF2-40B4-BE49-F238E27FC236}">
                <a16:creationId xmlns:a16="http://schemas.microsoft.com/office/drawing/2014/main" id="{DA9E81BA-6520-41FB-B699-5788F0F9A26F}"/>
              </a:ext>
            </a:extLst>
          </p:cNvPr>
          <p:cNvSpPr txBox="1">
            <a:spLocks noGrp="1" noRot="1" noMove="1" noResize="1" noEditPoints="1" noAdjustHandles="1" noChangeArrowheads="1" noChangeShapeType="1"/>
          </p:cNvSpPr>
          <p:nvPr/>
        </p:nvSpPr>
        <p:spPr>
          <a:xfrm>
            <a:off x="5233988" y="4910138"/>
            <a:ext cx="3357562" cy="191697"/>
          </a:xfrm>
          <a:prstGeom prst="rect">
            <a:avLst/>
          </a:prstGeom>
          <a:noFill/>
          <a:ln w="28575">
            <a:solidFill>
              <a:srgbClr val="FF0000"/>
            </a:solidFill>
          </a:ln>
        </p:spPr>
        <p:txBody>
          <a:bodyPr wrap="square" rtlCol="0">
            <a:spAutoFit/>
          </a:bodyPr>
          <a:lstStyle/>
          <a:p>
            <a:endParaRPr lang="en-US" dirty="0"/>
          </a:p>
        </p:txBody>
      </p:sp>
      <p:sp>
        <p:nvSpPr>
          <p:cNvPr id="30" name="Rectangle 29">
            <a:hlinkClick r:id="rId8" action="ppaction://hlinksldjump"/>
            <a:extLst>
              <a:ext uri="{FF2B5EF4-FFF2-40B4-BE49-F238E27FC236}">
                <a16:creationId xmlns:a16="http://schemas.microsoft.com/office/drawing/2014/main" id="{39FD01BA-EA1C-8D10-9FEF-E4AB2790D288}"/>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9" action="ppaction://hlinksldjump"/>
            <a:extLst>
              <a:ext uri="{FF2B5EF4-FFF2-40B4-BE49-F238E27FC236}">
                <a16:creationId xmlns:a16="http://schemas.microsoft.com/office/drawing/2014/main" id="{53A2CDED-FD18-BBEC-25F0-FF95E32C36B8}"/>
              </a:ext>
            </a:extLst>
          </p:cNvPr>
          <p:cNvPicPr>
            <a:picLocks noGrp="1" noRo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3295699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9FEF-68D0-2471-C6B8-39E7C739877B}"/>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24BE8A81-FE00-5FF7-C87E-B6A591C99F6D}"/>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fontScale="90000"/>
          </a:bodyPr>
          <a:lstStyle/>
          <a:p>
            <a:r>
              <a:rPr lang="en-US" altLang="en-US" sz="2200" dirty="0"/>
              <a:t>Download a Cadet Roster for Import into Curriculum Manager</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a:t>
            </a:r>
            <a:r>
              <a:rPr lang="en-US" sz="1400" b="0" dirty="0">
                <a:solidFill>
                  <a:prstClr val="black"/>
                </a:solidFill>
              </a:rPr>
              <a:t>20 &amp; 21</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3-15)</a:t>
            </a:r>
            <a:endParaRPr lang="en-US" altLang="en-US" dirty="0"/>
          </a:p>
        </p:txBody>
      </p:sp>
      <p:sp>
        <p:nvSpPr>
          <p:cNvPr id="4" name="TextBox 3">
            <a:extLst>
              <a:ext uri="{FF2B5EF4-FFF2-40B4-BE49-F238E27FC236}">
                <a16:creationId xmlns:a16="http://schemas.microsoft.com/office/drawing/2014/main" id="{CD7BB2A9-3834-44D4-E18B-064D3E447049}"/>
              </a:ext>
            </a:extLst>
          </p:cNvPr>
          <p:cNvSpPr txBox="1">
            <a:spLocks noGrp="1" noRot="1" noMove="1" noResize="1" noEditPoints="1" noAdjustHandles="1" noChangeArrowheads="1" noChangeShapeType="1"/>
          </p:cNvSpPr>
          <p:nvPr/>
        </p:nvSpPr>
        <p:spPr>
          <a:xfrm>
            <a:off x="4572000" y="1248851"/>
            <a:ext cx="4468239" cy="4708981"/>
          </a:xfrm>
          <a:prstGeom prst="rect">
            <a:avLst/>
          </a:prstGeom>
          <a:noFill/>
        </p:spPr>
        <p:txBody>
          <a:bodyPr wrap="square">
            <a:spAutoFit/>
          </a:bodyPr>
          <a:lstStyle/>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a:t>
            </a:r>
            <a:r>
              <a:rPr lang="en-US" sz="1200" b="1" i="0" u="none" strike="noStrike" baseline="0" dirty="0">
                <a:solidFill>
                  <a:srgbClr val="000000"/>
                </a:solidFill>
                <a:latin typeface="Arial" panose="020B0604020202020204" pitchFamily="34" charset="0"/>
              </a:rPr>
              <a:t>Manage Cadets</a:t>
            </a:r>
            <a:r>
              <a:rPr lang="en-US" sz="1200" b="0" i="0" u="none" strike="noStrike" baseline="0" dirty="0">
                <a:solidFill>
                  <a:srgbClr val="000000"/>
                </a:solidFill>
                <a:latin typeface="Arial" panose="020B0604020202020204" pitchFamily="34" charset="0"/>
              </a:rPr>
              <a:t>, from the drop-down menu select </a:t>
            </a:r>
            <a:r>
              <a:rPr lang="en-US" sz="1200" b="1" i="0" u="none" strike="noStrike" baseline="0" dirty="0">
                <a:solidFill>
                  <a:srgbClr val="000000"/>
                </a:solidFill>
                <a:latin typeface="Arial" panose="020B0604020202020204" pitchFamily="34" charset="0"/>
              </a:rPr>
              <a:t>Cadet CM Import Roster</a:t>
            </a:r>
            <a:r>
              <a:rPr lang="en-US" sz="1200" b="0" i="0" u="none" strike="noStrike" baseline="0" dirty="0">
                <a:solidFill>
                  <a:srgbClr val="000000"/>
                </a:solidFill>
                <a:latin typeface="Arial" panose="020B0604020202020204" pitchFamily="34" charset="0"/>
              </a:rPr>
              <a:t>.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Click the </a:t>
            </a:r>
            <a:r>
              <a:rPr lang="en-US" sz="1200" b="1" i="0" u="none" strike="noStrike" baseline="0" dirty="0">
                <a:solidFill>
                  <a:srgbClr val="000000"/>
                </a:solidFill>
                <a:latin typeface="Arial" panose="020B0604020202020204" pitchFamily="34" charset="0"/>
              </a:rPr>
              <a:t>Download a Cadet Roster for Import into Curriculum Manager </a:t>
            </a:r>
            <a:r>
              <a:rPr lang="en-US" sz="1200" b="0" i="0" u="none" strike="noStrike" baseline="0" dirty="0">
                <a:solidFill>
                  <a:srgbClr val="000000"/>
                </a:solidFill>
                <a:latin typeface="Arial" panose="020B0604020202020204" pitchFamily="34" charset="0"/>
              </a:rPr>
              <a:t>button, located at the top of the page. The search Cadets screen will open.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 Enter the appropriate search criteria for the Cadets you want to download to the Curriculum Manager Import Template. Once you have verified the Cadets selected, scroll to the bottom of the Search Results, and click “Select Cadets” button.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A new window opens with “</a:t>
            </a:r>
            <a:r>
              <a:rPr lang="en-US" sz="1200" b="1" i="0" u="none" strike="noStrike" baseline="0" dirty="0">
                <a:solidFill>
                  <a:srgbClr val="000000"/>
                </a:solidFill>
                <a:latin typeface="Arial" panose="020B0604020202020204" pitchFamily="34" charset="0"/>
              </a:rPr>
              <a:t>What do you want to do with the Cadet CM Import Template 243.xlsx? </a:t>
            </a:r>
            <a:r>
              <a:rPr lang="en-US" sz="1200" b="0" i="0" u="none" strike="noStrike" baseline="0" dirty="0">
                <a:solidFill>
                  <a:srgbClr val="000000"/>
                </a:solidFill>
                <a:latin typeface="Arial" panose="020B0604020202020204" pitchFamily="34" charset="0"/>
              </a:rPr>
              <a:t>Click </a:t>
            </a:r>
            <a:r>
              <a:rPr lang="en-US" sz="1200" b="1" i="0" u="none" strike="noStrike" baseline="0" dirty="0">
                <a:solidFill>
                  <a:srgbClr val="000000"/>
                </a:solidFill>
                <a:latin typeface="Arial" panose="020B0604020202020204" pitchFamily="34" charset="0"/>
              </a:rPr>
              <a:t>Save as</a:t>
            </a:r>
            <a:r>
              <a:rPr lang="en-US" sz="1200" b="0" i="0" u="none" strike="noStrike" baseline="0" dirty="0">
                <a:solidFill>
                  <a:srgbClr val="000000"/>
                </a:solidFill>
                <a:latin typeface="Arial" panose="020B0604020202020204" pitchFamily="34" charset="0"/>
              </a:rPr>
              <a:t>, another menu will open with the file name displayed, select the location you want to save the file to and click 21 </a:t>
            </a:r>
            <a:r>
              <a:rPr lang="en-US" sz="1200" b="1" i="0" u="none" strike="noStrike" baseline="0" dirty="0">
                <a:solidFill>
                  <a:srgbClr val="000000"/>
                </a:solidFill>
                <a:latin typeface="Arial" panose="020B0604020202020204" pitchFamily="34" charset="0"/>
              </a:rPr>
              <a:t>save</a:t>
            </a:r>
            <a:r>
              <a:rPr lang="en-US" sz="1200" b="0" i="0" u="none" strike="noStrike" baseline="0" dirty="0">
                <a:solidFill>
                  <a:srgbClr val="000000"/>
                </a:solidFill>
                <a:latin typeface="Arial" panose="020B0604020202020204" pitchFamily="34" charset="0"/>
              </a:rPr>
              <a:t>. The file will save in the location selected as a Microsoft Excel Worksheet (*xlsx).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The import file has now been successfully saved to the designated location on your computer. The Cadet CM Import Template downloads with the following information already completed for all active Cadets: Cadet first name, last name, MI, student ID, LET level and class period. </a:t>
            </a:r>
          </a:p>
        </p:txBody>
      </p:sp>
      <p:sp>
        <p:nvSpPr>
          <p:cNvPr id="6" name="TextBox 5">
            <a:extLst>
              <a:ext uri="{FF2B5EF4-FFF2-40B4-BE49-F238E27FC236}">
                <a16:creationId xmlns:a16="http://schemas.microsoft.com/office/drawing/2014/main" id="{2DEB6C18-35D6-5D70-4C5E-E57073326BEA}"/>
              </a:ext>
            </a:extLst>
          </p:cNvPr>
          <p:cNvSpPr txBox="1">
            <a:spLocks noGrp="1" noRot="1" noMove="1" noResize="1" noEditPoints="1" noAdjustHandles="1" noChangeArrowheads="1" noChangeShapeType="1"/>
          </p:cNvSpPr>
          <p:nvPr/>
        </p:nvSpPr>
        <p:spPr>
          <a:xfrm>
            <a:off x="203200" y="5957832"/>
            <a:ext cx="8737600" cy="461665"/>
          </a:xfrm>
          <a:prstGeom prst="rect">
            <a:avLst/>
          </a:prstGeom>
          <a:noFill/>
        </p:spPr>
        <p:txBody>
          <a:bodyPr wrap="square">
            <a:spAutoFit/>
          </a:bodyPr>
          <a:lstStyle/>
          <a:p>
            <a:pPr algn="ctr"/>
            <a:r>
              <a:rPr lang="en-US" sz="1200" b="1" i="0" u="none" strike="noStrike" baseline="0" dirty="0">
                <a:solidFill>
                  <a:srgbClr val="FF0000"/>
                </a:solidFill>
                <a:latin typeface="Arial" panose="020B0604020202020204" pitchFamily="34" charset="0"/>
              </a:rPr>
              <a:t>Do not make any formatting adjustments to the downloaded file. The information downloads in the exact format required to import the information into CM.</a:t>
            </a:r>
            <a:endParaRPr lang="en-US" sz="1200" b="0" i="0" u="none" strike="noStrike" baseline="0" dirty="0">
              <a:solidFill>
                <a:srgbClr val="000000"/>
              </a:solidFill>
              <a:latin typeface="Arial" panose="020B0604020202020204" pitchFamily="34" charset="0"/>
            </a:endParaRPr>
          </a:p>
        </p:txBody>
      </p:sp>
      <p:pic>
        <p:nvPicPr>
          <p:cNvPr id="39" name="Picture 38" descr="Graphical user interface, text, application, email&#10;&#10;Description automatically generated">
            <a:extLst>
              <a:ext uri="{FF2B5EF4-FFF2-40B4-BE49-F238E27FC236}">
                <a16:creationId xmlns:a16="http://schemas.microsoft.com/office/drawing/2014/main" id="{6E7C84D3-2EF6-7FB5-943A-4D54AEF4253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1056" y="1193329"/>
            <a:ext cx="1899384" cy="1347237"/>
          </a:xfrm>
          <a:prstGeom prst="rect">
            <a:avLst/>
          </a:prstGeom>
        </p:spPr>
      </p:pic>
      <p:pic>
        <p:nvPicPr>
          <p:cNvPr id="41" name="Picture 40" descr="Text&#10;&#10;Description automatically generated">
            <a:extLst>
              <a:ext uri="{FF2B5EF4-FFF2-40B4-BE49-F238E27FC236}">
                <a16:creationId xmlns:a16="http://schemas.microsoft.com/office/drawing/2014/main" id="{9573FDF0-DFEB-A536-5476-31CFF946101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545" b="85727"/>
          <a:stretch/>
        </p:blipFill>
        <p:spPr>
          <a:xfrm>
            <a:off x="1010748" y="2168033"/>
            <a:ext cx="3516555" cy="499267"/>
          </a:xfrm>
          <a:prstGeom prst="rect">
            <a:avLst/>
          </a:prstGeom>
        </p:spPr>
      </p:pic>
      <p:pic>
        <p:nvPicPr>
          <p:cNvPr id="43" name="Picture 42" descr="Graphical user interface, application&#10;&#10;Description automatically generated">
            <a:extLst>
              <a:ext uri="{FF2B5EF4-FFF2-40B4-BE49-F238E27FC236}">
                <a16:creationId xmlns:a16="http://schemas.microsoft.com/office/drawing/2014/main" id="{0631D22F-D319-F1E8-BA41-9BEC2E19E4C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61056" y="2667300"/>
            <a:ext cx="3190144" cy="2605480"/>
          </a:xfrm>
          <a:prstGeom prst="rect">
            <a:avLst/>
          </a:prstGeom>
        </p:spPr>
      </p:pic>
      <p:pic>
        <p:nvPicPr>
          <p:cNvPr id="45" name="Picture 44" descr="Graphical user interface, application, Word&#10;&#10;Description automatically generated">
            <a:extLst>
              <a:ext uri="{FF2B5EF4-FFF2-40B4-BE49-F238E27FC236}">
                <a16:creationId xmlns:a16="http://schemas.microsoft.com/office/drawing/2014/main" id="{774A1D56-AECD-2D72-6451-E0D6B770C0CF}"/>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094856" y="4086928"/>
            <a:ext cx="3477144" cy="1870904"/>
          </a:xfrm>
          <a:prstGeom prst="rect">
            <a:avLst/>
          </a:prstGeom>
        </p:spPr>
      </p:pic>
      <p:sp>
        <p:nvSpPr>
          <p:cNvPr id="46" name="TextBox 45">
            <a:extLst>
              <a:ext uri="{FF2B5EF4-FFF2-40B4-BE49-F238E27FC236}">
                <a16:creationId xmlns:a16="http://schemas.microsoft.com/office/drawing/2014/main" id="{C319B349-7831-B753-029B-066DDBDB9E7F}"/>
              </a:ext>
            </a:extLst>
          </p:cNvPr>
          <p:cNvSpPr txBox="1">
            <a:spLocks noGrp="1" noRot="1" noMove="1" noResize="1" noEditPoints="1" noAdjustHandles="1" noChangeArrowheads="1" noChangeShapeType="1"/>
          </p:cNvSpPr>
          <p:nvPr/>
        </p:nvSpPr>
        <p:spPr>
          <a:xfrm>
            <a:off x="61056" y="1968910"/>
            <a:ext cx="1176617" cy="199123"/>
          </a:xfrm>
          <a:prstGeom prst="rect">
            <a:avLst/>
          </a:prstGeom>
          <a:noFill/>
          <a:ln w="28575">
            <a:solidFill>
              <a:srgbClr val="FF0000"/>
            </a:solidFill>
          </a:ln>
        </p:spPr>
        <p:txBody>
          <a:bodyPr wrap="square" rtlCol="0">
            <a:spAutoFit/>
          </a:bodyPr>
          <a:lstStyle/>
          <a:p>
            <a:endParaRPr lang="en-US" dirty="0"/>
          </a:p>
        </p:txBody>
      </p:sp>
      <p:sp>
        <p:nvSpPr>
          <p:cNvPr id="47" name="TextBox 46">
            <a:extLst>
              <a:ext uri="{FF2B5EF4-FFF2-40B4-BE49-F238E27FC236}">
                <a16:creationId xmlns:a16="http://schemas.microsoft.com/office/drawing/2014/main" id="{7C38368B-1242-0264-54C8-D631D94AE47E}"/>
              </a:ext>
            </a:extLst>
          </p:cNvPr>
          <p:cNvSpPr txBox="1">
            <a:spLocks noGrp="1" noRot="1" noMove="1" noResize="1" noEditPoints="1" noAdjustHandles="1" noChangeArrowheads="1" noChangeShapeType="1"/>
          </p:cNvSpPr>
          <p:nvPr/>
        </p:nvSpPr>
        <p:spPr>
          <a:xfrm>
            <a:off x="1010748" y="2404810"/>
            <a:ext cx="2822343" cy="199123"/>
          </a:xfrm>
          <a:prstGeom prst="rect">
            <a:avLst/>
          </a:prstGeom>
          <a:noFill/>
          <a:ln w="28575">
            <a:solidFill>
              <a:srgbClr val="FF0000"/>
            </a:solidFill>
          </a:ln>
        </p:spPr>
        <p:txBody>
          <a:bodyPr wrap="square" rtlCol="0">
            <a:spAutoFit/>
          </a:bodyPr>
          <a:lstStyle/>
          <a:p>
            <a:endParaRPr lang="en-US" dirty="0"/>
          </a:p>
        </p:txBody>
      </p:sp>
      <p:sp>
        <p:nvSpPr>
          <p:cNvPr id="48" name="TextBox 47">
            <a:extLst>
              <a:ext uri="{FF2B5EF4-FFF2-40B4-BE49-F238E27FC236}">
                <a16:creationId xmlns:a16="http://schemas.microsoft.com/office/drawing/2014/main" id="{AFB87B32-D616-6104-A3E4-B5F8758A8054}"/>
              </a:ext>
            </a:extLst>
          </p:cNvPr>
          <p:cNvSpPr txBox="1">
            <a:spLocks noGrp="1" noRot="1" noMove="1" noResize="1" noEditPoints="1" noAdjustHandles="1" noChangeArrowheads="1" noChangeShapeType="1"/>
          </p:cNvSpPr>
          <p:nvPr/>
        </p:nvSpPr>
        <p:spPr>
          <a:xfrm>
            <a:off x="147638" y="4719783"/>
            <a:ext cx="354806" cy="135586"/>
          </a:xfrm>
          <a:prstGeom prst="rect">
            <a:avLst/>
          </a:prstGeom>
          <a:noFill/>
          <a:ln w="28575">
            <a:solidFill>
              <a:srgbClr val="FF0000"/>
            </a:solidFill>
          </a:ln>
        </p:spPr>
        <p:txBody>
          <a:bodyPr wrap="square" rtlCol="0">
            <a:spAutoFit/>
          </a:bodyPr>
          <a:lstStyle/>
          <a:p>
            <a:endParaRPr lang="en-US" dirty="0"/>
          </a:p>
        </p:txBody>
      </p:sp>
      <p:sp>
        <p:nvSpPr>
          <p:cNvPr id="49" name="TextBox 48">
            <a:extLst>
              <a:ext uri="{FF2B5EF4-FFF2-40B4-BE49-F238E27FC236}">
                <a16:creationId xmlns:a16="http://schemas.microsoft.com/office/drawing/2014/main" id="{400F5DEE-FDF6-E64F-81D7-FED56A572B81}"/>
              </a:ext>
            </a:extLst>
          </p:cNvPr>
          <p:cNvSpPr txBox="1">
            <a:spLocks noGrp="1" noRot="1" noMove="1" noResize="1" noEditPoints="1" noAdjustHandles="1" noChangeArrowheads="1" noChangeShapeType="1"/>
          </p:cNvSpPr>
          <p:nvPr/>
        </p:nvSpPr>
        <p:spPr>
          <a:xfrm>
            <a:off x="3300915" y="5780190"/>
            <a:ext cx="721015" cy="156265"/>
          </a:xfrm>
          <a:prstGeom prst="rect">
            <a:avLst/>
          </a:prstGeom>
          <a:noFill/>
          <a:ln w="28575">
            <a:solidFill>
              <a:srgbClr val="FF0000"/>
            </a:solidFill>
          </a:ln>
        </p:spPr>
        <p:txBody>
          <a:bodyPr wrap="square" rtlCol="0">
            <a:spAutoFit/>
          </a:bodyPr>
          <a:lstStyle/>
          <a:p>
            <a:endParaRPr lang="en-US" dirty="0"/>
          </a:p>
        </p:txBody>
      </p:sp>
      <p:sp>
        <p:nvSpPr>
          <p:cNvPr id="50" name="Rectangle 49">
            <a:hlinkClick r:id="rId7" action="ppaction://hlinksldjump"/>
            <a:extLst>
              <a:ext uri="{FF2B5EF4-FFF2-40B4-BE49-F238E27FC236}">
                <a16:creationId xmlns:a16="http://schemas.microsoft.com/office/drawing/2014/main" id="{B59BC324-FEC1-E0A0-A816-32ECC1C84711}"/>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8" action="ppaction://hlinksldjump"/>
            <a:extLst>
              <a:ext uri="{FF2B5EF4-FFF2-40B4-BE49-F238E27FC236}">
                <a16:creationId xmlns:a16="http://schemas.microsoft.com/office/drawing/2014/main" id="{A64B4902-D954-3213-1189-4CBE463DD710}"/>
              </a:ext>
            </a:extLst>
          </p:cNvPr>
          <p:cNvPicPr>
            <a:picLocks noGrp="1" noRo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162806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91389"/>
            <a:ext cx="7696200" cy="646331"/>
          </a:xfrm>
        </p:spPr>
        <p:txBody>
          <a:bodyPr>
            <a:normAutofit fontScale="90000"/>
          </a:bodyPr>
          <a:lstStyle/>
          <a:p>
            <a:r>
              <a:rPr lang="en-US" sz="3100" dirty="0"/>
              <a:t>Resources</a:t>
            </a:r>
            <a:br>
              <a:rPr lang="en-US" dirty="0"/>
            </a:br>
            <a:r>
              <a:rPr lang="en-US" sz="1600" b="0" dirty="0"/>
              <a:t>(JROTC Unit Management System User Guide page 5)</a:t>
            </a:r>
          </a:p>
        </p:txBody>
      </p:sp>
      <p:sp>
        <p:nvSpPr>
          <p:cNvPr id="3" name="Rectangle 2">
            <a:hlinkClick r:id="rId2" action="ppaction://hlinksldjump"/>
            <a:extLst>
              <a:ext uri="{FF2B5EF4-FFF2-40B4-BE49-F238E27FC236}">
                <a16:creationId xmlns:a16="http://schemas.microsoft.com/office/drawing/2014/main" id="{FFF1A281-9D12-96FD-7E1D-C2F961281DA5}"/>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hlinkClick r:id="rId2" action="ppaction://hlinksldjump"/>
          </p:cNvPr>
          <p:cNvSpPr txBox="1">
            <a:spLocks noGrp="1" noRot="1" noMove="1" noResize="1" noEditPoints="1" noAdjustHandles="1" noChangeArrowheads="1" noChangeShapeType="1"/>
          </p:cNvSpPr>
          <p:nvPr/>
        </p:nvSpPr>
        <p:spPr bwMode="auto">
          <a:xfrm>
            <a:off x="200608" y="1596961"/>
            <a:ext cx="8742784" cy="366407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bodyPr>
          <a:lstStyle>
            <a:lvl1pPr marL="211931" indent="-211931" algn="l" rtl="0" eaLnBrk="0" fontAlgn="base" hangingPunct="0">
              <a:spcBef>
                <a:spcPts val="450"/>
              </a:spcBef>
              <a:spcAft>
                <a:spcPct val="0"/>
              </a:spcAft>
              <a:buFont typeface="Wingdings" pitchFamily="2" charset="2"/>
              <a:buChar char="Ø"/>
              <a:defRPr sz="1950" kern="1200">
                <a:solidFill>
                  <a:schemeClr val="tx1"/>
                </a:solidFill>
                <a:latin typeface="Arial" pitchFamily="34" charset="0"/>
                <a:ea typeface="+mn-ea"/>
                <a:cs typeface="Arial" pitchFamily="34" charset="0"/>
              </a:defRPr>
            </a:lvl1pPr>
            <a:lvl2pPr marL="342900" indent="-129779" algn="l" rtl="0" eaLnBrk="0" fontAlgn="base" hangingPunct="0">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4350" indent="-128588" algn="l" rtl="0" eaLnBrk="0" fontAlgn="base" hangingPunct="0">
              <a:spcBef>
                <a:spcPts val="450"/>
              </a:spcBef>
              <a:spcAft>
                <a:spcPct val="0"/>
              </a:spcAft>
              <a:buFont typeface="Arial" charset="0"/>
              <a:buChar char="–"/>
              <a:defRPr sz="1500" kern="1200">
                <a:solidFill>
                  <a:schemeClr val="tx1"/>
                </a:solidFill>
                <a:latin typeface="Arial" pitchFamily="34" charset="0"/>
                <a:ea typeface="+mn-ea"/>
                <a:cs typeface="Arial" pitchFamily="34" charset="0"/>
              </a:defRPr>
            </a:lvl3pPr>
            <a:lvl4pPr marL="640556" indent="-125016" algn="l" rtl="0" eaLnBrk="0" fontAlgn="base" hangingPunct="0">
              <a:spcBef>
                <a:spcPts val="45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685800" indent="-128588" algn="l" rtl="0" eaLnBrk="0" fontAlgn="base" hangingPunct="0">
              <a:spcBef>
                <a:spcPct val="20000"/>
              </a:spcBef>
              <a:spcAft>
                <a:spcPct val="0"/>
              </a:spcAft>
              <a:buFont typeface="Arial" charset="0"/>
              <a:buChar char="»"/>
              <a:defRPr kern="1200">
                <a:solidFill>
                  <a:schemeClr val="tx1"/>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50000"/>
              </a:lnSpc>
              <a:buNone/>
            </a:pPr>
            <a:r>
              <a:rPr lang="en-US" sz="1800" b="1" i="0" strike="noStrike" baseline="0" dirty="0">
                <a:latin typeface="Arial" panose="020B0604020202020204" pitchFamily="34" charset="0"/>
              </a:rPr>
              <a:t>JUMS Help:</a:t>
            </a:r>
            <a:endParaRPr lang="en-US" sz="1800" b="1" dirty="0">
              <a:solidFill>
                <a:srgbClr val="000000"/>
              </a:solidFill>
            </a:endParaRPr>
          </a:p>
          <a:p>
            <a:pPr>
              <a:buSzPct val="80000"/>
            </a:pPr>
            <a:r>
              <a:rPr lang="en-US" sz="1500" b="0" i="0" u="none" strike="noStrike" baseline="0" dirty="0">
                <a:solidFill>
                  <a:srgbClr val="000000"/>
                </a:solidFill>
                <a:latin typeface="Arial" panose="020B0604020202020204" pitchFamily="34" charset="0"/>
              </a:rPr>
              <a:t>JUMS Training Site: </a:t>
            </a:r>
            <a:r>
              <a:rPr lang="en-US" sz="1500" dirty="0">
                <a:solidFill>
                  <a:srgbClr val="0000FF"/>
                </a:solidFill>
                <a:hlinkClick r:id="rId3">
                  <a:extLst>
                    <a:ext uri="{A12FA001-AC4F-418D-AE19-62706E023703}">
                      <ahyp:hlinkClr xmlns:ahyp="http://schemas.microsoft.com/office/drawing/2018/hyperlinkcolor" val="tx"/>
                    </a:ext>
                  </a:extLst>
                </a:hlinkClick>
              </a:rPr>
              <a:t>JUMS Login (usarmyjrotc.com)</a:t>
            </a:r>
            <a:endParaRPr lang="en-US" sz="1500" dirty="0">
              <a:solidFill>
                <a:srgbClr val="0000FF"/>
              </a:solidFill>
            </a:endParaRPr>
          </a:p>
          <a:p>
            <a:pPr>
              <a:buSzPct val="80000"/>
            </a:pPr>
            <a:r>
              <a:rPr lang="en-US" sz="1500" dirty="0">
                <a:solidFill>
                  <a:srgbClr val="000000"/>
                </a:solidFill>
              </a:rPr>
              <a:t>JROTC Unit (JUMS) User Guide download: </a:t>
            </a:r>
            <a:r>
              <a:rPr lang="en-US" sz="1500" dirty="0">
                <a:solidFill>
                  <a:srgbClr val="0000FF"/>
                </a:solidFill>
                <a:hlinkClick r:id="rId4">
                  <a:extLst>
                    <a:ext uri="{A12FA001-AC4F-418D-AE19-62706E023703}">
                      <ahyp:hlinkClr xmlns:ahyp="http://schemas.microsoft.com/office/drawing/2018/hyperlinkcolor" val="tx"/>
                    </a:ext>
                  </a:extLst>
                </a:hlinkClick>
              </a:rPr>
              <a:t>JUMS User Guide</a:t>
            </a:r>
            <a:endParaRPr lang="en-US" sz="1500" dirty="0">
              <a:solidFill>
                <a:srgbClr val="0000FF"/>
              </a:solidFill>
            </a:endParaRPr>
          </a:p>
          <a:p>
            <a:pPr>
              <a:buSzPct val="80000"/>
            </a:pPr>
            <a:r>
              <a:rPr lang="en-US" sz="1500" dirty="0">
                <a:solidFill>
                  <a:srgbClr val="000000"/>
                </a:solidFill>
              </a:rPr>
              <a:t>There </a:t>
            </a:r>
            <a:r>
              <a:rPr lang="en-US" sz="1500" b="0" i="0" u="none" strike="noStrike" baseline="0" dirty="0">
                <a:solidFill>
                  <a:srgbClr val="000000"/>
                </a:solidFill>
                <a:latin typeface="Arial" panose="020B0604020202020204" pitchFamily="34" charset="0"/>
              </a:rPr>
              <a:t>are instructional videos located on </a:t>
            </a:r>
            <a:r>
              <a:rPr lang="en-US" sz="1500" dirty="0">
                <a:solidFill>
                  <a:srgbClr val="0000FF"/>
                </a:solidFill>
                <a:hlinkClick r:id="rId5">
                  <a:extLst>
                    <a:ext uri="{A12FA001-AC4F-418D-AE19-62706E023703}">
                      <ahyp:hlinkClr xmlns:ahyp="http://schemas.microsoft.com/office/drawing/2018/hyperlinkcolor" val="tx"/>
                    </a:ext>
                  </a:extLst>
                </a:hlinkClick>
              </a:rPr>
              <a:t>www.usarmyjrotc.com/jums-help</a:t>
            </a:r>
            <a:endParaRPr lang="en-US" sz="1500" dirty="0">
              <a:solidFill>
                <a:srgbClr val="0000FF"/>
              </a:solidFill>
            </a:endParaRPr>
          </a:p>
          <a:p>
            <a:pPr>
              <a:buSzPct val="80000"/>
            </a:pPr>
            <a:r>
              <a:rPr lang="en-US" sz="1500" b="0" i="0" u="none" strike="noStrike" baseline="0" dirty="0">
                <a:latin typeface="Arial" panose="020B0604020202020204" pitchFamily="34" charset="0"/>
              </a:rPr>
              <a:t>United States Army Cadet Command (USACC) Regulation </a:t>
            </a:r>
            <a:r>
              <a:rPr lang="en-US" sz="1500" dirty="0">
                <a:solidFill>
                  <a:srgbClr val="0000FF"/>
                </a:solidFill>
                <a:hlinkClick r:id="rId6">
                  <a:extLst>
                    <a:ext uri="{A12FA001-AC4F-418D-AE19-62706E023703}">
                      <ahyp:hlinkClr xmlns:ahyp="http://schemas.microsoft.com/office/drawing/2018/hyperlinkcolor" val="tx"/>
                    </a:ext>
                  </a:extLst>
                </a:hlinkClick>
              </a:rPr>
              <a:t>CCR 145-2</a:t>
            </a:r>
            <a:endParaRPr lang="en-US" sz="1500" dirty="0">
              <a:solidFill>
                <a:srgbClr val="0000FF"/>
              </a:solidFill>
            </a:endParaRPr>
          </a:p>
          <a:p>
            <a:pPr marL="0" indent="0">
              <a:buSzPct val="80000"/>
              <a:buNone/>
            </a:pPr>
            <a:endParaRPr lang="en-US" sz="1500" dirty="0">
              <a:solidFill>
                <a:srgbClr val="0000FF"/>
              </a:solidFill>
            </a:endParaRPr>
          </a:p>
          <a:p>
            <a:pPr marL="0" indent="0">
              <a:buNone/>
            </a:pPr>
            <a:r>
              <a:rPr lang="en-US" sz="1800" b="1" dirty="0">
                <a:solidFill>
                  <a:srgbClr val="000000"/>
                </a:solidFill>
              </a:rPr>
              <a:t>The JUMS Help desk is supported by USACC Service desk support team: </a:t>
            </a:r>
          </a:p>
          <a:p>
            <a:pPr>
              <a:buSzPct val="80000"/>
            </a:pPr>
            <a:r>
              <a:rPr lang="en-US" sz="1500" dirty="0">
                <a:solidFill>
                  <a:srgbClr val="000000"/>
                </a:solidFill>
              </a:rPr>
              <a:t>Contact the Service Desk at </a:t>
            </a:r>
            <a:r>
              <a:rPr lang="en-US" sz="1500" b="1" dirty="0"/>
              <a:t>512-969-6465</a:t>
            </a:r>
            <a:r>
              <a:rPr lang="en-US" sz="1500" dirty="0">
                <a:solidFill>
                  <a:srgbClr val="000000"/>
                </a:solidFill>
              </a:rPr>
              <a:t> or email </a:t>
            </a:r>
            <a:r>
              <a:rPr lang="en-US" sz="1500" dirty="0">
                <a:solidFill>
                  <a:srgbClr val="0000FF"/>
                </a:solidFill>
                <a:hlinkClick r:id="rId7">
                  <a:extLst>
                    <a:ext uri="{A12FA001-AC4F-418D-AE19-62706E023703}">
                      <ahyp:hlinkClr xmlns:ahyp="http://schemas.microsoft.com/office/drawing/2018/hyperlinkcolor" val="tx"/>
                    </a:ext>
                  </a:extLst>
                </a:hlinkClick>
              </a:rPr>
              <a:t>usarmy.knox.usacc.mbx.helpdesk@army.mil</a:t>
            </a:r>
            <a:r>
              <a:rPr lang="en-US" sz="1500" dirty="0">
                <a:solidFill>
                  <a:srgbClr val="0000FF"/>
                </a:solidFill>
              </a:rPr>
              <a:t> </a:t>
            </a:r>
          </a:p>
          <a:p>
            <a:pPr>
              <a:buSzPct val="80000"/>
            </a:pPr>
            <a:r>
              <a:rPr lang="en-US" sz="1500" dirty="0">
                <a:solidFill>
                  <a:srgbClr val="000000"/>
                </a:solidFill>
              </a:rPr>
              <a:t>You can also self submit to </a:t>
            </a:r>
            <a:r>
              <a:rPr lang="en-US" sz="1500" dirty="0">
                <a:solidFill>
                  <a:srgbClr val="0000FF"/>
                </a:solidFill>
                <a:hlinkClick r:id="rId8">
                  <a:extLst>
                    <a:ext uri="{A12FA001-AC4F-418D-AE19-62706E023703}">
                      <ahyp:hlinkClr xmlns:ahyp="http://schemas.microsoft.com/office/drawing/2018/hyperlinkcolor" val="tx"/>
                    </a:ext>
                  </a:extLst>
                </a:hlinkClick>
              </a:rPr>
              <a:t>https://usacc-g6.my.site.com/support/s</a:t>
            </a:r>
            <a:endParaRPr lang="en-US" sz="1500" dirty="0">
              <a:solidFill>
                <a:srgbClr val="0000FF"/>
              </a:solidFill>
            </a:endParaRPr>
          </a:p>
          <a:p>
            <a:pPr>
              <a:buSzPct val="80000"/>
            </a:pPr>
            <a:r>
              <a:rPr lang="en-US" sz="1500" b="0" i="0" u="none" strike="noStrike" baseline="0" dirty="0">
                <a:solidFill>
                  <a:srgbClr val="000000"/>
                </a:solidFill>
                <a:latin typeface="Arial" panose="020B0604020202020204" pitchFamily="34" charset="0"/>
              </a:rPr>
              <a:t>Non-technical questions can be addressed to </a:t>
            </a:r>
            <a:r>
              <a:rPr lang="en-US" sz="1500" dirty="0">
                <a:solidFill>
                  <a:srgbClr val="0000FF"/>
                </a:solidFill>
                <a:hlinkClick r:id="rId9">
                  <a:extLst>
                    <a:ext uri="{A12FA001-AC4F-418D-AE19-62706E023703}">
                      <ahyp:hlinkClr xmlns:ahyp="http://schemas.microsoft.com/office/drawing/2018/hyperlinkcolor" val="tx"/>
                    </a:ext>
                  </a:extLst>
                </a:hlinkClick>
              </a:rPr>
              <a:t>usarmy.knox.usacc.mbx.hq-jrotc-jumshelp@army.mil</a:t>
            </a:r>
            <a:endParaRPr lang="en-US" sz="1500" dirty="0">
              <a:solidFill>
                <a:srgbClr val="0000FF"/>
              </a:solidFill>
            </a:endParaRPr>
          </a:p>
          <a:p>
            <a:pPr>
              <a:buSzPct val="80000"/>
            </a:pPr>
            <a:r>
              <a:rPr lang="en-US" sz="1500" dirty="0">
                <a:solidFill>
                  <a:srgbClr val="000000"/>
                </a:solidFill>
              </a:rPr>
              <a:t>JROTC staff and Cadre account permissions for JUMS are assigned and managed in JCIMS by the brigade S6 staff. </a:t>
            </a:r>
            <a:r>
              <a:rPr lang="en-US" sz="1500" dirty="0">
                <a:solidFill>
                  <a:srgbClr val="0000FF"/>
                </a:solidFill>
                <a:hlinkClick r:id="rId10">
                  <a:extLst>
                    <a:ext uri="{A12FA001-AC4F-418D-AE19-62706E023703}">
                      <ahyp:hlinkClr xmlns:ahyp="http://schemas.microsoft.com/office/drawing/2018/hyperlinkcolor" val="tx"/>
                    </a:ext>
                  </a:extLst>
                </a:hlinkClick>
              </a:rPr>
              <a:t>Click here to access the Brigade S6 Point-of-Contact List</a:t>
            </a:r>
            <a:r>
              <a:rPr lang="en-US" sz="1500" dirty="0">
                <a:solidFill>
                  <a:srgbClr val="0000FF"/>
                </a:solidFill>
              </a:rPr>
              <a:t>. </a:t>
            </a:r>
          </a:p>
        </p:txBody>
      </p:sp>
      <p:pic>
        <p:nvPicPr>
          <p:cNvPr id="4" name="Graphic 3" descr="Return to Topics">
            <a:hlinkClick r:id="rId11" action="ppaction://hlinksldjump"/>
            <a:extLst>
              <a:ext uri="{FF2B5EF4-FFF2-40B4-BE49-F238E27FC236}">
                <a16:creationId xmlns:a16="http://schemas.microsoft.com/office/drawing/2014/main" id="{5972BB1F-8F9B-CBD7-ED99-5D9540F5DC86}"/>
              </a:ext>
            </a:extLst>
          </p:cNvPr>
          <p:cNvPicPr>
            <a:picLocks noGrp="1" noRot="1" noMove="1" noResize="1" noEditPoints="1" noAdjustHandles="1" noChangeArrowheads="1" noChangeShapeType="1" noCrop="1"/>
          </p:cNvPicPr>
          <p:nvPr/>
        </p:nvPicPr>
        <p:blipFill>
          <a:blip r:embed="rId12">
            <a:extLst>
              <a:ext uri="{96DAC541-7B7A-43D3-8B79-37D633B846F1}">
                <asvg:svgBlip xmlns:asvg="http://schemas.microsoft.com/office/drawing/2016/SVG/main" r:embed="rId13"/>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15804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1268D-ED43-9E06-8609-96D7CA242739}"/>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13948ABA-60E0-B783-4C28-88BE065E0447}"/>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Promote an Individual Cadet</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a:t>
            </a:r>
            <a:r>
              <a:rPr lang="en-US" sz="1400" b="0" dirty="0">
                <a:solidFill>
                  <a:prstClr val="black"/>
                </a:solidFill>
              </a:rPr>
              <a:t>21 &amp; 22</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4-1)</a:t>
            </a:r>
            <a:endParaRPr lang="en-US" altLang="en-US" dirty="0"/>
          </a:p>
        </p:txBody>
      </p:sp>
      <p:pic>
        <p:nvPicPr>
          <p:cNvPr id="17" name="Picture 16" descr="Graphical user interface, table&#10;&#10;Description automatically generated">
            <a:extLst>
              <a:ext uri="{FF2B5EF4-FFF2-40B4-BE49-F238E27FC236}">
                <a16:creationId xmlns:a16="http://schemas.microsoft.com/office/drawing/2014/main" id="{E8D133BE-B847-2552-EF3B-2C16C77FFA8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r="61596"/>
          <a:stretch/>
        </p:blipFill>
        <p:spPr>
          <a:xfrm>
            <a:off x="4352707" y="2616749"/>
            <a:ext cx="1810677" cy="1541587"/>
          </a:xfrm>
          <a:prstGeom prst="rect">
            <a:avLst/>
          </a:prstGeom>
        </p:spPr>
      </p:pic>
      <p:sp>
        <p:nvSpPr>
          <p:cNvPr id="4" name="TextBox 3">
            <a:extLst>
              <a:ext uri="{FF2B5EF4-FFF2-40B4-BE49-F238E27FC236}">
                <a16:creationId xmlns:a16="http://schemas.microsoft.com/office/drawing/2014/main" id="{7F7B96EC-9701-BB51-D005-6C6610C14A6A}"/>
              </a:ext>
            </a:extLst>
          </p:cNvPr>
          <p:cNvSpPr txBox="1">
            <a:spLocks noGrp="1" noRot="1" noMove="1" noResize="1" noEditPoints="1" noAdjustHandles="1" noChangeArrowheads="1" noChangeShapeType="1"/>
          </p:cNvSpPr>
          <p:nvPr/>
        </p:nvSpPr>
        <p:spPr>
          <a:xfrm>
            <a:off x="46666" y="1282565"/>
            <a:ext cx="4455351" cy="3785652"/>
          </a:xfrm>
          <a:prstGeom prst="rect">
            <a:avLst/>
          </a:prstGeom>
          <a:noFill/>
        </p:spPr>
        <p:txBody>
          <a:bodyPr wrap="square">
            <a:spAutoFit/>
          </a:bodyPr>
          <a:lstStyle/>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a:t>
            </a:r>
            <a:r>
              <a:rPr lang="en-US" sz="1200" b="1" i="0" u="none" strike="noStrike" baseline="0" dirty="0">
                <a:solidFill>
                  <a:srgbClr val="000000"/>
                </a:solidFill>
                <a:latin typeface="Arial" panose="020B0604020202020204" pitchFamily="34" charset="0"/>
              </a:rPr>
              <a:t>Manage Cadets</a:t>
            </a:r>
            <a:r>
              <a:rPr lang="en-US" sz="1200" b="0" i="0" u="none" strike="noStrike" baseline="0" dirty="0">
                <a:solidFill>
                  <a:srgbClr val="000000"/>
                </a:solidFill>
                <a:latin typeface="Arial" panose="020B0604020202020204" pitchFamily="34" charset="0"/>
              </a:rPr>
              <a:t>, from the drop-down menu select </a:t>
            </a:r>
            <a:r>
              <a:rPr lang="en-US" sz="1200" b="1" i="0" u="none" strike="noStrike" baseline="0" dirty="0">
                <a:solidFill>
                  <a:srgbClr val="000000"/>
                </a:solidFill>
                <a:latin typeface="Arial" panose="020B0604020202020204" pitchFamily="34" charset="0"/>
              </a:rPr>
              <a:t>Search/Add Cadet. </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Search for a Cadet by last name and click </a:t>
            </a:r>
            <a:r>
              <a:rPr lang="en-US" sz="1200" b="1" i="0" u="none" strike="noStrike" baseline="0" dirty="0">
                <a:solidFill>
                  <a:srgbClr val="000000"/>
                </a:solidFill>
                <a:latin typeface="Arial" panose="020B0604020202020204" pitchFamily="34" charset="0"/>
              </a:rPr>
              <a:t>Search</a:t>
            </a:r>
            <a:r>
              <a:rPr lang="en-US" sz="1200" b="0" i="0" u="none" strike="noStrike" baseline="0" dirty="0">
                <a:solidFill>
                  <a:srgbClr val="000000"/>
                </a:solidFill>
                <a:latin typeface="Arial" panose="020B0604020202020204" pitchFamily="34" charset="0"/>
              </a:rPr>
              <a:t>. </a:t>
            </a:r>
          </a:p>
          <a:p>
            <a:pPr marL="228600" indent="-228600">
              <a:buFont typeface="+mj-lt"/>
              <a:buAutoNum type="arabicPeriod"/>
            </a:pPr>
            <a:r>
              <a:rPr lang="en-US" sz="1200" dirty="0">
                <a:solidFill>
                  <a:srgbClr val="000000"/>
                </a:solidFill>
                <a:latin typeface="Arial" panose="020B0604020202020204" pitchFamily="34" charset="0"/>
              </a:rPr>
              <a:t>S</a:t>
            </a:r>
            <a:r>
              <a:rPr lang="en-US" sz="1200" b="0" i="0" u="none" strike="noStrike" baseline="0" dirty="0">
                <a:solidFill>
                  <a:srgbClr val="000000"/>
                </a:solidFill>
                <a:latin typeface="Arial" panose="020B0604020202020204" pitchFamily="34" charset="0"/>
              </a:rPr>
              <a:t>elect the </a:t>
            </a:r>
            <a:r>
              <a:rPr lang="en-US" sz="1200" b="1" i="0" u="none" strike="noStrike" baseline="0" dirty="0">
                <a:solidFill>
                  <a:srgbClr val="000000"/>
                </a:solidFill>
                <a:latin typeface="Arial" panose="020B0604020202020204" pitchFamily="34" charset="0"/>
              </a:rPr>
              <a:t>rank </a:t>
            </a:r>
            <a:r>
              <a:rPr lang="en-US" sz="1200" b="0" i="0" u="none" strike="noStrike" baseline="0" dirty="0">
                <a:solidFill>
                  <a:srgbClr val="000000"/>
                </a:solidFill>
                <a:latin typeface="Arial" panose="020B0604020202020204" pitchFamily="34" charset="0"/>
              </a:rPr>
              <a:t>link.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Click the </a:t>
            </a:r>
            <a:r>
              <a:rPr lang="en-US" sz="1200" b="1" i="0" u="none" strike="noStrike" baseline="0" dirty="0">
                <a:solidFill>
                  <a:srgbClr val="000000"/>
                </a:solidFill>
                <a:latin typeface="Arial" panose="020B0604020202020204" pitchFamily="34" charset="0"/>
              </a:rPr>
              <a:t>Add New </a:t>
            </a:r>
            <a:r>
              <a:rPr lang="en-US" sz="1200" b="0" i="0" u="none" strike="noStrike" baseline="0" dirty="0">
                <a:solidFill>
                  <a:srgbClr val="000000"/>
                </a:solidFill>
                <a:latin typeface="Arial" panose="020B0604020202020204" pitchFamily="34" charset="0"/>
              </a:rPr>
              <a:t>button to open the rank information panel.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All the fields marked with a red asterisk (*) are required fields. </a:t>
            </a:r>
          </a:p>
          <a:p>
            <a:pPr marL="685800" lvl="1" indent="-228600">
              <a:buFont typeface="Arial" panose="020B0604020202020204" pitchFamily="34" charset="0"/>
              <a:buChar char="•"/>
            </a:pPr>
            <a:r>
              <a:rPr lang="en-US" sz="1200" b="0" i="0" u="none" strike="noStrike" baseline="0" dirty="0">
                <a:solidFill>
                  <a:srgbClr val="000000"/>
                </a:solidFill>
                <a:latin typeface="Arial" panose="020B0604020202020204" pitchFamily="34" charset="0"/>
              </a:rPr>
              <a:t>Input the earned and effective dates of the Cadet’s new rank. </a:t>
            </a:r>
          </a:p>
          <a:p>
            <a:pPr marL="685800" lvl="1" indent="-228600">
              <a:buFont typeface="Arial" panose="020B0604020202020204" pitchFamily="34" charset="0"/>
              <a:buChar char="•"/>
            </a:pPr>
            <a:r>
              <a:rPr lang="en-US" sz="1200" b="0" i="0" u="none" strike="noStrike" baseline="0" dirty="0">
                <a:solidFill>
                  <a:srgbClr val="000000"/>
                </a:solidFill>
                <a:latin typeface="Arial" panose="020B0604020202020204" pitchFamily="34" charset="0"/>
              </a:rPr>
              <a:t>Select the Cadet’s new rank from the pull-down list under Rank. </a:t>
            </a:r>
          </a:p>
          <a:p>
            <a:pPr marL="685800" lvl="1" indent="-228600">
              <a:buFont typeface="Arial" panose="020B0604020202020204" pitchFamily="34" charset="0"/>
              <a:buChar char="•"/>
            </a:pPr>
            <a:r>
              <a:rPr lang="en-US" sz="1200" b="0" i="0" u="none" strike="noStrike" baseline="0" dirty="0">
                <a:solidFill>
                  <a:srgbClr val="000000"/>
                </a:solidFill>
                <a:latin typeface="Arial" panose="020B0604020202020204" pitchFamily="34" charset="0"/>
              </a:rPr>
              <a:t>Once all the information is input, click </a:t>
            </a:r>
            <a:r>
              <a:rPr lang="en-US" sz="1200" b="1" i="0" u="none" strike="noStrike" baseline="0" dirty="0">
                <a:solidFill>
                  <a:srgbClr val="000000"/>
                </a:solidFill>
                <a:latin typeface="Arial" panose="020B0604020202020204" pitchFamily="34" charset="0"/>
              </a:rPr>
              <a:t>Save</a:t>
            </a:r>
            <a:r>
              <a:rPr lang="en-US" sz="1200" b="0" i="0" u="none" strike="noStrike" baseline="0" dirty="0">
                <a:solidFill>
                  <a:srgbClr val="000000"/>
                </a:solidFill>
                <a:latin typeface="Arial" panose="020B0604020202020204" pitchFamily="34" charset="0"/>
              </a:rPr>
              <a:t>.</a:t>
            </a:r>
          </a:p>
          <a:p>
            <a:pPr marL="685800" lvl="1" indent="-22860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The Cadet’s new rank and dates of rank are now listed; to view the promotion order click the </a:t>
            </a:r>
            <a:r>
              <a:rPr lang="en-US" sz="1200" b="1" i="1" u="none" strike="noStrike" baseline="0" dirty="0">
                <a:solidFill>
                  <a:srgbClr val="000000"/>
                </a:solidFill>
                <a:latin typeface="Arial" panose="020B0604020202020204" pitchFamily="34" charset="0"/>
              </a:rPr>
              <a:t>printer icon </a:t>
            </a:r>
            <a:r>
              <a:rPr lang="en-US" sz="1200" b="0" i="0" u="none" strike="noStrike" baseline="0" dirty="0">
                <a:solidFill>
                  <a:srgbClr val="000000"/>
                </a:solidFill>
                <a:latin typeface="Arial" panose="020B0604020202020204" pitchFamily="34" charset="0"/>
              </a:rPr>
              <a:t>under action and select the report type you would like to view. </a:t>
            </a:r>
          </a:p>
        </p:txBody>
      </p:sp>
      <p:sp>
        <p:nvSpPr>
          <p:cNvPr id="6" name="TextBox 5">
            <a:extLst>
              <a:ext uri="{FF2B5EF4-FFF2-40B4-BE49-F238E27FC236}">
                <a16:creationId xmlns:a16="http://schemas.microsoft.com/office/drawing/2014/main" id="{208AFA4B-45BD-AD09-062D-81E8E653EF90}"/>
              </a:ext>
            </a:extLst>
          </p:cNvPr>
          <p:cNvSpPr txBox="1">
            <a:spLocks noGrp="1" noRot="1" noMove="1" noResize="1" noEditPoints="1" noAdjustHandles="1" noChangeArrowheads="1" noChangeShapeType="1"/>
          </p:cNvSpPr>
          <p:nvPr/>
        </p:nvSpPr>
        <p:spPr>
          <a:xfrm>
            <a:off x="203200" y="5910356"/>
            <a:ext cx="8737600" cy="461665"/>
          </a:xfrm>
          <a:prstGeom prst="rect">
            <a:avLst/>
          </a:prstGeom>
          <a:noFill/>
        </p:spPr>
        <p:txBody>
          <a:bodyPr wrap="square">
            <a:spAutoFit/>
          </a:bodyPr>
          <a:lstStyle/>
          <a:p>
            <a:pPr algn="ctr"/>
            <a:r>
              <a:rPr lang="en-US" sz="1200" b="0" i="0" u="none" strike="noStrike" baseline="0" dirty="0">
                <a:solidFill>
                  <a:srgbClr val="000000"/>
                </a:solidFill>
                <a:latin typeface="Arial" panose="020B0604020202020204" pitchFamily="34" charset="0"/>
              </a:rPr>
              <a:t>Note: The </a:t>
            </a:r>
            <a:r>
              <a:rPr lang="en-US" sz="1200" b="1" i="1" u="none" strike="noStrike" baseline="0" dirty="0">
                <a:solidFill>
                  <a:srgbClr val="000000"/>
                </a:solidFill>
                <a:latin typeface="Arial" panose="020B0604020202020204" pitchFamily="34" charset="0"/>
              </a:rPr>
              <a:t>printer icon does not work </a:t>
            </a:r>
            <a:r>
              <a:rPr lang="en-US" sz="1200" b="0" i="0" u="none" strike="noStrike" baseline="0" dirty="0">
                <a:solidFill>
                  <a:srgbClr val="000000"/>
                </a:solidFill>
                <a:latin typeface="Arial" panose="020B0604020202020204" pitchFamily="34" charset="0"/>
              </a:rPr>
              <a:t>on most school networks to print information from JUMS. Information must be exported to an Excel, PDF, or Word document and saved to another location on your computer to print.</a:t>
            </a:r>
          </a:p>
        </p:txBody>
      </p:sp>
      <p:sp>
        <p:nvSpPr>
          <p:cNvPr id="49" name="TextBox 48">
            <a:extLst>
              <a:ext uri="{FF2B5EF4-FFF2-40B4-BE49-F238E27FC236}">
                <a16:creationId xmlns:a16="http://schemas.microsoft.com/office/drawing/2014/main" id="{BC4DEE56-2A17-7CE7-C6C7-5E0A30ECEC53}"/>
              </a:ext>
            </a:extLst>
          </p:cNvPr>
          <p:cNvSpPr txBox="1">
            <a:spLocks noGrp="1" noRot="1" noMove="1" noResize="1" noEditPoints="1" noAdjustHandles="1" noChangeArrowheads="1" noChangeShapeType="1"/>
          </p:cNvSpPr>
          <p:nvPr/>
        </p:nvSpPr>
        <p:spPr>
          <a:xfrm>
            <a:off x="6326264" y="3887007"/>
            <a:ext cx="721015" cy="156265"/>
          </a:xfrm>
          <a:prstGeom prst="rect">
            <a:avLst/>
          </a:prstGeom>
          <a:noFill/>
          <a:ln w="28575">
            <a:solidFill>
              <a:srgbClr val="FF0000"/>
            </a:solidFill>
          </a:ln>
        </p:spPr>
        <p:txBody>
          <a:bodyPr wrap="square" rtlCol="0">
            <a:spAutoFit/>
          </a:bodyPr>
          <a:lstStyle/>
          <a:p>
            <a:endParaRPr lang="en-US" dirty="0"/>
          </a:p>
        </p:txBody>
      </p:sp>
      <p:pic>
        <p:nvPicPr>
          <p:cNvPr id="2" name="Picture 1" descr="Graphical user interface, text, application, email&#10;&#10;Description automatically generated">
            <a:extLst>
              <a:ext uri="{FF2B5EF4-FFF2-40B4-BE49-F238E27FC236}">
                <a16:creationId xmlns:a16="http://schemas.microsoft.com/office/drawing/2014/main" id="{963F91D0-5CA5-1991-91B7-80A5BA926F86}"/>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352707" y="1464939"/>
            <a:ext cx="1810677" cy="1077952"/>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3A8ECA76-DB0F-5C66-675B-5ED5480C95B2}"/>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30754" t="34499" r="12299" b="33696"/>
          <a:stretch/>
        </p:blipFill>
        <p:spPr>
          <a:xfrm>
            <a:off x="6163386" y="3579744"/>
            <a:ext cx="2890983" cy="651242"/>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70F24348-AB69-97C2-E31B-3E733F2F043C}"/>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6163386" y="1578037"/>
            <a:ext cx="2890983" cy="2028979"/>
          </a:xfrm>
          <a:prstGeom prst="rect">
            <a:avLst/>
          </a:prstGeom>
        </p:spPr>
      </p:pic>
      <p:sp>
        <p:nvSpPr>
          <p:cNvPr id="9" name="TextBox 8">
            <a:extLst>
              <a:ext uri="{FF2B5EF4-FFF2-40B4-BE49-F238E27FC236}">
                <a16:creationId xmlns:a16="http://schemas.microsoft.com/office/drawing/2014/main" id="{2E4DA43D-96FE-94DA-D628-09B31BD1E8CA}"/>
              </a:ext>
            </a:extLst>
          </p:cNvPr>
          <p:cNvSpPr txBox="1">
            <a:spLocks noGrp="1" noRot="1" noMove="1" noResize="1" noEditPoints="1" noAdjustHandles="1" noChangeArrowheads="1" noChangeShapeType="1"/>
          </p:cNvSpPr>
          <p:nvPr/>
        </p:nvSpPr>
        <p:spPr>
          <a:xfrm>
            <a:off x="4352706" y="1630442"/>
            <a:ext cx="1810677" cy="220914"/>
          </a:xfrm>
          <a:prstGeom prst="rect">
            <a:avLst/>
          </a:prstGeom>
          <a:noFill/>
          <a:ln w="28575">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8EBA8788-7876-DA92-635E-80B2CFE26C57}"/>
              </a:ext>
            </a:extLst>
          </p:cNvPr>
          <p:cNvSpPr txBox="1">
            <a:spLocks noGrp="1" noRot="1" noMove="1" noResize="1" noEditPoints="1" noAdjustHandles="1" noChangeArrowheads="1" noChangeShapeType="1"/>
          </p:cNvSpPr>
          <p:nvPr/>
        </p:nvSpPr>
        <p:spPr>
          <a:xfrm>
            <a:off x="6184106" y="3424002"/>
            <a:ext cx="253639" cy="116075"/>
          </a:xfrm>
          <a:prstGeom prst="rect">
            <a:avLst/>
          </a:prstGeom>
          <a:noFill/>
          <a:ln w="28575">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4ACCFFB1-2229-8580-07CE-E545391BFE13}"/>
              </a:ext>
            </a:extLst>
          </p:cNvPr>
          <p:cNvSpPr txBox="1">
            <a:spLocks noGrp="1" noRot="1" noMove="1" noResize="1" noEditPoints="1" noAdjustHandles="1" noChangeArrowheads="1" noChangeShapeType="1"/>
          </p:cNvSpPr>
          <p:nvPr/>
        </p:nvSpPr>
        <p:spPr>
          <a:xfrm>
            <a:off x="7182326" y="3698300"/>
            <a:ext cx="253639" cy="116075"/>
          </a:xfrm>
          <a:prstGeom prst="rect">
            <a:avLst/>
          </a:prstGeom>
          <a:noFill/>
          <a:ln w="28575">
            <a:solidFill>
              <a:srgbClr val="FF0000"/>
            </a:solidFill>
          </a:ln>
        </p:spPr>
        <p:txBody>
          <a:bodyPr wrap="square" rtlCol="0">
            <a:spAutoFit/>
          </a:bodyPr>
          <a:lstStyle/>
          <a:p>
            <a:endParaRPr lang="en-US" dirty="0"/>
          </a:p>
        </p:txBody>
      </p:sp>
      <p:pic>
        <p:nvPicPr>
          <p:cNvPr id="19" name="Picture 18" descr="Graphical user interface, application&#10;&#10;Description automatically generated">
            <a:extLst>
              <a:ext uri="{FF2B5EF4-FFF2-40B4-BE49-F238E27FC236}">
                <a16:creationId xmlns:a16="http://schemas.microsoft.com/office/drawing/2014/main" id="{1CCAE59C-C45C-ED1F-F89E-0BD516E002D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956" t="2816" r="5560" b="29133"/>
          <a:stretch/>
        </p:blipFill>
        <p:spPr>
          <a:xfrm>
            <a:off x="4669538" y="4178170"/>
            <a:ext cx="2257041" cy="1600590"/>
          </a:xfrm>
          <a:prstGeom prst="rect">
            <a:avLst/>
          </a:prstGeom>
        </p:spPr>
      </p:pic>
      <p:pic>
        <p:nvPicPr>
          <p:cNvPr id="21" name="Picture 20" descr="Graphical user interface, table&#10;&#10;Description automatically generated">
            <a:extLst>
              <a:ext uri="{FF2B5EF4-FFF2-40B4-BE49-F238E27FC236}">
                <a16:creationId xmlns:a16="http://schemas.microsoft.com/office/drawing/2014/main" id="{1A75C6FC-5660-F457-B936-B09ADE97D65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87764" t="30239" r="-1" b="44863"/>
          <a:stretch/>
        </p:blipFill>
        <p:spPr>
          <a:xfrm>
            <a:off x="7094100" y="4292844"/>
            <a:ext cx="978860" cy="651242"/>
          </a:xfrm>
          <a:prstGeom prst="rect">
            <a:avLst/>
          </a:prstGeom>
        </p:spPr>
      </p:pic>
      <p:sp>
        <p:nvSpPr>
          <p:cNvPr id="22" name="TextBox 21">
            <a:extLst>
              <a:ext uri="{FF2B5EF4-FFF2-40B4-BE49-F238E27FC236}">
                <a16:creationId xmlns:a16="http://schemas.microsoft.com/office/drawing/2014/main" id="{7F433332-C222-374F-BF09-3603BABE110E}"/>
              </a:ext>
            </a:extLst>
          </p:cNvPr>
          <p:cNvSpPr txBox="1">
            <a:spLocks noGrp="1" noRot="1" noMove="1" noResize="1" noEditPoints="1" noAdjustHandles="1" noChangeArrowheads="1" noChangeShapeType="1"/>
          </p:cNvSpPr>
          <p:nvPr/>
        </p:nvSpPr>
        <p:spPr>
          <a:xfrm>
            <a:off x="7461250" y="4699000"/>
            <a:ext cx="273055" cy="244389"/>
          </a:xfrm>
          <a:prstGeom prst="rect">
            <a:avLst/>
          </a:prstGeom>
          <a:noFill/>
          <a:ln w="28575">
            <a:solidFill>
              <a:srgbClr val="FF0000"/>
            </a:solidFill>
          </a:ln>
        </p:spPr>
        <p:txBody>
          <a:bodyPr wrap="square" rtlCol="0">
            <a:spAutoFit/>
          </a:bodyPr>
          <a:lstStyle/>
          <a:p>
            <a:endParaRPr lang="en-US" dirty="0"/>
          </a:p>
        </p:txBody>
      </p:sp>
      <p:sp>
        <p:nvSpPr>
          <p:cNvPr id="23" name="TextBox 22">
            <a:extLst>
              <a:ext uri="{FF2B5EF4-FFF2-40B4-BE49-F238E27FC236}">
                <a16:creationId xmlns:a16="http://schemas.microsoft.com/office/drawing/2014/main" id="{A62E153B-23CC-75DC-C080-ABFA014BA015}"/>
              </a:ext>
            </a:extLst>
          </p:cNvPr>
          <p:cNvSpPr txBox="1">
            <a:spLocks noGrp="1" noRot="1" noMove="1" noResize="1" noEditPoints="1" noAdjustHandles="1" noChangeArrowheads="1" noChangeShapeType="1"/>
          </p:cNvSpPr>
          <p:nvPr/>
        </p:nvSpPr>
        <p:spPr>
          <a:xfrm>
            <a:off x="5414962" y="4488752"/>
            <a:ext cx="812007" cy="107061"/>
          </a:xfrm>
          <a:prstGeom prst="rect">
            <a:avLst/>
          </a:prstGeom>
          <a:noFill/>
          <a:ln w="28575">
            <a:solidFill>
              <a:srgbClr val="FF0000"/>
            </a:solid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D9A76070-1B61-F9DB-6AF7-2BE3F504CCA6}"/>
              </a:ext>
            </a:extLst>
          </p:cNvPr>
          <p:cNvSpPr txBox="1">
            <a:spLocks noGrp="1" noRot="1" noMove="1" noResize="1" noEditPoints="1" noAdjustHandles="1" noChangeArrowheads="1" noChangeShapeType="1"/>
          </p:cNvSpPr>
          <p:nvPr/>
        </p:nvSpPr>
        <p:spPr>
          <a:xfrm>
            <a:off x="5414962" y="4615647"/>
            <a:ext cx="812007" cy="107061"/>
          </a:xfrm>
          <a:prstGeom prst="rect">
            <a:avLst/>
          </a:prstGeom>
          <a:noFill/>
          <a:ln w="28575">
            <a:solidFill>
              <a:srgbClr val="FF0000"/>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10695BB2-DDDE-52E9-E300-5B4FB4A02B3C}"/>
              </a:ext>
            </a:extLst>
          </p:cNvPr>
          <p:cNvSpPr txBox="1">
            <a:spLocks noGrp="1" noRot="1" noMove="1" noResize="1" noEditPoints="1" noAdjustHandles="1" noChangeArrowheads="1" noChangeShapeType="1"/>
          </p:cNvSpPr>
          <p:nvPr/>
        </p:nvSpPr>
        <p:spPr>
          <a:xfrm>
            <a:off x="5431631" y="4742543"/>
            <a:ext cx="940594" cy="86870"/>
          </a:xfrm>
          <a:prstGeom prst="rect">
            <a:avLst/>
          </a:prstGeom>
          <a:noFill/>
          <a:ln w="28575">
            <a:solidFill>
              <a:srgbClr val="FF0000"/>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655022DC-3B99-1B7C-7497-5BA380043266}"/>
              </a:ext>
            </a:extLst>
          </p:cNvPr>
          <p:cNvSpPr txBox="1">
            <a:spLocks noGrp="1" noRot="1" noMove="1" noResize="1" noEditPoints="1" noAdjustHandles="1" noChangeArrowheads="1" noChangeShapeType="1"/>
          </p:cNvSpPr>
          <p:nvPr/>
        </p:nvSpPr>
        <p:spPr>
          <a:xfrm>
            <a:off x="5364956" y="5619750"/>
            <a:ext cx="433102" cy="131816"/>
          </a:xfrm>
          <a:prstGeom prst="rect">
            <a:avLst/>
          </a:prstGeom>
          <a:noFill/>
          <a:ln w="28575">
            <a:solidFill>
              <a:srgbClr val="FF0000"/>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791102B3-9018-2486-0CE1-FD98C1A6BF66}"/>
              </a:ext>
            </a:extLst>
          </p:cNvPr>
          <p:cNvSpPr txBox="1">
            <a:spLocks noGrp="1" noRot="1" noMove="1" noResize="1" noEditPoints="1" noAdjustHandles="1" noChangeArrowheads="1" noChangeShapeType="1"/>
          </p:cNvSpPr>
          <p:nvPr/>
        </p:nvSpPr>
        <p:spPr>
          <a:xfrm>
            <a:off x="4402931" y="2869406"/>
            <a:ext cx="600074" cy="181437"/>
          </a:xfrm>
          <a:prstGeom prst="rect">
            <a:avLst/>
          </a:prstGeom>
          <a:noFill/>
          <a:ln w="28575">
            <a:solidFill>
              <a:srgbClr val="FF0000"/>
            </a:solidFill>
          </a:ln>
        </p:spPr>
        <p:txBody>
          <a:bodyPr wrap="square" rtlCol="0">
            <a:spAutoFit/>
          </a:bodyPr>
          <a:lstStyle/>
          <a:p>
            <a:endParaRPr lang="en-US" dirty="0"/>
          </a:p>
        </p:txBody>
      </p:sp>
      <p:sp>
        <p:nvSpPr>
          <p:cNvPr id="12" name="Rectangle 11">
            <a:hlinkClick r:id="rId8" action="ppaction://hlinksldjump"/>
            <a:extLst>
              <a:ext uri="{FF2B5EF4-FFF2-40B4-BE49-F238E27FC236}">
                <a16:creationId xmlns:a16="http://schemas.microsoft.com/office/drawing/2014/main" id="{93AA582D-1892-E0B9-6888-393A9D502DD8}"/>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9" action="ppaction://hlinksldjump"/>
            <a:extLst>
              <a:ext uri="{FF2B5EF4-FFF2-40B4-BE49-F238E27FC236}">
                <a16:creationId xmlns:a16="http://schemas.microsoft.com/office/drawing/2014/main" id="{A6048678-4DD5-1504-B3B9-402D5C4A8B93}"/>
              </a:ext>
            </a:extLst>
          </p:cNvPr>
          <p:cNvPicPr>
            <a:picLocks noGrp="1" noRo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7758261" y="6269163"/>
            <a:ext cx="497264" cy="497264"/>
          </a:xfrm>
          <a:prstGeom prst="rect">
            <a:avLst/>
          </a:prstGeom>
        </p:spPr>
      </p:pic>
      <p:sp>
        <p:nvSpPr>
          <p:cNvPr id="3" name="TextBox 2">
            <a:hlinkClick r:id="rId8" action="ppaction://hlinksldjump"/>
            <a:extLst>
              <a:ext uri="{FF2B5EF4-FFF2-40B4-BE49-F238E27FC236}">
                <a16:creationId xmlns:a16="http://schemas.microsoft.com/office/drawing/2014/main" id="{84BF7BA2-2440-502E-12E8-BE54650AB255}"/>
              </a:ext>
            </a:extLst>
          </p:cNvPr>
          <p:cNvSpPr txBox="1">
            <a:spLocks noGrp="1" noRot="1" noMove="1" noResize="1" noEditPoints="1" noAdjustHandles="1" noChangeArrowheads="1" noChangeShapeType="1"/>
          </p:cNvSpPr>
          <p:nvPr/>
        </p:nvSpPr>
        <p:spPr>
          <a:xfrm>
            <a:off x="-4618" y="5074907"/>
            <a:ext cx="4576618" cy="830997"/>
          </a:xfrm>
          <a:prstGeom prst="rect">
            <a:avLst/>
          </a:prstGeom>
          <a:noFill/>
        </p:spPr>
        <p:txBody>
          <a:bodyPr wrap="square">
            <a:spAutoFit/>
          </a:bodyPr>
          <a:lstStyle/>
          <a:p>
            <a:r>
              <a:rPr lang="en-US" sz="1200" b="1" i="1" dirty="0">
                <a:solidFill>
                  <a:srgbClr val="000000"/>
                </a:solidFill>
                <a:latin typeface="Arial" panose="020B0604020202020204" pitchFamily="34" charset="0"/>
              </a:rPr>
              <a:t>M</a:t>
            </a:r>
            <a:r>
              <a:rPr lang="en-US" sz="1200" b="1" i="1" u="none" strike="noStrike" baseline="0" dirty="0">
                <a:solidFill>
                  <a:srgbClr val="000000"/>
                </a:solidFill>
                <a:latin typeface="Arial" panose="020B0604020202020204" pitchFamily="34" charset="0"/>
              </a:rPr>
              <a:t>ore promotion information can be found at the links below.</a:t>
            </a:r>
            <a:endParaRPr lang="en-US" sz="1200" dirty="0">
              <a:hlinkClick r:id="rId12"/>
            </a:endParaRPr>
          </a:p>
          <a:p>
            <a:r>
              <a:rPr lang="en-US" sz="1200" dirty="0">
                <a:hlinkClick r:id="rId12"/>
              </a:rPr>
              <a:t>Promote a Single Cadet</a:t>
            </a:r>
            <a:endParaRPr lang="en-US" sz="1200" dirty="0"/>
          </a:p>
          <a:p>
            <a:r>
              <a:rPr lang="en-US" sz="1200" dirty="0">
                <a:hlinkClick r:id="rId13"/>
              </a:rPr>
              <a:t>Promote Cadets of Different Ranks up One Rank</a:t>
            </a:r>
            <a:endParaRPr lang="en-US" sz="1200" dirty="0"/>
          </a:p>
          <a:p>
            <a:r>
              <a:rPr lang="en-US" sz="1200" dirty="0">
                <a:hlinkClick r:id="rId14"/>
              </a:rPr>
              <a:t>Promote Cadets of the Same Rank to a New Rank</a:t>
            </a:r>
            <a:endParaRPr lang="en-US" sz="12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27371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40F3E-E7A3-2215-1CFB-95066B954C30}"/>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06C9E4C7-2150-20CB-9ACB-E7ADFE8E6A6A}"/>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fontScale="90000"/>
          </a:bodyPr>
          <a:lstStyle/>
          <a:p>
            <a:r>
              <a:rPr lang="en-US" altLang="en-US" dirty="0"/>
              <a:t>Rescind a Cadet or Group of Cadets Promotion</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a:t>
            </a:r>
            <a:r>
              <a:rPr lang="en-US" sz="1400" b="0" dirty="0">
                <a:solidFill>
                  <a:prstClr val="black"/>
                </a:solidFill>
              </a:rPr>
              <a:t>24</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4-3)</a:t>
            </a:r>
            <a:endParaRPr lang="en-US" altLang="en-US" dirty="0"/>
          </a:p>
        </p:txBody>
      </p:sp>
      <p:sp>
        <p:nvSpPr>
          <p:cNvPr id="4" name="TextBox 3">
            <a:extLst>
              <a:ext uri="{FF2B5EF4-FFF2-40B4-BE49-F238E27FC236}">
                <a16:creationId xmlns:a16="http://schemas.microsoft.com/office/drawing/2014/main" id="{9F85D610-FB0B-3F54-B1CA-3A88941B6CA7}"/>
              </a:ext>
            </a:extLst>
          </p:cNvPr>
          <p:cNvSpPr txBox="1">
            <a:spLocks/>
          </p:cNvSpPr>
          <p:nvPr/>
        </p:nvSpPr>
        <p:spPr>
          <a:xfrm>
            <a:off x="28575" y="1486416"/>
            <a:ext cx="4257675" cy="2308324"/>
          </a:xfrm>
          <a:prstGeom prst="rect">
            <a:avLst/>
          </a:prstGeom>
          <a:noFill/>
        </p:spPr>
        <p:txBody>
          <a:bodyPr wrap="square">
            <a:spAutoFit/>
          </a:bodyPr>
          <a:lstStyle/>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a:t>
            </a:r>
            <a:r>
              <a:rPr lang="en-US" sz="1200" b="1" i="0" u="none" strike="noStrike" baseline="0" dirty="0">
                <a:solidFill>
                  <a:srgbClr val="000000"/>
                </a:solidFill>
                <a:latin typeface="Arial" panose="020B0604020202020204" pitchFamily="34" charset="0"/>
              </a:rPr>
              <a:t>Manage Cadets</a:t>
            </a:r>
            <a:r>
              <a:rPr lang="en-US" sz="1200" b="0" i="0" u="none" strike="noStrike" baseline="0" dirty="0">
                <a:solidFill>
                  <a:srgbClr val="000000"/>
                </a:solidFill>
                <a:latin typeface="Arial" panose="020B0604020202020204" pitchFamily="34" charset="0"/>
              </a:rPr>
              <a:t>, from the drop-down menu select </a:t>
            </a:r>
            <a:r>
              <a:rPr lang="en-US" sz="1200" b="1" i="0" u="none" strike="noStrike" baseline="0" dirty="0">
                <a:solidFill>
                  <a:srgbClr val="000000"/>
                </a:solidFill>
                <a:latin typeface="Arial" panose="020B0604020202020204" pitchFamily="34" charset="0"/>
              </a:rPr>
              <a:t>Rank Orders. </a:t>
            </a:r>
            <a:endParaRPr lang="en-US" sz="1200" dirty="0">
              <a:solidFill>
                <a:srgbClr val="000000"/>
              </a:solidFill>
              <a:latin typeface="Arial" panose="020B0604020202020204" pitchFamily="34" charset="0"/>
            </a:endParaRP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A Rank Orders page will open that displays all your unit’s promotion orders, by order number and order date. </a:t>
            </a:r>
          </a:p>
          <a:p>
            <a:pPr marL="228600" indent="-228600">
              <a:buFont typeface="+mj-lt"/>
              <a:buAutoNum type="arabicPeriod"/>
            </a:pPr>
            <a:endParaRPr lang="en-US" sz="120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On the Rank Orders page, </a:t>
            </a:r>
            <a:r>
              <a:rPr lang="en-US" sz="1200" b="1" i="0" u="none" strike="noStrike" baseline="0" dirty="0">
                <a:solidFill>
                  <a:srgbClr val="000000"/>
                </a:solidFill>
                <a:latin typeface="Arial" panose="020B0604020202020204" pitchFamily="34" charset="0"/>
              </a:rPr>
              <a:t>Action Column, </a:t>
            </a:r>
            <a:r>
              <a:rPr lang="en-US" sz="1200" b="0" i="0" u="none" strike="noStrike" baseline="0" dirty="0">
                <a:solidFill>
                  <a:srgbClr val="000000"/>
                </a:solidFill>
                <a:latin typeface="Arial" panose="020B0604020202020204" pitchFamily="34" charset="0"/>
              </a:rPr>
              <a:t>you can Rescind, print, or delete promotion orders. Use the </a:t>
            </a:r>
            <a:r>
              <a:rPr lang="en-US" sz="1200" b="1" i="0" u="none" strike="noStrike" baseline="0" dirty="0">
                <a:solidFill>
                  <a:srgbClr val="000000"/>
                </a:solidFill>
                <a:latin typeface="Arial" panose="020B0604020202020204" pitchFamily="34" charset="0"/>
              </a:rPr>
              <a:t>green arrow </a:t>
            </a:r>
            <a:r>
              <a:rPr lang="en-US" sz="1200" b="0" i="0" u="none" strike="noStrike" baseline="0" dirty="0">
                <a:solidFill>
                  <a:srgbClr val="000000"/>
                </a:solidFill>
                <a:latin typeface="Arial" panose="020B0604020202020204" pitchFamily="34" charset="0"/>
              </a:rPr>
              <a:t>in the Action Column to </a:t>
            </a:r>
            <a:r>
              <a:rPr lang="en-US" sz="1200" b="1" i="0" u="none" strike="noStrike" baseline="0" dirty="0">
                <a:solidFill>
                  <a:srgbClr val="000000"/>
                </a:solidFill>
                <a:latin typeface="Arial" panose="020B0604020202020204" pitchFamily="34" charset="0"/>
              </a:rPr>
              <a:t>rescind </a:t>
            </a:r>
            <a:r>
              <a:rPr lang="en-US" sz="1200" b="0" i="0" u="none" strike="noStrike" baseline="0" dirty="0">
                <a:solidFill>
                  <a:srgbClr val="000000"/>
                </a:solidFill>
                <a:latin typeface="Arial" panose="020B0604020202020204" pitchFamily="34" charset="0"/>
              </a:rPr>
              <a:t>the appropriate promotion orders. This will revert </a:t>
            </a:r>
            <a:r>
              <a:rPr lang="en-US" sz="1200" b="1" i="0" u="none" strike="noStrike" baseline="0" dirty="0">
                <a:solidFill>
                  <a:srgbClr val="000000"/>
                </a:solidFill>
                <a:latin typeface="Arial" panose="020B0604020202020204" pitchFamily="34" charset="0"/>
              </a:rPr>
              <a:t>all the Cadets listed </a:t>
            </a:r>
            <a:r>
              <a:rPr lang="en-US" sz="1200" b="0" i="0" u="none" strike="noStrike" baseline="0" dirty="0">
                <a:solidFill>
                  <a:srgbClr val="000000"/>
                </a:solidFill>
                <a:latin typeface="Arial" panose="020B0604020202020204" pitchFamily="34" charset="0"/>
              </a:rPr>
              <a:t>on the selected promotion order to their previous rank.</a:t>
            </a:r>
            <a:endParaRPr lang="en-US" sz="1200" b="1" i="0" u="none" strike="noStrike" baseline="0" dirty="0">
              <a:solidFill>
                <a:srgbClr val="000000"/>
              </a:solidFill>
              <a:latin typeface="Arial" panose="020B0604020202020204" pitchFamily="34" charset="0"/>
            </a:endParaRPr>
          </a:p>
        </p:txBody>
      </p:sp>
      <p:sp>
        <p:nvSpPr>
          <p:cNvPr id="6" name="TextBox 5">
            <a:extLst>
              <a:ext uri="{FF2B5EF4-FFF2-40B4-BE49-F238E27FC236}">
                <a16:creationId xmlns:a16="http://schemas.microsoft.com/office/drawing/2014/main" id="{9B2C4CBD-52EE-2BF6-D74A-448CBEA75008}"/>
              </a:ext>
            </a:extLst>
          </p:cNvPr>
          <p:cNvSpPr txBox="1">
            <a:spLocks/>
          </p:cNvSpPr>
          <p:nvPr/>
        </p:nvSpPr>
        <p:spPr>
          <a:xfrm>
            <a:off x="203200" y="5529737"/>
            <a:ext cx="8737600" cy="646331"/>
          </a:xfrm>
          <a:prstGeom prst="rect">
            <a:avLst/>
          </a:prstGeom>
          <a:noFill/>
        </p:spPr>
        <p:txBody>
          <a:bodyPr wrap="square">
            <a:spAutoFit/>
          </a:bodyPr>
          <a:lstStyle/>
          <a:p>
            <a:pPr algn="ctr"/>
            <a:r>
              <a:rPr lang="en-US" sz="1200" b="1" i="1" u="none" strike="noStrike" baseline="0" dirty="0">
                <a:solidFill>
                  <a:srgbClr val="000000"/>
                </a:solidFill>
                <a:latin typeface="Arial" panose="020B0604020202020204" pitchFamily="34" charset="0"/>
              </a:rPr>
              <a:t>Note: </a:t>
            </a:r>
            <a:r>
              <a:rPr lang="en-US" sz="1200" b="1" i="0" u="none" strike="noStrike" baseline="0" dirty="0">
                <a:solidFill>
                  <a:srgbClr val="000000"/>
                </a:solidFill>
                <a:latin typeface="Arial" panose="020B0604020202020204" pitchFamily="34" charset="0"/>
              </a:rPr>
              <a:t>CADET RANK CANNOT BE CORRECTED BY DELETING ORDERS, DELETING THE ORDERS SIMPLY REMOVES THE ORDERS, IT DOES NOT REVERT THE CADETS BACK TO THEIR PREVIOUS RANK. PROMOTION ORDERS SHOULD NEVER BE DELETED.</a:t>
            </a:r>
            <a:endParaRPr lang="en-US" sz="1200" b="0" i="0" u="none" strike="noStrike" baseline="0" dirty="0">
              <a:solidFill>
                <a:srgbClr val="000000"/>
              </a:solidFill>
              <a:latin typeface="Arial" panose="020B0604020202020204" pitchFamily="34" charset="0"/>
            </a:endParaRPr>
          </a:p>
        </p:txBody>
      </p:sp>
      <p:pic>
        <p:nvPicPr>
          <p:cNvPr id="16" name="Picture 15" descr="Graphical user interface, text, application, email&#10;&#10;Description automatically generated">
            <a:extLst>
              <a:ext uri="{FF2B5EF4-FFF2-40B4-BE49-F238E27FC236}">
                <a16:creationId xmlns:a16="http://schemas.microsoft.com/office/drawing/2014/main" id="{05410761-4E98-B192-E7BF-D0EFD6F98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931" y="1282565"/>
            <a:ext cx="2449563" cy="1715647"/>
          </a:xfrm>
          <a:prstGeom prst="rect">
            <a:avLst/>
          </a:prstGeom>
        </p:spPr>
      </p:pic>
      <p:sp>
        <p:nvSpPr>
          <p:cNvPr id="18" name="TextBox 17">
            <a:extLst>
              <a:ext uri="{FF2B5EF4-FFF2-40B4-BE49-F238E27FC236}">
                <a16:creationId xmlns:a16="http://schemas.microsoft.com/office/drawing/2014/main" id="{CFF0915F-E8E2-C745-568F-EACDF9524640}"/>
              </a:ext>
            </a:extLst>
          </p:cNvPr>
          <p:cNvSpPr txBox="1"/>
          <p:nvPr/>
        </p:nvSpPr>
        <p:spPr>
          <a:xfrm>
            <a:off x="4402931" y="2777298"/>
            <a:ext cx="2449563" cy="220914"/>
          </a:xfrm>
          <a:prstGeom prst="rect">
            <a:avLst/>
          </a:prstGeom>
          <a:noFill/>
          <a:ln w="28575">
            <a:solidFill>
              <a:srgbClr val="FF0000"/>
            </a:solidFill>
          </a:ln>
        </p:spPr>
        <p:txBody>
          <a:bodyPr wrap="square" rtlCol="0">
            <a:spAutoFit/>
          </a:bodyPr>
          <a:lstStyle/>
          <a:p>
            <a:endParaRPr lang="en-US" dirty="0"/>
          </a:p>
        </p:txBody>
      </p:sp>
      <p:pic>
        <p:nvPicPr>
          <p:cNvPr id="29" name="Picture 28" descr="Graphical user interface, text, application, Word&#10;&#10;Description automatically generated">
            <a:extLst>
              <a:ext uri="{FF2B5EF4-FFF2-40B4-BE49-F238E27FC236}">
                <a16:creationId xmlns:a16="http://schemas.microsoft.com/office/drawing/2014/main" id="{D94F437B-A64A-7AE1-7804-3D3906FB3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458" y="3124386"/>
            <a:ext cx="4067743" cy="971686"/>
          </a:xfrm>
          <a:prstGeom prst="rect">
            <a:avLst/>
          </a:prstGeom>
        </p:spPr>
      </p:pic>
      <p:pic>
        <p:nvPicPr>
          <p:cNvPr id="31" name="Picture 30" descr="Graphical user interface, application&#10;&#10;Description automatically generated">
            <a:extLst>
              <a:ext uri="{FF2B5EF4-FFF2-40B4-BE49-F238E27FC236}">
                <a16:creationId xmlns:a16="http://schemas.microsoft.com/office/drawing/2014/main" id="{7E2E3AA2-8AD0-15C2-AC87-BCB6EE456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 y="4162720"/>
            <a:ext cx="9144000" cy="1320469"/>
          </a:xfrm>
          <a:prstGeom prst="rect">
            <a:avLst/>
          </a:prstGeom>
        </p:spPr>
      </p:pic>
      <p:sp>
        <p:nvSpPr>
          <p:cNvPr id="32" name="TextBox 31">
            <a:extLst>
              <a:ext uri="{FF2B5EF4-FFF2-40B4-BE49-F238E27FC236}">
                <a16:creationId xmlns:a16="http://schemas.microsoft.com/office/drawing/2014/main" id="{99013917-6E06-F4D3-5A1F-821DE828D964}"/>
              </a:ext>
            </a:extLst>
          </p:cNvPr>
          <p:cNvSpPr txBox="1"/>
          <p:nvPr/>
        </p:nvSpPr>
        <p:spPr>
          <a:xfrm>
            <a:off x="7134224" y="3693754"/>
            <a:ext cx="361951" cy="201972"/>
          </a:xfrm>
          <a:prstGeom prst="rect">
            <a:avLst/>
          </a:prstGeom>
          <a:noFill/>
          <a:ln w="28575">
            <a:solidFill>
              <a:srgbClr val="FF0000"/>
            </a:solidFill>
          </a:ln>
        </p:spPr>
        <p:txBody>
          <a:bodyPr wrap="square" rtlCol="0">
            <a:spAutoFit/>
          </a:bodyPr>
          <a:lstStyle/>
          <a:p>
            <a:endParaRPr lang="en-US" dirty="0"/>
          </a:p>
        </p:txBody>
      </p:sp>
      <p:sp>
        <p:nvSpPr>
          <p:cNvPr id="33" name="TextBox 32">
            <a:extLst>
              <a:ext uri="{FF2B5EF4-FFF2-40B4-BE49-F238E27FC236}">
                <a16:creationId xmlns:a16="http://schemas.microsoft.com/office/drawing/2014/main" id="{50FF33B8-EF8C-AAE8-C576-C1375345DE94}"/>
              </a:ext>
            </a:extLst>
          </p:cNvPr>
          <p:cNvSpPr txBox="1"/>
          <p:nvPr/>
        </p:nvSpPr>
        <p:spPr>
          <a:xfrm>
            <a:off x="7825917" y="4822954"/>
            <a:ext cx="361951" cy="201972"/>
          </a:xfrm>
          <a:prstGeom prst="rect">
            <a:avLst/>
          </a:prstGeom>
          <a:noFill/>
          <a:ln w="28575">
            <a:solidFill>
              <a:srgbClr val="FF0000"/>
            </a:solidFill>
          </a:ln>
        </p:spPr>
        <p:txBody>
          <a:bodyPr wrap="square" rtlCol="0">
            <a:spAutoFit/>
          </a:bodyPr>
          <a:lstStyle/>
          <a:p>
            <a:endParaRPr lang="en-US" dirty="0"/>
          </a:p>
        </p:txBody>
      </p:sp>
      <p:sp>
        <p:nvSpPr>
          <p:cNvPr id="34" name="Rectangle 33">
            <a:hlinkClick r:id="rId6" action="ppaction://hlinksldjump"/>
            <a:extLst>
              <a:ext uri="{FF2B5EF4-FFF2-40B4-BE49-F238E27FC236}">
                <a16:creationId xmlns:a16="http://schemas.microsoft.com/office/drawing/2014/main" id="{302B8498-E59B-BB66-7683-40790AA06788}"/>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7" action="ppaction://hlinksldjump"/>
            <a:extLst>
              <a:ext uri="{FF2B5EF4-FFF2-40B4-BE49-F238E27FC236}">
                <a16:creationId xmlns:a16="http://schemas.microsoft.com/office/drawing/2014/main" id="{7A851177-F10A-1A4D-4BAE-AA21FBA74634}"/>
              </a:ext>
            </a:extLst>
          </p:cNvPr>
          <p:cNvPicPr>
            <a:picLocks noGrp="1" noRo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264792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E789F-E98E-9E8A-73E8-5462983F7774}"/>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EF525DE6-C68E-615C-D13B-8565A1069764}"/>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Demote a Cadet</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a:t>
            </a:r>
            <a:r>
              <a:rPr lang="en-US" sz="1400" b="0" dirty="0">
                <a:solidFill>
                  <a:prstClr val="black"/>
                </a:solidFill>
              </a:rPr>
              <a:t>25</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4-4)</a:t>
            </a:r>
            <a:endParaRPr lang="en-US" altLang="en-US" dirty="0"/>
          </a:p>
        </p:txBody>
      </p:sp>
      <p:sp>
        <p:nvSpPr>
          <p:cNvPr id="4" name="TextBox 3">
            <a:extLst>
              <a:ext uri="{FF2B5EF4-FFF2-40B4-BE49-F238E27FC236}">
                <a16:creationId xmlns:a16="http://schemas.microsoft.com/office/drawing/2014/main" id="{2E203257-A24E-36C0-9D83-A791A5638A4B}"/>
              </a:ext>
            </a:extLst>
          </p:cNvPr>
          <p:cNvSpPr txBox="1">
            <a:spLocks/>
          </p:cNvSpPr>
          <p:nvPr/>
        </p:nvSpPr>
        <p:spPr>
          <a:xfrm>
            <a:off x="103816" y="1293926"/>
            <a:ext cx="4753934" cy="4524315"/>
          </a:xfrm>
          <a:prstGeom prst="rect">
            <a:avLst/>
          </a:prstGeom>
          <a:noFill/>
        </p:spPr>
        <p:txBody>
          <a:bodyPr wrap="square">
            <a:spAutoFit/>
          </a:bodyPr>
          <a:lstStyle/>
          <a:p>
            <a:pPr marL="228600" indent="-228600">
              <a:buFont typeface="+mj-lt"/>
              <a:buAutoNum type="arabicPeriod"/>
            </a:pPr>
            <a:r>
              <a:rPr lang="en-US" sz="1200" b="0" i="0" u="none" strike="noStrike" baseline="0" dirty="0">
                <a:solidFill>
                  <a:srgbClr val="000000"/>
                </a:solidFill>
                <a:latin typeface="Arial" panose="020B0604020202020204" pitchFamily="34" charset="0"/>
              </a:rPr>
              <a:t>From the top menu bar, select </a:t>
            </a:r>
            <a:r>
              <a:rPr lang="en-US" sz="1200" b="1" i="0" u="none" strike="noStrike" baseline="0" dirty="0">
                <a:solidFill>
                  <a:srgbClr val="000000"/>
                </a:solidFill>
                <a:latin typeface="Arial" panose="020B0604020202020204" pitchFamily="34" charset="0"/>
              </a:rPr>
              <a:t>Manage Cadets</a:t>
            </a:r>
            <a:r>
              <a:rPr lang="en-US" sz="1200" b="0" i="0" u="none" strike="noStrike" baseline="0" dirty="0">
                <a:solidFill>
                  <a:srgbClr val="000000"/>
                </a:solidFill>
                <a:latin typeface="Arial" panose="020B0604020202020204" pitchFamily="34" charset="0"/>
              </a:rPr>
              <a:t>, from the drop-down menu select </a:t>
            </a:r>
            <a:r>
              <a:rPr lang="en-US" sz="1200" b="1" i="0" u="none" strike="noStrike" baseline="0" dirty="0">
                <a:solidFill>
                  <a:srgbClr val="000000"/>
                </a:solidFill>
                <a:latin typeface="Arial" panose="020B0604020202020204" pitchFamily="34" charset="0"/>
              </a:rPr>
              <a:t>Cadet Batch Actions </a:t>
            </a:r>
            <a:r>
              <a:rPr lang="en-US" sz="1200" b="0" i="0" u="none" strike="noStrike" baseline="0" dirty="0">
                <a:solidFill>
                  <a:srgbClr val="000000"/>
                </a:solidFill>
                <a:latin typeface="Arial" panose="020B0604020202020204" pitchFamily="34" charset="0"/>
              </a:rPr>
              <a:t>link.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On the Cadet Batch Actions page, click on the </a:t>
            </a:r>
            <a:r>
              <a:rPr lang="en-US" sz="1200" b="1" i="0" u="none" strike="noStrike" baseline="0" dirty="0">
                <a:solidFill>
                  <a:srgbClr val="000000"/>
                </a:solidFill>
                <a:latin typeface="Arial" panose="020B0604020202020204" pitchFamily="34" charset="0"/>
              </a:rPr>
              <a:t>Search </a:t>
            </a:r>
            <a:r>
              <a:rPr lang="en-US" sz="1200" b="0" i="0" u="none" strike="noStrike" baseline="0" dirty="0">
                <a:solidFill>
                  <a:srgbClr val="000000"/>
                </a:solidFill>
                <a:latin typeface="Arial" panose="020B0604020202020204" pitchFamily="34" charset="0"/>
              </a:rPr>
              <a:t>link.</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When the search window opens, type the last name of the Cadet you want to demote in the last name box, Click the bottom </a:t>
            </a:r>
            <a:r>
              <a:rPr lang="en-US" sz="1200" b="1" i="0" u="none" strike="noStrike" baseline="0" dirty="0">
                <a:solidFill>
                  <a:srgbClr val="000000"/>
                </a:solidFill>
                <a:latin typeface="Arial" panose="020B0604020202020204" pitchFamily="34" charset="0"/>
              </a:rPr>
              <a:t>Search </a:t>
            </a:r>
            <a:r>
              <a:rPr lang="en-US" sz="1200" b="0" i="0" u="none" strike="noStrike" baseline="0" dirty="0">
                <a:solidFill>
                  <a:srgbClr val="000000"/>
                </a:solidFill>
                <a:latin typeface="Arial" panose="020B0604020202020204" pitchFamily="34" charset="0"/>
              </a:rPr>
              <a:t>button.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The Cadet you entered will appear in the search result window, verify the correct Cadet has been displayed, and click the </a:t>
            </a:r>
            <a:r>
              <a:rPr lang="en-US" sz="1200" b="1" i="0" u="none" strike="noStrike" baseline="0" dirty="0">
                <a:solidFill>
                  <a:srgbClr val="000000"/>
                </a:solidFill>
                <a:latin typeface="Arial" panose="020B0604020202020204" pitchFamily="34" charset="0"/>
              </a:rPr>
              <a:t>Select Cadets </a:t>
            </a:r>
            <a:r>
              <a:rPr lang="en-US" sz="1200" b="0" i="0" u="none" strike="noStrike" baseline="0" dirty="0">
                <a:solidFill>
                  <a:srgbClr val="000000"/>
                </a:solidFill>
                <a:latin typeface="Arial" panose="020B0604020202020204" pitchFamily="34" charset="0"/>
              </a:rPr>
              <a:t>button at the bottom of the page.</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You are now back on the Cadet Batch Actions page; from the </a:t>
            </a:r>
            <a:r>
              <a:rPr lang="en-US" sz="1200" b="1" i="0" u="none" strike="noStrike" baseline="0" dirty="0">
                <a:solidFill>
                  <a:srgbClr val="000000"/>
                </a:solidFill>
                <a:latin typeface="Arial" panose="020B0604020202020204" pitchFamily="34" charset="0"/>
              </a:rPr>
              <a:t>Batch Action drop-down list</a:t>
            </a:r>
            <a:r>
              <a:rPr lang="en-US" sz="1200" b="0" i="0" u="none" strike="noStrike" baseline="0" dirty="0">
                <a:solidFill>
                  <a:srgbClr val="000000"/>
                </a:solidFill>
                <a:latin typeface="Arial" panose="020B0604020202020204" pitchFamily="34" charset="0"/>
              </a:rPr>
              <a:t>, select </a:t>
            </a:r>
            <a:r>
              <a:rPr lang="en-US" sz="1200" b="1" i="0" u="none" strike="noStrike" baseline="0" dirty="0">
                <a:solidFill>
                  <a:srgbClr val="000000"/>
                </a:solidFill>
                <a:latin typeface="Arial" panose="020B0604020202020204" pitchFamily="34" charset="0"/>
              </a:rPr>
              <a:t>Ranks</a:t>
            </a:r>
            <a:r>
              <a:rPr lang="en-US" sz="1200" b="0" i="0" u="none" strike="noStrike" baseline="0" dirty="0">
                <a:solidFill>
                  <a:srgbClr val="000000"/>
                </a:solidFill>
                <a:latin typeface="Arial" panose="020B0604020202020204" pitchFamily="34" charset="0"/>
              </a:rPr>
              <a:t>. The Cadet Batch Ranks window will open.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Verify the Cadet’s name and click the </a:t>
            </a:r>
            <a:r>
              <a:rPr lang="en-US" sz="1200" b="1" i="0" u="none" strike="noStrike" baseline="0" dirty="0">
                <a:solidFill>
                  <a:srgbClr val="000000"/>
                </a:solidFill>
                <a:latin typeface="Arial" panose="020B0604020202020204" pitchFamily="34" charset="0"/>
              </a:rPr>
              <a:t>Demote </a:t>
            </a:r>
            <a:r>
              <a:rPr lang="en-US" sz="1200" b="0" i="0" u="none" strike="noStrike" baseline="0" dirty="0">
                <a:solidFill>
                  <a:srgbClr val="000000"/>
                </a:solidFill>
                <a:latin typeface="Arial" panose="020B0604020202020204" pitchFamily="34" charset="0"/>
              </a:rPr>
              <a:t>button. The rank panel window will open. In the promotion/demotion levels box, </a:t>
            </a:r>
            <a:r>
              <a:rPr lang="en-US" sz="1200" b="1" i="0" u="none" strike="noStrike" baseline="0" dirty="0">
                <a:solidFill>
                  <a:srgbClr val="000000"/>
                </a:solidFill>
                <a:latin typeface="Arial" panose="020B0604020202020204" pitchFamily="34" charset="0"/>
              </a:rPr>
              <a:t>enter the number of ranks </a:t>
            </a:r>
            <a:r>
              <a:rPr lang="en-US" sz="1200" b="0" i="0" u="none" strike="noStrike" baseline="0" dirty="0">
                <a:solidFill>
                  <a:srgbClr val="000000"/>
                </a:solidFill>
                <a:latin typeface="Arial" panose="020B0604020202020204" pitchFamily="34" charset="0"/>
              </a:rPr>
              <a:t>you are reducing the Cadet. Complete the remainder of the rank panel items marked with a red asterisk. Click the </a:t>
            </a:r>
            <a:r>
              <a:rPr lang="en-US" sz="1200" b="1" i="0" u="none" strike="noStrike" baseline="0" dirty="0">
                <a:solidFill>
                  <a:srgbClr val="000000"/>
                </a:solidFill>
                <a:latin typeface="Arial" panose="020B0604020202020204" pitchFamily="34" charset="0"/>
              </a:rPr>
              <a:t>Save </a:t>
            </a:r>
            <a:r>
              <a:rPr lang="en-US" sz="1200" b="0" i="0" u="none" strike="noStrike" baseline="0" dirty="0">
                <a:solidFill>
                  <a:srgbClr val="000000"/>
                </a:solidFill>
                <a:latin typeface="Arial" panose="020B0604020202020204" pitchFamily="34" charset="0"/>
              </a:rPr>
              <a:t>button. </a:t>
            </a:r>
          </a:p>
          <a:p>
            <a:pPr marL="228600" indent="-228600">
              <a:buFont typeface="+mj-lt"/>
              <a:buAutoNum type="arabicPeriod"/>
            </a:pPr>
            <a:endParaRPr lang="en-US" sz="1200" b="0" i="0" u="none" strike="noStrike" baseline="0" dirty="0">
              <a:solidFill>
                <a:srgbClr val="000000"/>
              </a:solidFill>
              <a:latin typeface="Arial" panose="020B0604020202020204" pitchFamily="34" charset="0"/>
            </a:endParaRPr>
          </a:p>
          <a:p>
            <a:pPr marL="228600" indent="-228600">
              <a:buFont typeface="+mj-lt"/>
              <a:buAutoNum type="arabicPeriod"/>
            </a:pPr>
            <a:r>
              <a:rPr lang="en-US" sz="1200" b="0" i="0" u="none" strike="noStrike" baseline="0" dirty="0">
                <a:solidFill>
                  <a:srgbClr val="000000"/>
                </a:solidFill>
                <a:latin typeface="Arial" panose="020B0604020202020204" pitchFamily="34" charset="0"/>
              </a:rPr>
              <a:t>The Batch Ranks Panel will reopen; verify the Cadet’s new rank. </a:t>
            </a:r>
          </a:p>
        </p:txBody>
      </p:sp>
      <p:sp>
        <p:nvSpPr>
          <p:cNvPr id="6" name="TextBox 5">
            <a:extLst>
              <a:ext uri="{FF2B5EF4-FFF2-40B4-BE49-F238E27FC236}">
                <a16:creationId xmlns:a16="http://schemas.microsoft.com/office/drawing/2014/main" id="{0D13378E-F0A7-BB97-5F7C-9CF4C2C9691A}"/>
              </a:ext>
            </a:extLst>
          </p:cNvPr>
          <p:cNvSpPr txBox="1">
            <a:spLocks/>
          </p:cNvSpPr>
          <p:nvPr/>
        </p:nvSpPr>
        <p:spPr>
          <a:xfrm>
            <a:off x="0" y="5865600"/>
            <a:ext cx="9144000" cy="461665"/>
          </a:xfrm>
          <a:prstGeom prst="rect">
            <a:avLst/>
          </a:prstGeom>
          <a:noFill/>
        </p:spPr>
        <p:txBody>
          <a:bodyPr wrap="square">
            <a:spAutoFit/>
          </a:bodyPr>
          <a:lstStyle/>
          <a:p>
            <a:pPr algn="ctr"/>
            <a:r>
              <a:rPr lang="en-US" sz="1200" b="1" i="1" u="none" strike="noStrike" baseline="0" dirty="0">
                <a:solidFill>
                  <a:srgbClr val="000000"/>
                </a:solidFill>
                <a:latin typeface="Arial" panose="020B0604020202020204" pitchFamily="34" charset="0"/>
              </a:rPr>
              <a:t>Note: </a:t>
            </a:r>
            <a:r>
              <a:rPr lang="en-US" sz="1200" b="0" i="0" u="none" strike="noStrike" baseline="0" dirty="0">
                <a:solidFill>
                  <a:srgbClr val="000000"/>
                </a:solidFill>
                <a:latin typeface="Arial" panose="020B0604020202020204" pitchFamily="34" charset="0"/>
              </a:rPr>
              <a:t>A demotion cannot be deleted from a Cadets record except by rescinding the demotion order. If the demotion order is rescinded, the Cadet will revert to the rank they held prior to the demotion, effective the date the demotion order is rescinded.</a:t>
            </a:r>
            <a:endParaRPr lang="en-US" sz="1200" b="1" i="0" u="none" strike="noStrike" baseline="0" dirty="0">
              <a:solidFill>
                <a:srgbClr val="000000"/>
              </a:solidFill>
              <a:latin typeface="Arial" panose="020B0604020202020204" pitchFamily="34" charset="0"/>
            </a:endParaRPr>
          </a:p>
        </p:txBody>
      </p:sp>
      <p:pic>
        <p:nvPicPr>
          <p:cNvPr id="16" name="Picture 15" descr="Graphical user interface, text, application&#10;&#10;Description automatically generated">
            <a:extLst>
              <a:ext uri="{FF2B5EF4-FFF2-40B4-BE49-F238E27FC236}">
                <a16:creationId xmlns:a16="http://schemas.microsoft.com/office/drawing/2014/main" id="{C7A80456-6969-4CE5-EF59-8179647CB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1293926"/>
            <a:ext cx="1638300" cy="1310640"/>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0F440905-5808-22DE-DBDA-FE9E7A661773}"/>
              </a:ext>
            </a:extLst>
          </p:cNvPr>
          <p:cNvPicPr>
            <a:picLocks noChangeAspect="1"/>
          </p:cNvPicPr>
          <p:nvPr/>
        </p:nvPicPr>
        <p:blipFill>
          <a:blip r:embed="rId4">
            <a:extLst>
              <a:ext uri="{28A0092B-C50C-407E-A947-70E740481C1C}">
                <a14:useLocalDpi xmlns:a14="http://schemas.microsoft.com/office/drawing/2010/main" val="0"/>
              </a:ext>
            </a:extLst>
          </a:blip>
          <a:srcRect l="55399" t="13294" b="5235"/>
          <a:stretch/>
        </p:blipFill>
        <p:spPr>
          <a:xfrm>
            <a:off x="6639170" y="1293926"/>
            <a:ext cx="1948516" cy="1437536"/>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E8FCFFB6-E109-3DE1-7106-DAF5263F8200}"/>
              </a:ext>
            </a:extLst>
          </p:cNvPr>
          <p:cNvPicPr>
            <a:picLocks noChangeAspect="1"/>
          </p:cNvPicPr>
          <p:nvPr/>
        </p:nvPicPr>
        <p:blipFill>
          <a:blip r:embed="rId5">
            <a:extLst>
              <a:ext uri="{28A0092B-C50C-407E-A947-70E740481C1C}">
                <a14:useLocalDpi xmlns:a14="http://schemas.microsoft.com/office/drawing/2010/main" val="0"/>
              </a:ext>
            </a:extLst>
          </a:blip>
          <a:srcRect r="47052"/>
          <a:stretch/>
        </p:blipFill>
        <p:spPr>
          <a:xfrm>
            <a:off x="4857751" y="2665284"/>
            <a:ext cx="3562350" cy="103349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B66AD03E-56C5-7117-BD4F-BF3ACA4D3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648" y="3624937"/>
            <a:ext cx="2608915" cy="2216983"/>
          </a:xfrm>
          <a:prstGeom prst="rect">
            <a:avLst/>
          </a:prstGeom>
        </p:spPr>
      </p:pic>
      <p:sp>
        <p:nvSpPr>
          <p:cNvPr id="25" name="TextBox 24">
            <a:extLst>
              <a:ext uri="{FF2B5EF4-FFF2-40B4-BE49-F238E27FC236}">
                <a16:creationId xmlns:a16="http://schemas.microsoft.com/office/drawing/2014/main" id="{D5F56E04-C7A2-12EE-4967-D706912DF02F}"/>
              </a:ext>
            </a:extLst>
          </p:cNvPr>
          <p:cNvSpPr txBox="1"/>
          <p:nvPr/>
        </p:nvSpPr>
        <p:spPr>
          <a:xfrm>
            <a:off x="7255669" y="1504950"/>
            <a:ext cx="1209675" cy="126206"/>
          </a:xfrm>
          <a:prstGeom prst="rect">
            <a:avLst/>
          </a:prstGeom>
          <a:noFill/>
          <a:ln w="28575">
            <a:solidFill>
              <a:srgbClr val="FF0000"/>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79B31D19-7304-B27C-7180-208C5F1464FB}"/>
              </a:ext>
            </a:extLst>
          </p:cNvPr>
          <p:cNvSpPr txBox="1"/>
          <p:nvPr/>
        </p:nvSpPr>
        <p:spPr>
          <a:xfrm>
            <a:off x="4857750" y="2122354"/>
            <a:ext cx="1638300" cy="150945"/>
          </a:xfrm>
          <a:prstGeom prst="rect">
            <a:avLst/>
          </a:prstGeom>
          <a:noFill/>
          <a:ln w="28575">
            <a:solidFill>
              <a:srgbClr val="FF0000"/>
            </a:solidFill>
          </a:ln>
        </p:spPr>
        <p:txBody>
          <a:bodyPr wrap="square" rtlCol="0">
            <a:spAutoFit/>
          </a:bodyPr>
          <a:lstStyle/>
          <a:p>
            <a:endParaRPr lang="en-US" dirty="0"/>
          </a:p>
        </p:txBody>
      </p:sp>
      <p:sp>
        <p:nvSpPr>
          <p:cNvPr id="28" name="TextBox 27">
            <a:extLst>
              <a:ext uri="{FF2B5EF4-FFF2-40B4-BE49-F238E27FC236}">
                <a16:creationId xmlns:a16="http://schemas.microsoft.com/office/drawing/2014/main" id="{529C1B39-7A79-9749-409C-AB24BB8D735B}"/>
              </a:ext>
            </a:extLst>
          </p:cNvPr>
          <p:cNvSpPr txBox="1"/>
          <p:nvPr/>
        </p:nvSpPr>
        <p:spPr>
          <a:xfrm>
            <a:off x="6978649" y="2945660"/>
            <a:ext cx="1158876" cy="215366"/>
          </a:xfrm>
          <a:prstGeom prst="rect">
            <a:avLst/>
          </a:prstGeom>
          <a:noFill/>
          <a:ln w="28575">
            <a:solidFill>
              <a:srgbClr val="FF0000"/>
            </a:solidFill>
          </a:ln>
        </p:spPr>
        <p:txBody>
          <a:bodyPr wrap="square" rtlCol="0">
            <a:spAutoFit/>
          </a:bodyPr>
          <a:lstStyle/>
          <a:p>
            <a:endParaRPr lang="en-US" dirty="0"/>
          </a:p>
        </p:txBody>
      </p:sp>
      <p:sp>
        <p:nvSpPr>
          <p:cNvPr id="29" name="TextBox 28">
            <a:extLst>
              <a:ext uri="{FF2B5EF4-FFF2-40B4-BE49-F238E27FC236}">
                <a16:creationId xmlns:a16="http://schemas.microsoft.com/office/drawing/2014/main" id="{2740042C-E1BC-C092-04C2-BB055A223796}"/>
              </a:ext>
            </a:extLst>
          </p:cNvPr>
          <p:cNvSpPr txBox="1"/>
          <p:nvPr/>
        </p:nvSpPr>
        <p:spPr>
          <a:xfrm>
            <a:off x="6586538" y="3995137"/>
            <a:ext cx="833437" cy="241107"/>
          </a:xfrm>
          <a:prstGeom prst="rect">
            <a:avLst/>
          </a:prstGeom>
          <a:noFill/>
          <a:ln w="28575">
            <a:solidFill>
              <a:srgbClr val="FF0000"/>
            </a:solidFill>
          </a:ln>
        </p:spPr>
        <p:txBody>
          <a:bodyPr wrap="square" rtlCol="0">
            <a:spAutoFit/>
          </a:bodyPr>
          <a:lstStyle/>
          <a:p>
            <a:endParaRPr lang="en-US" dirty="0"/>
          </a:p>
        </p:txBody>
      </p:sp>
      <p:sp>
        <p:nvSpPr>
          <p:cNvPr id="31" name="TextBox 30">
            <a:extLst>
              <a:ext uri="{FF2B5EF4-FFF2-40B4-BE49-F238E27FC236}">
                <a16:creationId xmlns:a16="http://schemas.microsoft.com/office/drawing/2014/main" id="{FB485F3A-4CF2-43BE-73AD-5068018B580B}"/>
              </a:ext>
            </a:extLst>
          </p:cNvPr>
          <p:cNvSpPr txBox="1"/>
          <p:nvPr/>
        </p:nvSpPr>
        <p:spPr>
          <a:xfrm>
            <a:off x="6586538" y="4255238"/>
            <a:ext cx="152400" cy="107211"/>
          </a:xfrm>
          <a:prstGeom prst="rect">
            <a:avLst/>
          </a:prstGeom>
          <a:noFill/>
          <a:ln w="28575">
            <a:solidFill>
              <a:srgbClr val="FF0000"/>
            </a:solidFill>
          </a:ln>
        </p:spPr>
        <p:txBody>
          <a:bodyPr wrap="square" rtlCol="0">
            <a:spAutoFit/>
          </a:bodyPr>
          <a:lstStyle/>
          <a:p>
            <a:endParaRPr lang="en-US" dirty="0"/>
          </a:p>
        </p:txBody>
      </p:sp>
      <p:sp>
        <p:nvSpPr>
          <p:cNvPr id="32" name="TextBox 31">
            <a:extLst>
              <a:ext uri="{FF2B5EF4-FFF2-40B4-BE49-F238E27FC236}">
                <a16:creationId xmlns:a16="http://schemas.microsoft.com/office/drawing/2014/main" id="{C617E86D-951B-B69E-A5D3-3368416E5855}"/>
              </a:ext>
            </a:extLst>
          </p:cNvPr>
          <p:cNvSpPr txBox="1"/>
          <p:nvPr/>
        </p:nvSpPr>
        <p:spPr>
          <a:xfrm>
            <a:off x="6262688" y="5179219"/>
            <a:ext cx="457200" cy="142883"/>
          </a:xfrm>
          <a:prstGeom prst="rect">
            <a:avLst/>
          </a:prstGeom>
          <a:noFill/>
          <a:ln w="28575">
            <a:solidFill>
              <a:srgbClr val="FF0000"/>
            </a:solidFill>
          </a:ln>
        </p:spPr>
        <p:txBody>
          <a:bodyPr wrap="square" rtlCol="0">
            <a:spAutoFit/>
          </a:bodyPr>
          <a:lstStyle/>
          <a:p>
            <a:endParaRPr lang="en-US" dirty="0"/>
          </a:p>
        </p:txBody>
      </p:sp>
      <p:sp>
        <p:nvSpPr>
          <p:cNvPr id="33" name="Rectangle 32">
            <a:hlinkClick r:id="rId7" action="ppaction://hlinksldjump"/>
            <a:extLst>
              <a:ext uri="{FF2B5EF4-FFF2-40B4-BE49-F238E27FC236}">
                <a16:creationId xmlns:a16="http://schemas.microsoft.com/office/drawing/2014/main" id="{0C444EF6-A344-5F4F-E6DF-46E125BB4942}"/>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8" action="ppaction://hlinksldjump"/>
            <a:extLst>
              <a:ext uri="{FF2B5EF4-FFF2-40B4-BE49-F238E27FC236}">
                <a16:creationId xmlns:a16="http://schemas.microsoft.com/office/drawing/2014/main" id="{E89001FD-98DA-DDB2-8450-EFC299433F44}"/>
              </a:ext>
            </a:extLst>
          </p:cNvPr>
          <p:cNvPicPr>
            <a:picLocks noGrp="1" noRo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3188842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6BE3-DC78-6116-F4AE-EA5F73262984}"/>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16B4656E-2C98-529C-0147-83C8C3E61E33}"/>
              </a:ext>
            </a:extLst>
          </p:cNvPr>
          <p:cNvSpPr>
            <a:spLocks noGrp="1" noRot="1" noMove="1" noResize="1" noEditPoints="1" noAdjustHandles="1" noChangeArrowheads="1" noChangeShapeType="1"/>
          </p:cNvSpPr>
          <p:nvPr>
            <p:ph type="title"/>
          </p:nvPr>
        </p:nvSpPr>
        <p:spPr>
          <a:xfrm>
            <a:off x="723900" y="171880"/>
            <a:ext cx="7696200" cy="822325"/>
          </a:xfrm>
        </p:spPr>
        <p:txBody>
          <a:bodyPr>
            <a:normAutofit/>
          </a:bodyPr>
          <a:lstStyle/>
          <a:p>
            <a:r>
              <a:rPr lang="en-US" altLang="en-US" dirty="0"/>
              <a:t>Cadet Awards</a:t>
            </a:r>
            <a:br>
              <a:rPr lang="en-US" altLang="en-US"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pages </a:t>
            </a:r>
            <a:r>
              <a:rPr lang="en-US" sz="1400" b="0" dirty="0">
                <a:solidFill>
                  <a:prstClr val="black"/>
                </a:solidFill>
              </a:rPr>
              <a:t>26 &amp; 27</a:t>
            </a: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5-1)</a:t>
            </a:r>
            <a:endParaRPr lang="en-US" altLang="en-US" dirty="0"/>
          </a:p>
        </p:txBody>
      </p:sp>
      <p:sp>
        <p:nvSpPr>
          <p:cNvPr id="4" name="TextBox 3">
            <a:extLst>
              <a:ext uri="{FF2B5EF4-FFF2-40B4-BE49-F238E27FC236}">
                <a16:creationId xmlns:a16="http://schemas.microsoft.com/office/drawing/2014/main" id="{FD1813DD-0055-AC5A-3FA9-927E8DC4E6F2}"/>
              </a:ext>
            </a:extLst>
          </p:cNvPr>
          <p:cNvSpPr txBox="1">
            <a:spLocks/>
          </p:cNvSpPr>
          <p:nvPr/>
        </p:nvSpPr>
        <p:spPr>
          <a:xfrm>
            <a:off x="-9284" y="1314162"/>
            <a:ext cx="9144000" cy="1954381"/>
          </a:xfrm>
          <a:prstGeom prst="rect">
            <a:avLst/>
          </a:prstGeom>
          <a:noFill/>
        </p:spPr>
        <p:txBody>
          <a:bodyPr wrap="square">
            <a:spAutoFit/>
          </a:bodyPr>
          <a:lstStyle/>
          <a:p>
            <a:r>
              <a:rPr lang="en-US" sz="1100" b="0" i="0" u="none" strike="noStrike" baseline="0" dirty="0">
                <a:solidFill>
                  <a:srgbClr val="000000"/>
                </a:solidFill>
                <a:latin typeface="Arial" panose="020B0604020202020204" pitchFamily="34" charset="0"/>
              </a:rPr>
              <a:t>The frequency and type of awards that Cadets may earn are established in CC Regulation 145-2. Most Cadet awards are earned on an annual school year basis, please review the criteria for each award in CC Regulation 145-2. Instructors may not authorize or issue Cadets awards for wear on the Cadet uniform that have not been approved and authorized by the Department of the Army Heraldry. Instructors must ensure that all Cadet awards are processed, and award orders generated in JUMS for Cadets in the school year they are earned. </a:t>
            </a:r>
          </a:p>
          <a:p>
            <a:endParaRPr lang="en-US" sz="1100" dirty="0">
              <a:solidFill>
                <a:srgbClr val="000000"/>
              </a:solidFill>
              <a:latin typeface="Arial" panose="020B0604020202020204" pitchFamily="34" charset="0"/>
            </a:endParaRPr>
          </a:p>
          <a:p>
            <a:r>
              <a:rPr lang="en-US" sz="1100" b="1" i="0" u="none" strike="noStrike" baseline="0" dirty="0">
                <a:solidFill>
                  <a:srgbClr val="000000"/>
                </a:solidFill>
                <a:latin typeface="Arial" panose="020B0604020202020204" pitchFamily="34" charset="0"/>
              </a:rPr>
              <a:t>Many of the Cadet N series awards were designated as “annual” awards by the Department of the Army when they were approved. Cadets are eligible to receive annual awards once per school year. Once a Cadet receives an annual award, the system will not allow the same Cadet to receive the same annual award a second time during the same school year. Block schedule schools are authorized to give annual awards in both blocks. If a Cadet is selected for a second award designated as an annual award, JUMS will return a message “This is an annual award. NAME of CADET has already received this award for the current school year.” Click “OK.” This will return you to the Awards screen, click “Cancel.” </a:t>
            </a:r>
            <a:endParaRPr lang="en-US" sz="1100" b="0" i="0" u="none" strike="noStrike" baseline="0" dirty="0">
              <a:solidFill>
                <a:srgbClr val="000000"/>
              </a:solidFill>
              <a:latin typeface="Arial" panose="020B0604020202020204" pitchFamily="34" charset="0"/>
            </a:endParaRPr>
          </a:p>
        </p:txBody>
      </p:sp>
      <p:sp>
        <p:nvSpPr>
          <p:cNvPr id="6" name="TextBox 5">
            <a:extLst>
              <a:ext uri="{FF2B5EF4-FFF2-40B4-BE49-F238E27FC236}">
                <a16:creationId xmlns:a16="http://schemas.microsoft.com/office/drawing/2014/main" id="{48A976ED-1219-E8EB-8911-3EF817C3BC31}"/>
              </a:ext>
            </a:extLst>
          </p:cNvPr>
          <p:cNvSpPr txBox="1">
            <a:spLocks/>
          </p:cNvSpPr>
          <p:nvPr/>
        </p:nvSpPr>
        <p:spPr>
          <a:xfrm>
            <a:off x="-9284" y="3283920"/>
            <a:ext cx="9144000" cy="2970044"/>
          </a:xfrm>
          <a:prstGeom prst="rect">
            <a:avLst/>
          </a:prstGeom>
          <a:noFill/>
        </p:spPr>
        <p:txBody>
          <a:bodyPr wrap="square">
            <a:spAutoFit/>
          </a:bodyPr>
          <a:lstStyle/>
          <a:p>
            <a:r>
              <a:rPr lang="en-US" sz="1100" b="1" i="0" u="none" strike="noStrike" baseline="0" dirty="0">
                <a:solidFill>
                  <a:srgbClr val="FF0000"/>
                </a:solidFill>
                <a:latin typeface="Arial" panose="020B0604020202020204" pitchFamily="34" charset="0"/>
              </a:rPr>
              <a:t>Examples of awards that Cadets earn individually and should not be Batch processed include the Academic Excellence Ribbon, Perfect Attendance Ribbon, Student Government Ribbon, Varsity Athletic Ribbon, Physical Fitness Ribbon, Personal Appearance Ribbon, Good Conduct Ribbon, Recruiting Ribbon, Excellent Staff Performance Ribbon, and the Directors of Army Instruction/Senior Army Instructor Leadership Ribbon. </a:t>
            </a:r>
          </a:p>
          <a:p>
            <a:endParaRPr lang="en-US" sz="1100" b="1" i="0" u="none" strike="noStrike" baseline="0" dirty="0">
              <a:solidFill>
                <a:srgbClr val="FF0000"/>
              </a:solidFill>
              <a:latin typeface="Arial" panose="020B0604020202020204" pitchFamily="34" charset="0"/>
            </a:endParaRPr>
          </a:p>
          <a:p>
            <a:r>
              <a:rPr lang="en-US" sz="1100" b="1" i="0" u="none" strike="noStrike" baseline="0" dirty="0">
                <a:solidFill>
                  <a:srgbClr val="FF0000"/>
                </a:solidFill>
                <a:latin typeface="Arial" panose="020B0604020202020204" pitchFamily="34" charset="0"/>
              </a:rPr>
              <a:t>Examples of awards that a group of Cadets earn based on participation in scheduled unit co-curricular events include the Color/Honor Guard Ribbon, Parade Ribbon, Service-Learning Ribbon, JCLC Participation Ribbon, Color Guard - White Cord, Raider Challenge/Orienteering Activity – Black Cord, and the Color Guard ARC Pin. </a:t>
            </a:r>
          </a:p>
          <a:p>
            <a:endParaRPr lang="en-US" sz="1100" b="1" i="0" u="none" strike="noStrike" baseline="0" dirty="0">
              <a:solidFill>
                <a:srgbClr val="000000"/>
              </a:solidFill>
              <a:latin typeface="Arial" panose="020B0604020202020204" pitchFamily="34" charset="0"/>
            </a:endParaRPr>
          </a:p>
          <a:p>
            <a:r>
              <a:rPr lang="en-US" sz="1100" b="1" i="0" u="none" strike="noStrike" baseline="0" dirty="0">
                <a:solidFill>
                  <a:srgbClr val="000000"/>
                </a:solidFill>
                <a:latin typeface="Arial" panose="020B0604020202020204" pitchFamily="34" charset="0"/>
              </a:rPr>
              <a:t>Cadet Challenge awards </a:t>
            </a:r>
            <a:r>
              <a:rPr lang="en-US" sz="1100" b="1" i="0" u="none" strike="noStrike" baseline="0" dirty="0">
                <a:solidFill>
                  <a:srgbClr val="FF0000"/>
                </a:solidFill>
                <a:latin typeface="Arial" panose="020B0604020202020204" pitchFamily="34" charset="0"/>
              </a:rPr>
              <a:t>will AUTOMATICALLY be calculated as Cadet challenge scores are entered into JUMS and award orders generated and posted for the Cadets that earn an award based on their final score</a:t>
            </a:r>
            <a:r>
              <a:rPr lang="en-US" sz="1100" b="0" i="0" u="none" strike="noStrike" baseline="0" dirty="0">
                <a:solidFill>
                  <a:srgbClr val="FF0000"/>
                </a:solidFill>
                <a:latin typeface="Arial" panose="020B0604020202020204" pitchFamily="34" charset="0"/>
              </a:rPr>
              <a:t>. </a:t>
            </a:r>
            <a:r>
              <a:rPr lang="en-US" sz="1100" b="0" i="0" u="none" strike="noStrike" baseline="0" dirty="0">
                <a:solidFill>
                  <a:srgbClr val="000000"/>
                </a:solidFill>
                <a:latin typeface="Arial" panose="020B0604020202020204" pitchFamily="34" charset="0"/>
              </a:rPr>
              <a:t>Award orders for the N-2-2, Physical Fitness Ribbon will be automatically generated by JUMS for all Cadets who achieved a score of 85% or higher per all five events. Award orders for N-2-3, JROTC Athletic Ribbon will be automatically generated by JUMS for all Cadets who achieved a score of 50% or higher per all five events. </a:t>
            </a:r>
            <a:r>
              <a:rPr lang="en-US" sz="1100" b="1" i="0" u="none" strike="noStrike" baseline="0" dirty="0">
                <a:solidFill>
                  <a:srgbClr val="FF0000"/>
                </a:solidFill>
                <a:latin typeface="Arial" panose="020B0604020202020204" pitchFamily="34" charset="0"/>
              </a:rPr>
              <a:t>Both the N-2-2 and N-2-3 ribbons are annual awards. For traditional schedule schools, JUMS will not generate or allow a second award for either of these ribbons to be generated and published for any Cadet regardless of how many Cadet Challenge scores are entered in the Cadets record in any school year. For block schedule schools, beginning in February 2017, JUMS will generate these orders a second time for Cadets enrolled in the 2nd block of the school year who complete and meet the Cadet Challenge award criteria. </a:t>
            </a:r>
            <a:endParaRPr lang="en-US" sz="1100" b="1" i="0" u="none" strike="noStrike" baseline="0" dirty="0">
              <a:solidFill>
                <a:srgbClr val="000000"/>
              </a:solidFill>
              <a:latin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6B4EBDF6-3251-F5F2-8983-81CF4237207E}"/>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turn to Topics">
            <a:hlinkClick r:id="rId4" action="ppaction://hlinksldjump"/>
            <a:extLst>
              <a:ext uri="{FF2B5EF4-FFF2-40B4-BE49-F238E27FC236}">
                <a16:creationId xmlns:a16="http://schemas.microsoft.com/office/drawing/2014/main" id="{9A933171-6C80-6EF1-4B08-B3670F3F4E76}"/>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3637506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67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880802470"/>
              </p:ext>
            </p:extLst>
          </p:nvPr>
        </p:nvGraphicFramePr>
        <p:xfrm>
          <a:off x="839097" y="2228566"/>
          <a:ext cx="7465805" cy="2400868"/>
        </p:xfrm>
        <a:graphic>
          <a:graphicData uri="http://schemas.openxmlformats.org/drawingml/2006/table">
            <a:tbl>
              <a:tblPr firstRow="1" bandRow="1">
                <a:tableStyleId>{5C22544A-7EE6-4342-B048-85BDC9FD1C3A}</a:tableStyleId>
              </a:tblPr>
              <a:tblGrid>
                <a:gridCol w="1129879">
                  <a:extLst>
                    <a:ext uri="{9D8B030D-6E8A-4147-A177-3AD203B41FA5}">
                      <a16:colId xmlns:a16="http://schemas.microsoft.com/office/drawing/2014/main" val="20000"/>
                    </a:ext>
                  </a:extLst>
                </a:gridCol>
                <a:gridCol w="1631473">
                  <a:extLst>
                    <a:ext uri="{9D8B030D-6E8A-4147-A177-3AD203B41FA5}">
                      <a16:colId xmlns:a16="http://schemas.microsoft.com/office/drawing/2014/main" val="2817875270"/>
                    </a:ext>
                  </a:extLst>
                </a:gridCol>
                <a:gridCol w="2547781">
                  <a:extLst>
                    <a:ext uri="{9D8B030D-6E8A-4147-A177-3AD203B41FA5}">
                      <a16:colId xmlns:a16="http://schemas.microsoft.com/office/drawing/2014/main" val="961684396"/>
                    </a:ext>
                  </a:extLst>
                </a:gridCol>
                <a:gridCol w="2156672">
                  <a:extLst>
                    <a:ext uri="{9D8B030D-6E8A-4147-A177-3AD203B41FA5}">
                      <a16:colId xmlns:a16="http://schemas.microsoft.com/office/drawing/2014/main" val="219113749"/>
                    </a:ext>
                  </a:extLst>
                </a:gridCol>
              </a:tblGrid>
              <a:tr h="312988">
                <a:tc>
                  <a:txBody>
                    <a:bodyPr/>
                    <a:lstStyle/>
                    <a:p>
                      <a:pPr algn="ctr"/>
                      <a:r>
                        <a:rPr lang="en-US" sz="1400" dirty="0"/>
                        <a:t>TIME</a:t>
                      </a:r>
                    </a:p>
                  </a:txBody>
                  <a:tcPr marL="68580" marR="68580" marT="34290" marB="34290"/>
                </a:tc>
                <a:tc>
                  <a:txBody>
                    <a:bodyPr/>
                    <a:lstStyle/>
                    <a:p>
                      <a:pPr algn="ctr"/>
                      <a:r>
                        <a:rPr lang="en-US" sz="1400" dirty="0"/>
                        <a:t>ACTIVITY</a:t>
                      </a:r>
                    </a:p>
                  </a:txBody>
                  <a:tcPr marL="68580" marR="68580" marT="34290" marB="34290"/>
                </a:tc>
                <a:tc>
                  <a:txBody>
                    <a:bodyPr/>
                    <a:lstStyle/>
                    <a:p>
                      <a:pPr algn="ctr"/>
                      <a:r>
                        <a:rPr lang="en-US" sz="1400" dirty="0"/>
                        <a:t>FACILITATOR</a:t>
                      </a:r>
                    </a:p>
                  </a:txBody>
                  <a:tcPr marL="68580" marR="68580" marT="34290" marB="34290"/>
                </a:tc>
                <a:tc>
                  <a:txBody>
                    <a:bodyPr/>
                    <a:lstStyle/>
                    <a:p>
                      <a:pPr algn="ctr"/>
                      <a:r>
                        <a:rPr lang="en-US" sz="1400" dirty="0"/>
                        <a:t>REFERENCE</a:t>
                      </a:r>
                    </a:p>
                  </a:txBody>
                  <a:tcPr marL="68580" marR="68580" marT="34290" marB="34290"/>
                </a:tc>
                <a:extLst>
                  <a:ext uri="{0D108BD9-81ED-4DB2-BD59-A6C34878D82A}">
                    <a16:rowId xmlns:a16="http://schemas.microsoft.com/office/drawing/2014/main" val="10000"/>
                  </a:ext>
                </a:extLst>
              </a:tr>
              <a:tr h="6839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u="none" strike="noStrike" baseline="0"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baseline="0" dirty="0">
                          <a:solidFill>
                            <a:srgbClr val="000000"/>
                          </a:solidFill>
                        </a:rPr>
                        <a:t>1105-1150</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JUMS</a:t>
                      </a:r>
                      <a:endParaRPr lang="en-US" sz="1400" b="0" dirty="0"/>
                    </a:p>
                  </a:txBody>
                  <a:tcPr marL="68580" marR="68580" marT="34290" marB="34290"/>
                </a:tc>
                <a:tc>
                  <a:txBody>
                    <a:bodyPr/>
                    <a:lstStyle/>
                    <a:p>
                      <a:pPr algn="ctr"/>
                      <a:endParaRPr lang="en-US" sz="1350" b="0" u="none" strike="noStrike" kern="1200" baseline="0" dirty="0">
                        <a:solidFill>
                          <a:schemeClr val="dk1"/>
                        </a:solidFill>
                      </a:endParaRPr>
                    </a:p>
                    <a:p>
                      <a:pPr algn="ctr"/>
                      <a:r>
                        <a:rPr lang="en-US" sz="1350" b="0" u="none" strike="noStrike" kern="1200" baseline="0" dirty="0">
                          <a:solidFill>
                            <a:schemeClr val="dk1"/>
                          </a:solidFill>
                        </a:rPr>
                        <a:t> Mr. Logsdon/Ms. Miller</a:t>
                      </a:r>
                    </a:p>
                    <a:p>
                      <a:pPr algn="ctr"/>
                      <a:r>
                        <a:rPr lang="en-US" sz="1350" b="0" u="none" strike="noStrike" kern="1200" baseline="0" dirty="0">
                          <a:solidFill>
                            <a:schemeClr val="dk1"/>
                          </a:solidFill>
                        </a:rPr>
                        <a:t>	</a:t>
                      </a:r>
                      <a:endParaRPr lang="en-US" sz="1350" b="0" i="0" u="none" strike="noStrike" kern="1200" baseline="0" dirty="0">
                        <a:solidFill>
                          <a:schemeClr val="dk1"/>
                        </a:solidFill>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u="none" strike="noStrike" baseline="0"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baseline="0" dirty="0">
                          <a:solidFill>
                            <a:srgbClr val="000000"/>
                          </a:solidFill>
                        </a:rPr>
                        <a:t>JUMS User Manual</a:t>
                      </a:r>
                      <a:endParaRPr lang="en-US" sz="1400" dirty="0"/>
                    </a:p>
                  </a:txBody>
                  <a:tcPr marL="68580" marR="68580" marT="34290" marB="34290"/>
                </a:tc>
                <a:extLst>
                  <a:ext uri="{0D108BD9-81ED-4DB2-BD59-A6C34878D82A}">
                    <a16:rowId xmlns:a16="http://schemas.microsoft.com/office/drawing/2014/main" val="3271533611"/>
                  </a:ext>
                </a:extLst>
              </a:tr>
              <a:tr h="706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u="none" strike="noStrike" baseline="0"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baseline="0" dirty="0">
                          <a:solidFill>
                            <a:srgbClr val="000000"/>
                          </a:solidFill>
                        </a:rPr>
                        <a:t>1150-1300</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Lunch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u="none" strike="noStrike" baseline="0"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baseline="0" dirty="0">
                          <a:solidFill>
                            <a:srgbClr val="000000"/>
                          </a:solidFill>
                        </a:rPr>
                        <a:t>Class Leader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tc>
                <a:extLst>
                  <a:ext uri="{0D108BD9-81ED-4DB2-BD59-A6C34878D82A}">
                    <a16:rowId xmlns:a16="http://schemas.microsoft.com/office/drawing/2014/main" val="10001"/>
                  </a:ext>
                </a:extLst>
              </a:tr>
              <a:tr h="691550">
                <a:tc>
                  <a:txBody>
                    <a:bodyPr/>
                    <a:lstStyle/>
                    <a:p>
                      <a:pPr algn="ctr"/>
                      <a:endParaRPr lang="en-US" sz="1400" b="0" u="none" strike="noStrike" baseline="0" dirty="0">
                        <a:solidFill>
                          <a:srgbClr val="000000"/>
                        </a:solidFill>
                      </a:endParaRPr>
                    </a:p>
                    <a:p>
                      <a:pPr algn="ctr"/>
                      <a:r>
                        <a:rPr lang="en-US" sz="1400" b="0" u="none" strike="noStrike" baseline="0" dirty="0">
                          <a:solidFill>
                            <a:srgbClr val="000000"/>
                          </a:solidFill>
                        </a:rPr>
                        <a:t>1300-1400</a:t>
                      </a:r>
                      <a:endParaRPr lang="en-US" sz="1400" dirty="0"/>
                    </a:p>
                  </a:txBody>
                  <a:tcPr marL="68580" marR="68580" marT="34290" marB="34290"/>
                </a:tc>
                <a:tc>
                  <a:txBody>
                    <a:bodyPr/>
                    <a:lstStyle/>
                    <a:p>
                      <a:pPr algn="ctr"/>
                      <a:endParaRPr lang="en-US" sz="1400" dirty="0"/>
                    </a:p>
                    <a:p>
                      <a:pPr algn="ctr"/>
                      <a:r>
                        <a:rPr lang="en-US" sz="1400" dirty="0"/>
                        <a:t>JUMS</a:t>
                      </a:r>
                    </a:p>
                  </a:txBody>
                  <a:tcPr marL="68580" marR="68580" marT="34290" marB="34290"/>
                </a:tc>
                <a:tc>
                  <a:txBody>
                    <a:bodyPr/>
                    <a:lstStyle/>
                    <a:p>
                      <a:pPr algn="ctr"/>
                      <a:endParaRPr lang="en-US" sz="1350" b="0" u="none" strike="noStrike" kern="1200" baseline="0" dirty="0">
                        <a:solidFill>
                          <a:schemeClr val="dk1"/>
                        </a:solidFill>
                      </a:endParaRPr>
                    </a:p>
                    <a:p>
                      <a:pPr algn="ctr"/>
                      <a:r>
                        <a:rPr lang="en-US" sz="1350" b="0" u="none" strike="noStrike" kern="1200" baseline="0" dirty="0">
                          <a:solidFill>
                            <a:schemeClr val="dk1"/>
                          </a:solidFill>
                        </a:rPr>
                        <a:t> Mr. Logsdon/Ms. Miller</a:t>
                      </a:r>
                    </a:p>
                    <a:p>
                      <a:pPr algn="ctr"/>
                      <a:endParaRPr lang="en-US" sz="1400" dirty="0"/>
                    </a:p>
                  </a:txBody>
                  <a:tcPr marL="68580" marR="68580" marT="34290" marB="34290"/>
                </a:tc>
                <a:tc>
                  <a:txBody>
                    <a:bodyPr/>
                    <a:lstStyle/>
                    <a:p>
                      <a:pPr algn="ctr"/>
                      <a:endParaRPr lang="en-US" sz="1400" b="0" u="none" strike="noStrike" baseline="0" dirty="0">
                        <a:solidFill>
                          <a:srgbClr val="000000"/>
                        </a:solidFill>
                      </a:endParaRPr>
                    </a:p>
                    <a:p>
                      <a:pPr algn="ctr"/>
                      <a:r>
                        <a:rPr lang="en-US" sz="1400" b="0" u="none" strike="noStrike" baseline="0" dirty="0">
                          <a:solidFill>
                            <a:srgbClr val="000000"/>
                          </a:solidFill>
                        </a:rPr>
                        <a:t>JUMS User Manual</a:t>
                      </a:r>
                      <a:endParaRPr lang="en-US" sz="1400" dirty="0"/>
                    </a:p>
                  </a:txBody>
                  <a:tcPr marL="68580" marR="68580" marT="34290" marB="34290"/>
                </a:tc>
                <a:extLst>
                  <a:ext uri="{0D108BD9-81ED-4DB2-BD59-A6C34878D82A}">
                    <a16:rowId xmlns:a16="http://schemas.microsoft.com/office/drawing/2014/main" val="1702459697"/>
                  </a:ext>
                </a:extLst>
              </a:tr>
            </a:tbl>
          </a:graphicData>
        </a:graphic>
      </p:graphicFrame>
      <p:sp>
        <p:nvSpPr>
          <p:cNvPr id="2" name="Title 1"/>
          <p:cNvSpPr>
            <a:spLocks noGrp="1" noRot="1" noMove="1" noResize="1" noEditPoints="1" noAdjustHandles="1" noChangeArrowheads="1" noChangeShapeType="1"/>
          </p:cNvSpPr>
          <p:nvPr>
            <p:ph type="title"/>
          </p:nvPr>
        </p:nvSpPr>
        <p:spPr>
          <a:xfrm>
            <a:off x="992123" y="142251"/>
            <a:ext cx="7159752" cy="800657"/>
          </a:xfrm>
        </p:spPr>
        <p:txBody>
          <a:bodyPr/>
          <a:lstStyle/>
          <a:p>
            <a:r>
              <a:rPr lang="en-US" dirty="0"/>
              <a:t>Schedule</a:t>
            </a:r>
          </a:p>
        </p:txBody>
      </p:sp>
      <p:sp>
        <p:nvSpPr>
          <p:cNvPr id="5" name="Rectangle 4">
            <a:hlinkClick r:id="rId3" action="ppaction://hlinksldjump"/>
            <a:extLst>
              <a:ext uri="{FF2B5EF4-FFF2-40B4-BE49-F238E27FC236}">
                <a16:creationId xmlns:a16="http://schemas.microsoft.com/office/drawing/2014/main" id="{50E5B7B3-1B2C-FDDB-374A-C8043800D53B}"/>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Return to Topics">
            <a:hlinkClick r:id="rId4" action="ppaction://hlinksldjump"/>
            <a:extLst>
              <a:ext uri="{FF2B5EF4-FFF2-40B4-BE49-F238E27FC236}">
                <a16:creationId xmlns:a16="http://schemas.microsoft.com/office/drawing/2014/main" id="{40F30B1B-20C7-7131-6DAA-900B6F43D429}"/>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55903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3D9A-A58E-7F4D-F1DC-C0433DD94FFC}"/>
              </a:ext>
            </a:extLst>
          </p:cNvPr>
          <p:cNvSpPr>
            <a:spLocks noGrp="1" noRot="1" noMove="1" noResize="1" noEditPoints="1" noAdjustHandles="1" noChangeArrowheads="1" noChangeShapeType="1"/>
          </p:cNvSpPr>
          <p:nvPr>
            <p:ph type="title"/>
          </p:nvPr>
        </p:nvSpPr>
        <p:spPr>
          <a:xfrm>
            <a:off x="776927" y="317332"/>
            <a:ext cx="7590146" cy="523220"/>
          </a:xfrm>
        </p:spPr>
        <p:txBody>
          <a:bodyPr/>
          <a:lstStyle/>
          <a:p>
            <a:r>
              <a:rPr lang="en-US" sz="2800" i="0" u="none" strike="noStrike" baseline="0" dirty="0">
                <a:solidFill>
                  <a:srgbClr val="000000"/>
                </a:solidFill>
                <a:latin typeface="Arial" panose="020B0604020202020204" pitchFamily="34" charset="0"/>
              </a:rPr>
              <a:t>JROTC staff and Cadre </a:t>
            </a:r>
            <a:r>
              <a:rPr lang="en-US" sz="2800" dirty="0"/>
              <a:t>JUMS Accounts</a:t>
            </a:r>
          </a:p>
        </p:txBody>
      </p:sp>
      <p:sp>
        <p:nvSpPr>
          <p:cNvPr id="8" name="TextBox 7">
            <a:extLst>
              <a:ext uri="{FF2B5EF4-FFF2-40B4-BE49-F238E27FC236}">
                <a16:creationId xmlns:a16="http://schemas.microsoft.com/office/drawing/2014/main" id="{96AF3871-AC5F-A5E9-DBA5-9A02460E4CFC}"/>
              </a:ext>
            </a:extLst>
          </p:cNvPr>
          <p:cNvSpPr txBox="1">
            <a:spLocks noGrp="1" noRot="1" noMove="1" noResize="1" noEditPoints="1" noAdjustHandles="1" noChangeArrowheads="1" noChangeShapeType="1"/>
          </p:cNvSpPr>
          <p:nvPr/>
        </p:nvSpPr>
        <p:spPr>
          <a:xfrm>
            <a:off x="434735" y="2961794"/>
            <a:ext cx="8274519" cy="2844690"/>
          </a:xfrm>
          <a:prstGeom prst="rect">
            <a:avLst/>
          </a:prstGeom>
          <a:noFill/>
        </p:spPr>
        <p:txBody>
          <a:bodyPr wrap="square">
            <a:spAutoFit/>
          </a:bodyPr>
          <a:lstStyle/>
          <a:p>
            <a:pPr marL="0">
              <a:lnSpc>
                <a:spcPct val="107000"/>
              </a:lnSpc>
            </a:pPr>
            <a:r>
              <a:rPr lang="en-US" sz="1200" b="1" u="sng" dirty="0">
                <a:latin typeface="Arial" panose="020B0604020202020204" pitchFamily="34" charset="0"/>
                <a:ea typeface="Calibri" panose="020F0502020204030204" pitchFamily="34" charset="0"/>
                <a:cs typeface="Arial" panose="020B0604020202020204" pitchFamily="34" charset="0"/>
              </a:rPr>
              <a:t>Brigade JROTC Staff – JCIMS Roles</a:t>
            </a:r>
          </a:p>
          <a:p>
            <a:pPr marL="171450" indent="-171450">
              <a:lnSpc>
                <a:spcPct val="107000"/>
              </a:lnSpc>
              <a:buFont typeface="Wingdings" panose="05000000000000000000" pitchFamily="2" charset="2"/>
              <a:buChar char="Ø"/>
            </a:pPr>
            <a:r>
              <a:rPr lang="en-US" sz="1200" dirty="0">
                <a:latin typeface="Arial" panose="020B0604020202020204" pitchFamily="34" charset="0"/>
                <a:ea typeface="Calibri" panose="020F0502020204030204" pitchFamily="34" charset="0"/>
                <a:cs typeface="Arial" panose="020B0604020202020204" pitchFamily="34" charset="0"/>
              </a:rPr>
              <a:t>DD2767 Validation</a:t>
            </a:r>
          </a:p>
          <a:p>
            <a:pPr marL="171450" indent="-171450">
              <a:lnSpc>
                <a:spcPct val="107000"/>
              </a:lnSpc>
              <a:buFont typeface="Wingdings" panose="05000000000000000000" pitchFamily="2" charset="2"/>
              <a:buChar char="Ø"/>
            </a:pPr>
            <a:r>
              <a:rPr lang="en-US" sz="1200" dirty="0">
                <a:latin typeface="Arial" panose="020B0604020202020204" pitchFamily="34" charset="0"/>
                <a:ea typeface="Calibri" panose="020F0502020204030204" pitchFamily="34" charset="0"/>
                <a:cs typeface="Arial" panose="020B0604020202020204" pitchFamily="34" charset="0"/>
              </a:rPr>
              <a:t>JMS-B</a:t>
            </a:r>
          </a:p>
          <a:p>
            <a:pPr marL="171450" indent="-171450">
              <a:lnSpc>
                <a:spcPct val="107000"/>
              </a:lnSpc>
              <a:buFont typeface="Wingdings" panose="05000000000000000000" pitchFamily="2" charset="2"/>
              <a:buChar char="Ø"/>
            </a:pPr>
            <a:r>
              <a:rPr lang="en-US" sz="1200" dirty="0" err="1">
                <a:latin typeface="Arial" panose="020B0604020202020204" pitchFamily="34" charset="0"/>
                <a:ea typeface="Calibri" panose="020F0502020204030204" pitchFamily="34" charset="0"/>
                <a:cs typeface="Arial" panose="020B0604020202020204" pitchFamily="34" charset="0"/>
              </a:rPr>
              <a:t>JUMS_User</a:t>
            </a:r>
            <a:endParaRPr lang="en-US" sz="12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u="sng" dirty="0">
                <a:effectLst/>
                <a:latin typeface="Arial" panose="020B0604020202020204" pitchFamily="34" charset="0"/>
                <a:ea typeface="Calibri" panose="020F0502020204030204" pitchFamily="34" charset="0"/>
                <a:cs typeface="Arial" panose="020B0604020202020204" pitchFamily="34" charset="0"/>
              </a:rPr>
              <a:t>Director Army Instructors (DAI),</a:t>
            </a:r>
            <a:r>
              <a:rPr lang="en-US" sz="1200" u="sng" dirty="0">
                <a:effectLst/>
                <a:latin typeface="Arial" panose="020B0604020202020204" pitchFamily="34" charset="0"/>
                <a:ea typeface="Calibri" panose="020F0502020204030204" pitchFamily="34" charset="0"/>
                <a:cs typeface="Arial" panose="020B0604020202020204" pitchFamily="34" charset="0"/>
              </a:rPr>
              <a:t> </a:t>
            </a:r>
            <a:r>
              <a:rPr lang="en-US" sz="1200" b="1" u="sng" dirty="0">
                <a:effectLst/>
                <a:latin typeface="Arial" panose="020B0604020202020204" pitchFamily="34" charset="0"/>
                <a:ea typeface="Calibri" panose="020F0502020204030204" pitchFamily="34" charset="0"/>
                <a:cs typeface="Arial" panose="020B0604020202020204" pitchFamily="34" charset="0"/>
              </a:rPr>
              <a:t>Military Property Specialist (MPS), District Office Personnel (DOP) JCIMS Roles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Wingdings" panose="05000000000000000000" pitchFamily="2" charset="2"/>
              <a:buChar char="Ø"/>
            </a:pPr>
            <a:r>
              <a:rPr lang="en-US" sz="1200" dirty="0">
                <a:effectLst/>
                <a:latin typeface="Arial" panose="020B0604020202020204" pitchFamily="34" charset="0"/>
                <a:ea typeface="Calibri" panose="020F0502020204030204" pitchFamily="34" charset="0"/>
                <a:cs typeface="Arial" panose="020B0604020202020204" pitchFamily="34" charset="0"/>
              </a:rPr>
              <a:t>JMS-B</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Wingdings" panose="05000000000000000000" pitchFamily="2" charset="2"/>
              <a:buChar char="Ø"/>
            </a:pPr>
            <a:r>
              <a:rPr lang="en-US" sz="1200" dirty="0">
                <a:effectLst/>
                <a:latin typeface="Arial" panose="020B0604020202020204" pitchFamily="34" charset="0"/>
                <a:ea typeface="Calibri" panose="020F0502020204030204" pitchFamily="34" charset="0"/>
                <a:cs typeface="Arial" panose="020B0604020202020204" pitchFamily="34" charset="0"/>
              </a:rPr>
              <a:t>JMS-D</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Wingdings" panose="05000000000000000000" pitchFamily="2" charset="2"/>
              <a:buChar char="Ø"/>
            </a:pPr>
            <a:r>
              <a:rPr lang="en-US" sz="1200" dirty="0" err="1">
                <a:effectLst/>
                <a:latin typeface="Arial" panose="020B0604020202020204" pitchFamily="34" charset="0"/>
                <a:ea typeface="Calibri" panose="020F0502020204030204" pitchFamily="34" charset="0"/>
                <a:cs typeface="Arial" panose="020B0604020202020204" pitchFamily="34" charset="0"/>
              </a:rPr>
              <a:t>JUMS_User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u="sng" dirty="0">
                <a:effectLst/>
                <a:latin typeface="Arial" panose="020B0604020202020204" pitchFamily="34" charset="0"/>
                <a:ea typeface="Calibri" panose="020F0502020204030204" pitchFamily="34" charset="0"/>
                <a:cs typeface="Arial" panose="020B0604020202020204" pitchFamily="34" charset="0"/>
              </a:rPr>
              <a:t>Senior Army Instructor (SAI) and Army Instructor (AI) – JCIMS Roles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Wingdings" panose="05000000000000000000" pitchFamily="2" charset="2"/>
              <a:buChar char="Ø"/>
            </a:pPr>
            <a:r>
              <a:rPr lang="en-US" sz="1200" dirty="0">
                <a:effectLst/>
                <a:latin typeface="Arial" panose="020B0604020202020204" pitchFamily="34" charset="0"/>
                <a:ea typeface="Calibri" panose="020F0502020204030204" pitchFamily="34" charset="0"/>
                <a:cs typeface="Arial" panose="020B0604020202020204" pitchFamily="34" charset="0"/>
              </a:rPr>
              <a:t>Instructor</a:t>
            </a:r>
          </a:p>
          <a:p>
            <a:pPr marL="171450" marR="0" indent="-171450">
              <a:lnSpc>
                <a:spcPct val="107000"/>
              </a:lnSpc>
              <a:spcBef>
                <a:spcPts val="0"/>
              </a:spcBef>
              <a:spcAft>
                <a:spcPts val="0"/>
              </a:spcAft>
              <a:buFont typeface="Wingdings" panose="05000000000000000000" pitchFamily="2" charset="2"/>
              <a:buChar char="Ø"/>
            </a:pPr>
            <a:r>
              <a:rPr lang="en-US" sz="1200" dirty="0">
                <a:effectLst/>
                <a:latin typeface="Arial" panose="020B0604020202020204" pitchFamily="34" charset="0"/>
                <a:ea typeface="Calibri" panose="020F0502020204030204" pitchFamily="34" charset="0"/>
                <a:cs typeface="Arial" panose="020B0604020202020204" pitchFamily="34" charset="0"/>
              </a:rPr>
              <a:t>JMS-S</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Wingdings" panose="05000000000000000000" pitchFamily="2" charset="2"/>
              <a:buChar char="Ø"/>
            </a:pPr>
            <a:r>
              <a:rPr lang="en-US" sz="1200" dirty="0" err="1">
                <a:effectLst/>
                <a:latin typeface="Arial" panose="020B0604020202020204" pitchFamily="34" charset="0"/>
                <a:ea typeface="Calibri" panose="020F0502020204030204" pitchFamily="34" charset="0"/>
                <a:cs typeface="Arial" panose="020B0604020202020204" pitchFamily="34" charset="0"/>
              </a:rPr>
              <a:t>JUMS_User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C5814356-6290-DC6B-943D-B46A8C6458AD}"/>
              </a:ext>
            </a:extLst>
          </p:cNvPr>
          <p:cNvSpPr>
            <a:spLocks noGrp="1" noRot="1" noMove="1" noResize="1" noEditPoints="1" noAdjustHandles="1" noChangeArrowheads="1" noChangeShapeType="1"/>
          </p:cNvSpPr>
          <p:nvPr/>
        </p:nvSpPr>
        <p:spPr>
          <a:xfrm>
            <a:off x="402090" y="1303231"/>
            <a:ext cx="8339808" cy="13450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50000"/>
              </a:lnSpc>
            </a:pPr>
            <a:r>
              <a:rPr lang="en-US" sz="1400" i="0" u="none" strike="noStrike" baseline="0" dirty="0">
                <a:solidFill>
                  <a:srgbClr val="000000"/>
                </a:solidFill>
                <a:latin typeface="+mj-lt"/>
              </a:rPr>
              <a:t>JROTC staff and Instructor account permissions for JUMS are assigned and managed in JCIMS by the Brigade S6 staff. Once the new hire process is complete the Brigade S6 can create an account in JCIMS for JROTC staff and manage Instructor permission with the roles below. JROTC Instructor accounts are automatically created during the hiring process at USACC JROTC. </a:t>
            </a:r>
          </a:p>
        </p:txBody>
      </p:sp>
      <p:sp>
        <p:nvSpPr>
          <p:cNvPr id="3" name="Rectangle 2">
            <a:hlinkClick r:id="rId2" action="ppaction://hlinksldjump"/>
            <a:extLst>
              <a:ext uri="{FF2B5EF4-FFF2-40B4-BE49-F238E27FC236}">
                <a16:creationId xmlns:a16="http://schemas.microsoft.com/office/drawing/2014/main" id="{E869BA06-8415-6C40-3D00-716C4561482A}"/>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Return to Topics">
            <a:hlinkClick r:id="rId3" action="ppaction://hlinksldjump"/>
            <a:extLst>
              <a:ext uri="{FF2B5EF4-FFF2-40B4-BE49-F238E27FC236}">
                <a16:creationId xmlns:a16="http://schemas.microsoft.com/office/drawing/2014/main" id="{90C749B5-0137-BFE6-83AC-FB177754CE97}"/>
              </a:ext>
            </a:extLst>
          </p:cNvPr>
          <p:cNvPicPr>
            <a:picLocks noGrp="1" noRo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406543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814356-6290-DC6B-943D-B46A8C6458AD}"/>
              </a:ext>
            </a:extLst>
          </p:cNvPr>
          <p:cNvSpPr>
            <a:spLocks/>
          </p:cNvSpPr>
          <p:nvPr/>
        </p:nvSpPr>
        <p:spPr>
          <a:xfrm>
            <a:off x="251843" y="1561823"/>
            <a:ext cx="8640304" cy="495597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a:lnSpc>
                <a:spcPct val="107000"/>
              </a:lnSpc>
              <a:spcBef>
                <a:spcPts val="0"/>
              </a:spcBef>
              <a:spcAft>
                <a:spcPts val="800"/>
              </a:spcAft>
            </a:pPr>
            <a:r>
              <a:rPr lang="en-US" sz="1300" b="1" u="sng" dirty="0">
                <a:effectLst/>
                <a:latin typeface="Arial" panose="020B0604020202020204" pitchFamily="34" charset="0"/>
                <a:ea typeface="Calibri" panose="020F0502020204030204" pitchFamily="34" charset="0"/>
              </a:rPr>
              <a:t>What account are you using to access JUMS?</a:t>
            </a:r>
            <a:endParaRPr lang="en-US" sz="1300" dirty="0">
              <a:effectLst/>
              <a:latin typeface="Arial" panose="020B0604020202020204" pitchFamily="34" charset="0"/>
              <a:ea typeface="Calibri" panose="020F0502020204030204" pitchFamily="34" charset="0"/>
            </a:endParaRPr>
          </a:p>
          <a:p>
            <a:pPr marL="171450" marR="0" indent="-171450" algn="l">
              <a:lnSpc>
                <a:spcPct val="107000"/>
              </a:lnSpc>
              <a:spcBef>
                <a:spcPts val="0"/>
              </a:spcBef>
              <a:spcAft>
                <a:spcPts val="800"/>
              </a:spcAft>
              <a:buFont typeface="Wingdings" panose="05000000000000000000" pitchFamily="2" charset="2"/>
              <a:buChar char="Ø"/>
            </a:pPr>
            <a:r>
              <a:rPr lang="en-US" sz="1200" dirty="0">
                <a:effectLst/>
                <a:latin typeface="Arial" panose="020B0604020202020204" pitchFamily="34" charset="0"/>
                <a:ea typeface="Calibri" panose="020F0502020204030204" pitchFamily="34" charset="0"/>
              </a:rPr>
              <a:t>DS Logon / CAC are the only mechanisms to access JUMS.  </a:t>
            </a:r>
          </a:p>
          <a:p>
            <a:pPr marL="171450" marR="0" indent="-171450" algn="l">
              <a:lnSpc>
                <a:spcPct val="107000"/>
              </a:lnSpc>
              <a:spcBef>
                <a:spcPts val="0"/>
              </a:spcBef>
              <a:spcAft>
                <a:spcPts val="800"/>
              </a:spcAft>
              <a:buFont typeface="Wingdings" panose="05000000000000000000" pitchFamily="2" charset="2"/>
              <a:buChar char="Ø"/>
            </a:pPr>
            <a:r>
              <a:rPr lang="en-US" sz="1200" dirty="0">
                <a:effectLst/>
                <a:latin typeface="Arial" panose="020B0604020202020204" pitchFamily="34" charset="0"/>
                <a:ea typeface="Calibri" panose="020F0502020204030204" pitchFamily="34" charset="0"/>
              </a:rPr>
              <a:t>Every account holder </a:t>
            </a:r>
            <a:r>
              <a:rPr lang="en-US" sz="1200" b="1" dirty="0">
                <a:effectLst/>
                <a:latin typeface="Arial" panose="020B0604020202020204" pitchFamily="34" charset="0"/>
                <a:ea typeface="Calibri" panose="020F0502020204030204" pitchFamily="34" charset="0"/>
              </a:rPr>
              <a:t>must have a DS Logon premium account; this includes CAC holders.</a:t>
            </a:r>
            <a:r>
              <a:rPr lang="en-US" sz="1200" dirty="0">
                <a:effectLst/>
                <a:latin typeface="Arial" panose="020B0604020202020204" pitchFamily="34" charset="0"/>
                <a:ea typeface="Calibri" panose="020F0502020204030204" pitchFamily="34" charset="0"/>
              </a:rPr>
              <a:t>  </a:t>
            </a:r>
            <a:r>
              <a:rPr lang="en-US" sz="1200" b="1" dirty="0">
                <a:effectLst/>
                <a:latin typeface="Arial" panose="020B0604020202020204" pitchFamily="34" charset="0"/>
                <a:ea typeface="Calibri" panose="020F0502020204030204" pitchFamily="34" charset="0"/>
              </a:rPr>
              <a:t>TOKEN Cards will not work. </a:t>
            </a:r>
            <a:r>
              <a:rPr lang="en-US" sz="1200" dirty="0">
                <a:effectLst/>
                <a:latin typeface="Arial" panose="020B0604020202020204" pitchFamily="34" charset="0"/>
                <a:ea typeface="Calibri" panose="020F0502020204030204" pitchFamily="34" charset="0"/>
              </a:rPr>
              <a:t>When an instructor attempts to login JCIMS with a basic DS login account they will be</a:t>
            </a:r>
            <a:r>
              <a:rPr lang="en-US" sz="1200" b="1" dirty="0">
                <a:effectLst/>
                <a:latin typeface="Arial" panose="020B0604020202020204" pitchFamily="34" charset="0"/>
                <a:ea typeface="Calibri" panose="020F0502020204030204" pitchFamily="34" charset="0"/>
              </a:rPr>
              <a:t> </a:t>
            </a:r>
            <a:r>
              <a:rPr lang="en-US" sz="1200" b="1" dirty="0">
                <a:solidFill>
                  <a:srgbClr val="FF0000"/>
                </a:solidFill>
                <a:effectLst/>
                <a:latin typeface="Arial" panose="020B0604020202020204" pitchFamily="34" charset="0"/>
                <a:ea typeface="Calibri" panose="020F0502020204030204" pitchFamily="34" charset="0"/>
              </a:rPr>
              <a:t>recycled backed to the JUMS login screen</a:t>
            </a:r>
            <a:r>
              <a:rPr lang="en-US" sz="1200" dirty="0">
                <a:effectLst/>
                <a:latin typeface="Arial" panose="020B0604020202020204" pitchFamily="34" charset="0"/>
                <a:ea typeface="Calibri" panose="020F0502020204030204" pitchFamily="34" charset="0"/>
              </a:rPr>
              <a:t>, if this occurs the instructor needs to upgrade their DS Login account to a premium account.</a:t>
            </a:r>
            <a:r>
              <a:rPr lang="en-US" sz="1200" dirty="0">
                <a:latin typeface="Arial" panose="020B0604020202020204" pitchFamily="34" charset="0"/>
                <a:ea typeface="Calibri" panose="020F0502020204030204" pitchFamily="34" charset="0"/>
              </a:rPr>
              <a:t> </a:t>
            </a:r>
            <a:r>
              <a:rPr lang="en-US" sz="1200" b="1" dirty="0">
                <a:effectLst/>
                <a:latin typeface="Arial" panose="020B0604020202020204" pitchFamily="34" charset="0"/>
                <a:ea typeface="Calibri" panose="020F0502020204030204" pitchFamily="34" charset="0"/>
              </a:rPr>
              <a:t>This is an individual user responsibility and can be accomplished from the DS logon page in JUMS.  </a:t>
            </a:r>
            <a:endParaRPr lang="en-US" sz="1200" dirty="0">
              <a:effectLst/>
              <a:latin typeface="Arial" panose="020B0604020202020204" pitchFamily="34" charset="0"/>
              <a:ea typeface="Calibri" panose="020F0502020204030204" pitchFamily="34" charset="0"/>
            </a:endParaRPr>
          </a:p>
          <a:p>
            <a:pPr marL="171450" marR="0" indent="-171450" algn="l">
              <a:lnSpc>
                <a:spcPct val="107000"/>
              </a:lnSpc>
              <a:spcBef>
                <a:spcPts val="0"/>
              </a:spcBef>
              <a:spcAft>
                <a:spcPts val="800"/>
              </a:spcAft>
              <a:buFont typeface="Wingdings" panose="05000000000000000000" pitchFamily="2" charset="2"/>
              <a:buChar char="Ø"/>
            </a:pPr>
            <a:r>
              <a:rPr lang="en-US" sz="1200" b="1" dirty="0">
                <a:effectLst/>
                <a:latin typeface="Arial" panose="020B0604020202020204" pitchFamily="34" charset="0"/>
                <a:ea typeface="Calibri" panose="020F0502020204030204" pitchFamily="34" charset="0"/>
              </a:rPr>
              <a:t>Instructors who require assistance, creating a DMDC – DS Logon account or resetting your account password please call: DMDC – DS LOGON TECHNICAL SUPPORT at telephone 1-800-477-8227, select “option 2.”  </a:t>
            </a:r>
            <a:endParaRPr lang="en-US" sz="1200" dirty="0">
              <a:latin typeface="Arial" panose="020B0604020202020204" pitchFamily="34" charset="0"/>
              <a:ea typeface="Calibri" panose="020F0502020204030204" pitchFamily="34" charset="0"/>
            </a:endParaRPr>
          </a:p>
          <a:p>
            <a:pPr marL="0" marR="0">
              <a:lnSpc>
                <a:spcPct val="107000"/>
              </a:lnSpc>
              <a:spcBef>
                <a:spcPts val="0"/>
              </a:spcBef>
              <a:spcAft>
                <a:spcPts val="800"/>
              </a:spcAft>
            </a:pPr>
            <a:r>
              <a:rPr lang="en-US" sz="1300" b="1" u="sng" dirty="0">
                <a:effectLst/>
                <a:latin typeface="Arial" panose="020B0604020202020204" pitchFamily="34" charset="0"/>
                <a:ea typeface="Calibri" panose="020F0502020204030204" pitchFamily="34" charset="0"/>
              </a:rPr>
              <a:t>What web browser are you using?</a:t>
            </a:r>
            <a:endParaRPr lang="en-US" sz="1300" dirty="0">
              <a:effectLst/>
              <a:latin typeface="Arial" panose="020B0604020202020204" pitchFamily="34" charset="0"/>
              <a:ea typeface="Calibri" panose="020F0502020204030204" pitchFamily="34" charset="0"/>
            </a:endParaRPr>
          </a:p>
          <a:p>
            <a:pPr marL="171450" marR="0" indent="-171450" algn="l">
              <a:lnSpc>
                <a:spcPct val="107000"/>
              </a:lnSpc>
              <a:spcBef>
                <a:spcPts val="0"/>
              </a:spcBef>
              <a:spcAft>
                <a:spcPts val="800"/>
              </a:spcAft>
              <a:buFont typeface="Wingdings" panose="05000000000000000000" pitchFamily="2" charset="2"/>
              <a:buChar char="Ø"/>
            </a:pPr>
            <a:r>
              <a:rPr lang="en-US" sz="1200" b="1" dirty="0">
                <a:solidFill>
                  <a:schemeClr val="tx1"/>
                </a:solidFill>
                <a:effectLst/>
                <a:latin typeface="Arial" panose="020B0604020202020204" pitchFamily="34" charset="0"/>
                <a:ea typeface="Calibri" panose="020F0502020204030204" pitchFamily="34" charset="0"/>
              </a:rPr>
              <a:t>Internet Explorer 11 </a:t>
            </a:r>
            <a:r>
              <a:rPr lang="en-US" sz="1200" dirty="0">
                <a:solidFill>
                  <a:schemeClr val="tx1"/>
                </a:solidFill>
                <a:effectLst/>
                <a:latin typeface="Arial" panose="020B0604020202020204" pitchFamily="34" charset="0"/>
                <a:ea typeface="Calibri" panose="020F0502020204030204" pitchFamily="34" charset="0"/>
              </a:rPr>
              <a:t>is the browser to use when accessing JUMS.</a:t>
            </a:r>
            <a:r>
              <a:rPr lang="en-US" sz="1200" dirty="0">
                <a:effectLst/>
                <a:latin typeface="Arial" panose="020B0604020202020204" pitchFamily="34" charset="0"/>
                <a:ea typeface="Calibri" panose="020F0502020204030204" pitchFamily="34" charset="0"/>
              </a:rPr>
              <a:t>	</a:t>
            </a:r>
          </a:p>
          <a:p>
            <a:pPr marL="0" marR="0">
              <a:lnSpc>
                <a:spcPct val="107000"/>
              </a:lnSpc>
              <a:spcBef>
                <a:spcPts val="0"/>
              </a:spcBef>
              <a:spcAft>
                <a:spcPts val="800"/>
              </a:spcAft>
            </a:pPr>
            <a:r>
              <a:rPr lang="en-US" sz="1300" b="1" u="sng" dirty="0">
                <a:effectLst/>
                <a:latin typeface="Arial" panose="020B0604020202020204" pitchFamily="34" charset="0"/>
                <a:ea typeface="Calibri" panose="020F0502020204030204" pitchFamily="34" charset="0"/>
              </a:rPr>
              <a:t>If the instructor is using the correct account and web browser</a:t>
            </a:r>
            <a:endParaRPr lang="en-US" sz="1300" dirty="0">
              <a:effectLst/>
              <a:latin typeface="Arial" panose="020B0604020202020204" pitchFamily="34" charset="0"/>
              <a:ea typeface="Calibri" panose="020F0502020204030204" pitchFamily="34" charset="0"/>
            </a:endParaRPr>
          </a:p>
          <a:p>
            <a:pPr marL="171450" marR="0" indent="-171450" algn="l">
              <a:lnSpc>
                <a:spcPct val="107000"/>
              </a:lnSpc>
              <a:spcBef>
                <a:spcPts val="0"/>
              </a:spcBef>
              <a:spcAft>
                <a:spcPts val="800"/>
              </a:spcAft>
              <a:buFont typeface="Wingdings" panose="05000000000000000000" pitchFamily="2" charset="2"/>
              <a:buChar char="Ø"/>
            </a:pPr>
            <a:r>
              <a:rPr lang="en-US" sz="1200" dirty="0">
                <a:solidFill>
                  <a:schemeClr val="tx1"/>
                </a:solidFill>
                <a:latin typeface="Arial" panose="020B0604020202020204" pitchFamily="34" charset="0"/>
                <a:ea typeface="Calibri" panose="020F0502020204030204" pitchFamily="34" charset="0"/>
              </a:rPr>
              <a:t>T</a:t>
            </a:r>
            <a:r>
              <a:rPr lang="en-US" sz="1200" dirty="0">
                <a:solidFill>
                  <a:schemeClr val="tx1"/>
                </a:solidFill>
                <a:effectLst/>
                <a:latin typeface="Arial" panose="020B0604020202020204" pitchFamily="34" charset="0"/>
                <a:ea typeface="Calibri" panose="020F0502020204030204" pitchFamily="34" charset="0"/>
              </a:rPr>
              <a:t>he </a:t>
            </a:r>
            <a:r>
              <a:rPr lang="en-US" sz="1200" dirty="0">
                <a:solidFill>
                  <a:schemeClr val="tx1"/>
                </a:solidFill>
                <a:latin typeface="Arial" panose="020B0604020202020204" pitchFamily="34" charset="0"/>
                <a:ea typeface="Calibri" panose="020F0502020204030204" pitchFamily="34" charset="0"/>
              </a:rPr>
              <a:t>I</a:t>
            </a:r>
            <a:r>
              <a:rPr lang="en-US" sz="1200" dirty="0">
                <a:solidFill>
                  <a:schemeClr val="tx1"/>
                </a:solidFill>
                <a:effectLst/>
                <a:latin typeface="Arial" panose="020B0604020202020204" pitchFamily="34" charset="0"/>
                <a:ea typeface="Calibri" panose="020F0502020204030204" pitchFamily="34" charset="0"/>
              </a:rPr>
              <a:t>nstructor must contact their Brigade JROTC staff to determine the status of their hiring or resignation action and their assignment action. </a:t>
            </a:r>
            <a:r>
              <a:rPr lang="en-US" sz="1200" b="1" dirty="0">
                <a:solidFill>
                  <a:schemeClr val="tx1"/>
                </a:solidFill>
                <a:effectLst/>
                <a:latin typeface="Arial" panose="020B0604020202020204" pitchFamily="34" charset="0"/>
                <a:ea typeface="Calibri" panose="020F0502020204030204" pitchFamily="34" charset="0"/>
              </a:rPr>
              <a:t>“Non-Working” or “Hire in Progress” or any other entry will not have access to JUMS. If an Instructor is not assigned to a position, they will not have access to JUMS. </a:t>
            </a:r>
            <a:endParaRPr lang="en-US" sz="1200" dirty="0">
              <a:solidFill>
                <a:schemeClr val="tx1"/>
              </a:solidFill>
              <a:effectLst/>
              <a:latin typeface="Arial" panose="020B0604020202020204" pitchFamily="34" charset="0"/>
              <a:ea typeface="Calibri" panose="020F0502020204030204" pitchFamily="34" charset="0"/>
            </a:endParaRPr>
          </a:p>
          <a:p>
            <a:pPr marL="0" marR="0">
              <a:lnSpc>
                <a:spcPct val="107000"/>
              </a:lnSpc>
              <a:spcBef>
                <a:spcPts val="0"/>
              </a:spcBef>
              <a:spcAft>
                <a:spcPts val="800"/>
              </a:spcAft>
            </a:pPr>
            <a:r>
              <a:rPr lang="en-US" sz="1300" b="1" u="sng" dirty="0">
                <a:effectLst/>
                <a:latin typeface="Arial" panose="020B0604020202020204" pitchFamily="34" charset="0"/>
                <a:ea typeface="Calibri" panose="020F0502020204030204" pitchFamily="34" charset="0"/>
              </a:rPr>
              <a:t>If the Instructor is in a working, status assigned to a position and school or school district</a:t>
            </a:r>
            <a:endParaRPr lang="en-US" sz="1300" dirty="0">
              <a:effectLst/>
              <a:latin typeface="Arial" panose="020B0604020202020204" pitchFamily="34" charset="0"/>
              <a:ea typeface="Calibri" panose="020F0502020204030204" pitchFamily="34" charset="0"/>
            </a:endParaRPr>
          </a:p>
          <a:p>
            <a:pPr marL="171450" marR="0" indent="-171450" algn="l">
              <a:lnSpc>
                <a:spcPct val="107000"/>
              </a:lnSpc>
              <a:spcBef>
                <a:spcPts val="0"/>
              </a:spcBef>
              <a:spcAft>
                <a:spcPts val="800"/>
              </a:spcAft>
              <a:buFont typeface="Wingdings" panose="05000000000000000000" pitchFamily="2" charset="2"/>
              <a:buChar char="Ø"/>
            </a:pPr>
            <a:r>
              <a:rPr lang="en-US" sz="1200" dirty="0">
                <a:solidFill>
                  <a:schemeClr val="tx1"/>
                </a:solidFill>
                <a:latin typeface="Arial" panose="020B0604020202020204" pitchFamily="34" charset="0"/>
                <a:ea typeface="Calibri" panose="020F0502020204030204" pitchFamily="34" charset="0"/>
              </a:rPr>
              <a:t>T</a:t>
            </a:r>
            <a:r>
              <a:rPr lang="en-US" sz="1200" dirty="0">
                <a:solidFill>
                  <a:schemeClr val="tx1"/>
                </a:solidFill>
                <a:effectLst/>
                <a:latin typeface="Arial" panose="020B0604020202020204" pitchFamily="34" charset="0"/>
                <a:ea typeface="Calibri" panose="020F0502020204030204" pitchFamily="34" charset="0"/>
              </a:rPr>
              <a:t>he </a:t>
            </a:r>
            <a:r>
              <a:rPr lang="en-US" sz="1200" dirty="0">
                <a:solidFill>
                  <a:schemeClr val="tx1"/>
                </a:solidFill>
                <a:latin typeface="Arial" panose="020B0604020202020204" pitchFamily="34" charset="0"/>
                <a:ea typeface="Calibri" panose="020F0502020204030204" pitchFamily="34" charset="0"/>
              </a:rPr>
              <a:t>I</a:t>
            </a:r>
            <a:r>
              <a:rPr lang="en-US" sz="1200" dirty="0">
                <a:solidFill>
                  <a:schemeClr val="tx1"/>
                </a:solidFill>
                <a:effectLst/>
                <a:latin typeface="Arial" panose="020B0604020202020204" pitchFamily="34" charset="0"/>
                <a:ea typeface="Calibri" panose="020F0502020204030204" pitchFamily="34" charset="0"/>
              </a:rPr>
              <a:t>nstructor must contact their </a:t>
            </a:r>
            <a:r>
              <a:rPr lang="en-US" sz="1200" i="0" u="none" strike="noStrike" baseline="0" dirty="0">
                <a:solidFill>
                  <a:srgbClr val="000000"/>
                </a:solidFill>
                <a:latin typeface="+mj-lt"/>
              </a:rPr>
              <a:t>brigade S6 </a:t>
            </a:r>
            <a:r>
              <a:rPr lang="en-US" sz="1200" dirty="0">
                <a:solidFill>
                  <a:schemeClr val="tx1"/>
                </a:solidFill>
                <a:effectLst/>
                <a:latin typeface="Arial" panose="020B0604020202020204" pitchFamily="34" charset="0"/>
                <a:ea typeface="Calibri" panose="020F0502020204030204" pitchFamily="34" charset="0"/>
              </a:rPr>
              <a:t>to determine their </a:t>
            </a:r>
            <a:r>
              <a:rPr lang="en-US" sz="1200" dirty="0">
                <a:effectLst/>
                <a:latin typeface="Arial" panose="020B0604020202020204" pitchFamily="34" charset="0"/>
                <a:ea typeface="Calibri" panose="020F0502020204030204" pitchFamily="34" charset="0"/>
              </a:rPr>
              <a:t>account is </a:t>
            </a:r>
            <a:r>
              <a:rPr lang="en-US" sz="1200" b="1" dirty="0">
                <a:latin typeface="Arial" panose="020B0604020202020204" pitchFamily="34" charset="0"/>
                <a:ea typeface="Calibri" panose="020F0502020204030204" pitchFamily="34" charset="0"/>
              </a:rPr>
              <a:t>ENABLED AND ACTIVE</a:t>
            </a:r>
            <a:r>
              <a:rPr lang="en-US" sz="1200" i="0" strike="noStrike" baseline="0" dirty="0">
                <a:solidFill>
                  <a:srgbClr val="000000"/>
                </a:solidFill>
                <a:latin typeface="+mj-lt"/>
              </a:rPr>
              <a:t> and the Instructor </a:t>
            </a:r>
            <a:r>
              <a:rPr lang="en-US" sz="1200" i="0" u="none" strike="noStrike" baseline="0" dirty="0">
                <a:solidFill>
                  <a:srgbClr val="000000"/>
                </a:solidFill>
                <a:latin typeface="+mj-lt"/>
              </a:rPr>
              <a:t>has the </a:t>
            </a:r>
            <a:r>
              <a:rPr lang="en-US" sz="1200" b="1" dirty="0">
                <a:solidFill>
                  <a:srgbClr val="000000"/>
                </a:solidFill>
                <a:latin typeface="+mj-lt"/>
              </a:rPr>
              <a:t>CORRECT</a:t>
            </a:r>
            <a:r>
              <a:rPr lang="en-US" sz="1200" i="0" u="none" strike="noStrike" baseline="0" dirty="0">
                <a:solidFill>
                  <a:srgbClr val="000000"/>
                </a:solidFill>
                <a:latin typeface="+mj-lt"/>
              </a:rPr>
              <a:t> </a:t>
            </a:r>
            <a:r>
              <a:rPr lang="en-US" sz="1200" b="1" i="0" u="none" strike="noStrike" baseline="0" dirty="0">
                <a:solidFill>
                  <a:srgbClr val="000000"/>
                </a:solidFill>
                <a:latin typeface="+mj-lt"/>
              </a:rPr>
              <a:t>ROLES</a:t>
            </a:r>
            <a:r>
              <a:rPr lang="en-US" sz="1200" i="0" u="none" strike="noStrike" baseline="0" dirty="0">
                <a:solidFill>
                  <a:srgbClr val="000000"/>
                </a:solidFill>
                <a:latin typeface="+mj-lt"/>
              </a:rPr>
              <a:t> </a:t>
            </a:r>
            <a:r>
              <a:rPr lang="en-US" sz="1200" dirty="0">
                <a:solidFill>
                  <a:srgbClr val="000000"/>
                </a:solidFill>
                <a:latin typeface="+mj-lt"/>
              </a:rPr>
              <a:t>assigned.</a:t>
            </a:r>
          </a:p>
          <a:p>
            <a:pPr marL="0" marR="0" algn="ctr">
              <a:lnSpc>
                <a:spcPct val="107000"/>
              </a:lnSpc>
              <a:spcBef>
                <a:spcPts val="0"/>
              </a:spcBef>
              <a:spcAft>
                <a:spcPts val="800"/>
              </a:spcAft>
            </a:pPr>
            <a:r>
              <a:rPr lang="en-US" sz="1300" b="1" dirty="0">
                <a:solidFill>
                  <a:srgbClr val="FF0000"/>
                </a:solidFill>
                <a:effectLst/>
                <a:latin typeface="Arial" panose="020B0604020202020204" pitchFamily="34" charset="0"/>
                <a:ea typeface="Calibri" panose="020F0502020204030204" pitchFamily="34" charset="0"/>
              </a:rPr>
              <a:t>The first time a new user logs in, they must login to JCIMS.  This step validates their account and automatically populates their DOD ID number into their account.</a:t>
            </a:r>
            <a:endParaRPr lang="en-US" sz="1300" dirty="0">
              <a:effectLst/>
              <a:latin typeface="Arial" panose="020B06040202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05D9A9C3-5256-E298-C556-ED92CABD7E79}"/>
              </a:ext>
            </a:extLst>
          </p:cNvPr>
          <p:cNvSpPr txBox="1"/>
          <p:nvPr/>
        </p:nvSpPr>
        <p:spPr>
          <a:xfrm>
            <a:off x="187188" y="1205563"/>
            <a:ext cx="5825684" cy="290849"/>
          </a:xfrm>
          <a:prstGeom prst="rect">
            <a:avLst/>
          </a:prstGeom>
          <a:noFill/>
        </p:spPr>
        <p:txBody>
          <a:bodyPr wrap="square">
            <a:spAutoFit/>
          </a:bodyPr>
          <a:lstStyle/>
          <a:p>
            <a:pPr marL="0" marR="0" algn="just">
              <a:lnSpc>
                <a:spcPct val="107000"/>
              </a:lnSpc>
              <a:spcBef>
                <a:spcPts val="0"/>
              </a:spcBef>
              <a:spcAft>
                <a:spcPts val="800"/>
              </a:spcAft>
            </a:pPr>
            <a:r>
              <a:rPr lang="en-US" sz="1300" b="1" dirty="0">
                <a:effectLst/>
                <a:latin typeface="Arial" panose="020B0604020202020204" pitchFamily="34" charset="0"/>
                <a:ea typeface="Calibri" panose="020F0502020204030204" pitchFamily="34" charset="0"/>
              </a:rPr>
              <a:t>JROTC Instructor that cannot access JUMS can follow the steps below</a:t>
            </a:r>
            <a:r>
              <a:rPr lang="en-US" sz="1300" b="1" dirty="0">
                <a:latin typeface="Arial" panose="020B0604020202020204" pitchFamily="34" charset="0"/>
                <a:ea typeface="Calibri" panose="020F0502020204030204" pitchFamily="34" charset="0"/>
              </a:rPr>
              <a:t>:</a:t>
            </a:r>
            <a:r>
              <a:rPr lang="en-US" sz="1300" b="1" dirty="0">
                <a:effectLst/>
                <a:latin typeface="Arial" panose="020B0604020202020204" pitchFamily="34" charset="0"/>
                <a:ea typeface="Calibri" panose="020F0502020204030204" pitchFamily="34" charset="0"/>
              </a:rPr>
              <a:t> </a:t>
            </a:r>
          </a:p>
        </p:txBody>
      </p:sp>
      <p:sp>
        <p:nvSpPr>
          <p:cNvPr id="2" name="Title 1">
            <a:extLst>
              <a:ext uri="{FF2B5EF4-FFF2-40B4-BE49-F238E27FC236}">
                <a16:creationId xmlns:a16="http://schemas.microsoft.com/office/drawing/2014/main" id="{B0E13D9A-A58E-7F4D-F1DC-C0433DD94FFC}"/>
              </a:ext>
            </a:extLst>
          </p:cNvPr>
          <p:cNvSpPr>
            <a:spLocks noGrp="1" noRot="1" noMove="1" noResize="1" noEditPoints="1" noAdjustHandles="1" noChangeArrowheads="1" noChangeShapeType="1"/>
          </p:cNvSpPr>
          <p:nvPr>
            <p:ph type="title"/>
          </p:nvPr>
        </p:nvSpPr>
        <p:spPr>
          <a:xfrm>
            <a:off x="674786" y="307016"/>
            <a:ext cx="7794418" cy="523220"/>
          </a:xfrm>
        </p:spPr>
        <p:txBody>
          <a:bodyPr/>
          <a:lstStyle/>
          <a:p>
            <a:r>
              <a:rPr lang="en-US" sz="2800" b="1" dirty="0">
                <a:effectLst/>
                <a:latin typeface="Arial" panose="020B0604020202020204" pitchFamily="34" charset="0"/>
                <a:ea typeface="Calibri" panose="020F0502020204030204" pitchFamily="34" charset="0"/>
              </a:rPr>
              <a:t>Troubleshooting Instructors JUMS Accounts</a:t>
            </a:r>
            <a:endParaRPr lang="en-US" sz="2800" dirty="0"/>
          </a:p>
        </p:txBody>
      </p:sp>
      <p:sp>
        <p:nvSpPr>
          <p:cNvPr id="3" name="Rectangle 2">
            <a:hlinkClick r:id="rId2" action="ppaction://hlinksldjump"/>
            <a:extLst>
              <a:ext uri="{FF2B5EF4-FFF2-40B4-BE49-F238E27FC236}">
                <a16:creationId xmlns:a16="http://schemas.microsoft.com/office/drawing/2014/main" id="{C25DBC54-F1AA-76A7-73B9-E5FEBA5F7ECC}"/>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Return to Topics">
            <a:hlinkClick r:id="rId3" action="ppaction://hlinksldjump"/>
            <a:extLst>
              <a:ext uri="{FF2B5EF4-FFF2-40B4-BE49-F238E27FC236}">
                <a16:creationId xmlns:a16="http://schemas.microsoft.com/office/drawing/2014/main" id="{90C749B5-0137-BFE6-83AC-FB177754CE97}"/>
              </a:ext>
            </a:extLst>
          </p:cNvPr>
          <p:cNvPicPr>
            <a:picLocks noGrp="1" noRo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758261" y="6269163"/>
            <a:ext cx="497264" cy="497264"/>
          </a:xfrm>
          <a:prstGeom prst="rect">
            <a:avLst/>
          </a:prstGeom>
        </p:spPr>
      </p:pic>
    </p:spTree>
    <p:extLst>
      <p:ext uri="{BB962C8B-B14F-4D97-AF65-F5344CB8AC3E}">
        <p14:creationId xmlns:p14="http://schemas.microsoft.com/office/powerpoint/2010/main" val="195129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E8EFE6D-47A1-3A77-CE14-DDFC472F9D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33054" y="3172637"/>
            <a:ext cx="3891343" cy="2758198"/>
          </a:xfrm>
          <a:prstGeom prst="rect">
            <a:avLst/>
          </a:prstGeom>
        </p:spPr>
      </p:pic>
      <p:sp>
        <p:nvSpPr>
          <p:cNvPr id="14" name="TextBox 13">
            <a:extLst>
              <a:ext uri="{FF2B5EF4-FFF2-40B4-BE49-F238E27FC236}">
                <a16:creationId xmlns:a16="http://schemas.microsoft.com/office/drawing/2014/main" id="{86D122A9-1368-BB8F-C518-0770BDCFCF36}"/>
              </a:ext>
            </a:extLst>
          </p:cNvPr>
          <p:cNvSpPr txBox="1">
            <a:spLocks noGrp="1" noRot="1" noMove="1" noResize="1" noEditPoints="1" noAdjustHandles="1" noChangeArrowheads="1" noChangeShapeType="1"/>
          </p:cNvSpPr>
          <p:nvPr/>
        </p:nvSpPr>
        <p:spPr>
          <a:xfrm>
            <a:off x="3609002" y="5550806"/>
            <a:ext cx="562969" cy="282976"/>
          </a:xfrm>
          <a:prstGeom prst="rect">
            <a:avLst/>
          </a:prstGeom>
          <a:noFill/>
          <a:ln w="28575">
            <a:solidFill>
              <a:srgbClr val="FF0000"/>
            </a:solidFill>
          </a:ln>
        </p:spPr>
        <p:txBody>
          <a:bodyPr wrap="square" rtlCol="0">
            <a:spAutoFit/>
          </a:bodyPr>
          <a:lstStyle/>
          <a:p>
            <a:endParaRPr lang="en-US" dirty="0"/>
          </a:p>
        </p:txBody>
      </p:sp>
      <p:pic>
        <p:nvPicPr>
          <p:cNvPr id="11" name="Picture 10">
            <a:extLst>
              <a:ext uri="{FF2B5EF4-FFF2-40B4-BE49-F238E27FC236}">
                <a16:creationId xmlns:a16="http://schemas.microsoft.com/office/drawing/2014/main" id="{E8CF8E96-A10E-F771-F98F-16DC6DCB1FF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8546" r="14778"/>
          <a:stretch/>
        </p:blipFill>
        <p:spPr>
          <a:xfrm>
            <a:off x="4571999" y="3788437"/>
            <a:ext cx="4368445" cy="1935481"/>
          </a:xfrm>
          <a:prstGeom prst="rect">
            <a:avLst/>
          </a:prstGeom>
        </p:spPr>
      </p:pic>
      <p:sp>
        <p:nvSpPr>
          <p:cNvPr id="4" name="TextBox 3">
            <a:extLst>
              <a:ext uri="{FF2B5EF4-FFF2-40B4-BE49-F238E27FC236}">
                <a16:creationId xmlns:a16="http://schemas.microsoft.com/office/drawing/2014/main" id="{149F21FE-FE9D-3CCE-C8D2-9F59646FBE83}"/>
              </a:ext>
            </a:extLst>
          </p:cNvPr>
          <p:cNvSpPr txBox="1">
            <a:spLocks noGrp="1" noRot="1" noMove="1" noResize="1" noEditPoints="1" noAdjustHandles="1" noChangeArrowheads="1" noChangeShapeType="1"/>
          </p:cNvSpPr>
          <p:nvPr/>
        </p:nvSpPr>
        <p:spPr>
          <a:xfrm>
            <a:off x="4701178" y="2228671"/>
            <a:ext cx="4352341" cy="1200329"/>
          </a:xfrm>
          <a:prstGeom prst="rect">
            <a:avLst/>
          </a:prstGeom>
          <a:noFill/>
        </p:spPr>
        <p:txBody>
          <a:bodyPr wrap="square">
            <a:spAutoFit/>
          </a:bodyPr>
          <a:lstStyle/>
          <a:p>
            <a:pPr marL="342900" indent="-342900">
              <a:buFont typeface="+mj-lt"/>
              <a:buAutoNum type="arabicPeriod"/>
            </a:pPr>
            <a:r>
              <a:rPr lang="en-US" sz="1200" dirty="0"/>
              <a:t>To log in, read the Privacy and Policy statement then select </a:t>
            </a:r>
            <a:r>
              <a:rPr lang="en-US" sz="1200" b="1" dirty="0"/>
              <a:t>OK </a:t>
            </a:r>
            <a:r>
              <a:rPr lang="en-US" sz="1200" dirty="0"/>
              <a:t>in the blue box. </a:t>
            </a:r>
          </a:p>
          <a:p>
            <a:pPr marL="342900" indent="-342900">
              <a:buFont typeface="+mj-lt"/>
              <a:buAutoNum type="arabicPeriod"/>
            </a:pPr>
            <a:endParaRPr lang="en-US" sz="1200" dirty="0"/>
          </a:p>
          <a:p>
            <a:pPr marL="342900" indent="-342900">
              <a:buFont typeface="+mj-lt"/>
              <a:buAutoNum type="arabicPeriod"/>
            </a:pPr>
            <a:r>
              <a:rPr lang="en-US" sz="1200" dirty="0"/>
              <a:t>Select </a:t>
            </a:r>
            <a:r>
              <a:rPr lang="en-US" sz="1200" b="1" dirty="0">
                <a:solidFill>
                  <a:schemeClr val="tx1"/>
                </a:solidFill>
              </a:rPr>
              <a:t>Yes</a:t>
            </a:r>
            <a:r>
              <a:rPr lang="en-US" sz="1200" dirty="0"/>
              <a:t> to be directed to JUMS Cadet login page. </a:t>
            </a:r>
          </a:p>
          <a:p>
            <a:pPr marL="342900" indent="-342900">
              <a:buFont typeface="+mj-lt"/>
              <a:buAutoNum type="arabicPeriod"/>
            </a:pPr>
            <a:endParaRPr lang="en-US" sz="1200" dirty="0"/>
          </a:p>
          <a:p>
            <a:pPr marL="342900" indent="-342900">
              <a:buFont typeface="+mj-lt"/>
              <a:buAutoNum type="arabicPeriod"/>
            </a:pPr>
            <a:r>
              <a:rPr lang="en-US" sz="1200" dirty="0"/>
              <a:t>Select </a:t>
            </a:r>
            <a:r>
              <a:rPr lang="en-US" sz="1200" b="1" dirty="0"/>
              <a:t>No</a:t>
            </a:r>
            <a:r>
              <a:rPr lang="en-US" sz="1200" dirty="0"/>
              <a:t> to be directed to the JUMS DS Logon page.</a:t>
            </a:r>
          </a:p>
        </p:txBody>
      </p:sp>
      <p:sp>
        <p:nvSpPr>
          <p:cNvPr id="16" name="Rectangle 15">
            <a:extLst>
              <a:ext uri="{FF2B5EF4-FFF2-40B4-BE49-F238E27FC236}">
                <a16:creationId xmlns:a16="http://schemas.microsoft.com/office/drawing/2014/main" id="{C5814356-6290-DC6B-943D-B46A8C6458AD}"/>
              </a:ext>
            </a:extLst>
          </p:cNvPr>
          <p:cNvSpPr>
            <a:spLocks noGrp="1" noRot="1" noMove="1" noResize="1" noEditPoints="1" noAdjustHandles="1" noChangeArrowheads="1" noChangeShapeType="1"/>
          </p:cNvSpPr>
          <p:nvPr/>
        </p:nvSpPr>
        <p:spPr>
          <a:xfrm>
            <a:off x="344042" y="1413951"/>
            <a:ext cx="8297037" cy="61215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50000"/>
              </a:lnSpc>
            </a:pPr>
            <a:r>
              <a:rPr lang="en-US" sz="1200" b="1" i="0" u="none" strike="noStrike" baseline="0" dirty="0">
                <a:solidFill>
                  <a:srgbClr val="000000"/>
                </a:solidFill>
                <a:latin typeface="Arial" panose="020B0604020202020204" pitchFamily="34" charset="0"/>
              </a:rPr>
              <a:t>All HQ USACC, Brigade Staff, JROTC DAI, and JROTC Instructors </a:t>
            </a:r>
            <a:r>
              <a:rPr lang="en-US" sz="1200" b="1" dirty="0"/>
              <a:t>must have a Common Access Card (CAC)</a:t>
            </a:r>
            <a:r>
              <a:rPr lang="en-US" sz="1200" b="1" i="0" u="none" strike="noStrike" baseline="0" dirty="0">
                <a:solidFill>
                  <a:srgbClr val="000000"/>
                </a:solidFill>
                <a:latin typeface="Arial" panose="020B0604020202020204" pitchFamily="34" charset="0"/>
              </a:rPr>
              <a:t> or a Defense Manpower Data Center (DMDC), Defense Services (DS) Logon Premium account to access JUMS.</a:t>
            </a:r>
            <a:r>
              <a:rPr lang="en-US" sz="1200" b="0" i="0" u="none" strike="noStrike" baseline="0" dirty="0">
                <a:solidFill>
                  <a:srgbClr val="000000"/>
                </a:solidFill>
                <a:latin typeface="Arial" panose="020B0604020202020204" pitchFamily="34" charset="0"/>
              </a:rPr>
              <a:t> </a:t>
            </a:r>
            <a:endParaRPr lang="en-US" sz="1300" b="0" i="0" u="none" strike="noStrike" baseline="0" dirty="0">
              <a:solidFill>
                <a:srgbClr val="000000"/>
              </a:solidFill>
              <a:latin typeface="Arial" panose="020B0604020202020204" pitchFamily="34" charset="0"/>
            </a:endParaRPr>
          </a:p>
        </p:txBody>
      </p:sp>
      <p:sp>
        <p:nvSpPr>
          <p:cNvPr id="6" name="Rectangle 5">
            <a:hlinkClick r:id="rId4" action="ppaction://hlinksldjump"/>
            <a:extLst>
              <a:ext uri="{FF2B5EF4-FFF2-40B4-BE49-F238E27FC236}">
                <a16:creationId xmlns:a16="http://schemas.microsoft.com/office/drawing/2014/main" id="{EBCCD13C-562D-02E2-3CCD-41AB96302AAB}"/>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E13D9A-A58E-7F4D-F1DC-C0433DD94FFC}"/>
              </a:ext>
            </a:extLst>
          </p:cNvPr>
          <p:cNvSpPr>
            <a:spLocks noGrp="1" noRot="1" noMove="1" noResize="1" noEditPoints="1" noAdjustHandles="1" noChangeArrowheads="1" noChangeShapeType="1"/>
          </p:cNvSpPr>
          <p:nvPr>
            <p:ph type="title"/>
          </p:nvPr>
        </p:nvSpPr>
        <p:spPr>
          <a:xfrm>
            <a:off x="776927" y="209610"/>
            <a:ext cx="7590146" cy="738664"/>
          </a:xfrm>
        </p:spPr>
        <p:txBody>
          <a:bodyPr/>
          <a:lstStyle/>
          <a:p>
            <a:r>
              <a:rPr lang="en-US" sz="2800" dirty="0"/>
              <a:t>Accessing JUMS</a:t>
            </a:r>
            <a:br>
              <a:rPr lang="en-US" sz="2800" dirty="0"/>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7, 1-1)</a:t>
            </a:r>
            <a:endParaRPr lang="en-US" sz="2800" dirty="0"/>
          </a:p>
        </p:txBody>
      </p:sp>
      <p:sp>
        <p:nvSpPr>
          <p:cNvPr id="15" name="TextBox 14">
            <a:hlinkClick r:id="rId5" action="ppaction://hlinksldjump"/>
            <a:extLst>
              <a:ext uri="{FF2B5EF4-FFF2-40B4-BE49-F238E27FC236}">
                <a16:creationId xmlns:a16="http://schemas.microsoft.com/office/drawing/2014/main" id="{BDB2867F-C59D-E5C2-1702-3DBF2B54997E}"/>
              </a:ext>
            </a:extLst>
          </p:cNvPr>
          <p:cNvSpPr txBox="1">
            <a:spLocks noGrp="1" noRot="1" noMove="1" noResize="1" noEditPoints="1" noAdjustHandles="1" noChangeArrowheads="1" noChangeShapeType="1"/>
          </p:cNvSpPr>
          <p:nvPr/>
        </p:nvSpPr>
        <p:spPr>
          <a:xfrm>
            <a:off x="6814534" y="4666624"/>
            <a:ext cx="1027522" cy="329938"/>
          </a:xfrm>
          <a:prstGeom prst="rect">
            <a:avLst/>
          </a:prstGeom>
          <a:noFill/>
          <a:ln w="28575">
            <a:solidFill>
              <a:srgbClr val="92D050"/>
            </a:solidFill>
          </a:ln>
        </p:spPr>
        <p:txBody>
          <a:bodyPr wrap="square" rtlCol="0">
            <a:spAutoFit/>
          </a:bodyPr>
          <a:lstStyle/>
          <a:p>
            <a:endParaRPr lang="en-US" dirty="0"/>
          </a:p>
        </p:txBody>
      </p:sp>
      <p:pic>
        <p:nvPicPr>
          <p:cNvPr id="17" name="Graphic 16" descr="Return to Topics">
            <a:hlinkClick r:id="rId6" action="ppaction://hlinksldjump"/>
            <a:extLst>
              <a:ext uri="{FF2B5EF4-FFF2-40B4-BE49-F238E27FC236}">
                <a16:creationId xmlns:a16="http://schemas.microsoft.com/office/drawing/2014/main" id="{90C749B5-0137-BFE6-83AC-FB177754CE97}"/>
              </a:ext>
            </a:extLst>
          </p:cNvPr>
          <p:cNvPicPr>
            <a:picLocks noGrp="1" noRo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7758261" y="6269163"/>
            <a:ext cx="497264" cy="497264"/>
          </a:xfrm>
          <a:prstGeom prst="rect">
            <a:avLst/>
          </a:prstGeom>
        </p:spPr>
      </p:pic>
      <p:sp>
        <p:nvSpPr>
          <p:cNvPr id="35" name="Rectangle 34">
            <a:hlinkClick r:id="rId9" action="ppaction://hlinksldjump"/>
            <a:extLst>
              <a:ext uri="{FF2B5EF4-FFF2-40B4-BE49-F238E27FC236}">
                <a16:creationId xmlns:a16="http://schemas.microsoft.com/office/drawing/2014/main" id="{0A675604-F342-3995-3E7D-1F5DC10E1066}"/>
              </a:ext>
            </a:extLst>
          </p:cNvPr>
          <p:cNvSpPr>
            <a:spLocks noGrp="1" noRot="1" noMove="1" noResize="1" noEditPoints="1" noAdjustHandles="1" noChangeArrowheads="1" noChangeShapeType="1"/>
          </p:cNvSpPr>
          <p:nvPr/>
        </p:nvSpPr>
        <p:spPr>
          <a:xfrm>
            <a:off x="5163335" y="4666624"/>
            <a:ext cx="961246" cy="329938"/>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hlinkClick r:id="rId9" action="ppaction://hlinksldjump"/>
            <a:extLst>
              <a:ext uri="{FF2B5EF4-FFF2-40B4-BE49-F238E27FC236}">
                <a16:creationId xmlns:a16="http://schemas.microsoft.com/office/drawing/2014/main" id="{4ECF185B-3F37-5B68-388F-A367D166544C}"/>
              </a:ext>
            </a:extLst>
          </p:cNvPr>
          <p:cNvSpPr txBox="1">
            <a:spLocks noGrp="1" noRot="1" noMove="1" noResize="1" noEditPoints="1" noAdjustHandles="1" noChangeArrowheads="1" noChangeShapeType="1"/>
          </p:cNvSpPr>
          <p:nvPr/>
        </p:nvSpPr>
        <p:spPr>
          <a:xfrm>
            <a:off x="5127890" y="4666624"/>
            <a:ext cx="1027522" cy="329938"/>
          </a:xfrm>
          <a:prstGeom prst="rect">
            <a:avLst/>
          </a:prstGeom>
          <a:noFill/>
          <a:ln w="28575">
            <a:solidFill>
              <a:srgbClr val="92D050"/>
            </a:solidFill>
          </a:ln>
        </p:spPr>
        <p:txBody>
          <a:bodyPr wrap="square" rtlCol="0">
            <a:spAutoFit/>
          </a:bodyPr>
          <a:lstStyle/>
          <a:p>
            <a:endParaRPr lang="en-US" dirty="0"/>
          </a:p>
        </p:txBody>
      </p:sp>
      <p:sp>
        <p:nvSpPr>
          <p:cNvPr id="7" name="TextBox 6">
            <a:hlinkClick r:id="rId4" action="ppaction://hlinksldjump"/>
            <a:extLst>
              <a:ext uri="{FF2B5EF4-FFF2-40B4-BE49-F238E27FC236}">
                <a16:creationId xmlns:a16="http://schemas.microsoft.com/office/drawing/2014/main" id="{617BBCBD-FE86-6E5C-AA61-1C174FD9CBF2}"/>
              </a:ext>
            </a:extLst>
          </p:cNvPr>
          <p:cNvSpPr txBox="1">
            <a:spLocks noGrp="1" noRot="1" noMove="1" noResize="1" noEditPoints="1" noAdjustHandles="1" noChangeArrowheads="1" noChangeShapeType="1"/>
          </p:cNvSpPr>
          <p:nvPr/>
        </p:nvSpPr>
        <p:spPr>
          <a:xfrm>
            <a:off x="344042" y="2274356"/>
            <a:ext cx="4227957" cy="646331"/>
          </a:xfrm>
          <a:prstGeom prst="rect">
            <a:avLst/>
          </a:prstGeom>
          <a:noFill/>
        </p:spPr>
        <p:txBody>
          <a:bodyPr wrap="square">
            <a:spAutoFit/>
          </a:bodyPr>
          <a:lstStyle/>
          <a:p>
            <a:pPr marL="285750" indent="-285750">
              <a:buSzPct val="80000"/>
              <a:buFont typeface="Wingdings" panose="05000000000000000000" pitchFamily="2" charset="2"/>
              <a:buChar char="Ø"/>
            </a:pPr>
            <a:r>
              <a:rPr lang="en-US" sz="1200" dirty="0"/>
              <a:t>JUMS homepage URL: </a:t>
            </a:r>
            <a:r>
              <a:rPr lang="en-US" sz="1200" dirty="0">
                <a:hlinkClick r:id="rId10"/>
              </a:rPr>
              <a:t>JUMS (usarmyjrotc.com)</a:t>
            </a:r>
            <a:r>
              <a:rPr lang="en-US" sz="1200" dirty="0"/>
              <a:t>.</a:t>
            </a:r>
          </a:p>
          <a:p>
            <a:pPr marL="285750" indent="-285750">
              <a:buSzPct val="80000"/>
              <a:buFont typeface="Wingdings" panose="05000000000000000000" pitchFamily="2" charset="2"/>
              <a:buChar char="Ø"/>
            </a:pPr>
            <a:endParaRPr lang="en-US" sz="1200" b="0" i="0" u="none" strike="noStrike" baseline="0" dirty="0">
              <a:solidFill>
                <a:srgbClr val="000000"/>
              </a:solidFill>
              <a:latin typeface="Arial" panose="020B0604020202020204" pitchFamily="34" charset="0"/>
            </a:endParaRPr>
          </a:p>
          <a:p>
            <a:pPr marL="285750" indent="-285750">
              <a:buSzPct val="80000"/>
              <a:buFont typeface="Wingdings" panose="05000000000000000000" pitchFamily="2" charset="2"/>
              <a:buChar char="Ø"/>
            </a:pPr>
            <a:r>
              <a:rPr lang="en-US" sz="1200" b="0" i="0" u="none" strike="noStrike" baseline="0" dirty="0">
                <a:solidFill>
                  <a:srgbClr val="000000"/>
                </a:solidFill>
                <a:latin typeface="Arial" panose="020B0604020202020204" pitchFamily="34" charset="0"/>
              </a:rPr>
              <a:t>JUMS training site </a:t>
            </a:r>
            <a:r>
              <a:rPr lang="en-US" sz="1200" dirty="0"/>
              <a:t>URL:</a:t>
            </a:r>
            <a:r>
              <a:rPr lang="en-US" sz="1200" b="0" i="0" u="none" strike="noStrike" baseline="0" dirty="0">
                <a:solidFill>
                  <a:srgbClr val="000000"/>
                </a:solidFill>
                <a:latin typeface="Arial" panose="020B0604020202020204" pitchFamily="34" charset="0"/>
              </a:rPr>
              <a:t> </a:t>
            </a:r>
            <a:r>
              <a:rPr lang="en-US" sz="1200" dirty="0">
                <a:hlinkClick r:id="rId11"/>
              </a:rPr>
              <a:t>JUMS Login (usarmyjrotc.com)</a:t>
            </a:r>
            <a:r>
              <a:rPr lang="en-US" sz="1200" dirty="0"/>
              <a:t> </a:t>
            </a:r>
          </a:p>
        </p:txBody>
      </p:sp>
    </p:spTree>
    <p:extLst>
      <p:ext uri="{BB962C8B-B14F-4D97-AF65-F5344CB8AC3E}">
        <p14:creationId xmlns:p14="http://schemas.microsoft.com/office/powerpoint/2010/main" val="168937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application, website&#10;&#10;Description automatically generated">
            <a:extLst>
              <a:ext uri="{FF2B5EF4-FFF2-40B4-BE49-F238E27FC236}">
                <a16:creationId xmlns:a16="http://schemas.microsoft.com/office/drawing/2014/main" id="{A3DC3B93-3009-401D-1A94-F7A2493245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707776" y="1873764"/>
            <a:ext cx="5728448" cy="3553278"/>
          </a:xfrm>
          <a:prstGeom prst="rect">
            <a:avLst/>
          </a:prstGeom>
        </p:spPr>
      </p:pic>
      <p:sp>
        <p:nvSpPr>
          <p:cNvPr id="12" name="TextBox 11">
            <a:extLst>
              <a:ext uri="{FF2B5EF4-FFF2-40B4-BE49-F238E27FC236}">
                <a16:creationId xmlns:a16="http://schemas.microsoft.com/office/drawing/2014/main" id="{78110FBC-B3B2-C465-BC7A-8B5E8F0B15BD}"/>
              </a:ext>
            </a:extLst>
          </p:cNvPr>
          <p:cNvSpPr txBox="1">
            <a:spLocks/>
          </p:cNvSpPr>
          <p:nvPr/>
        </p:nvSpPr>
        <p:spPr>
          <a:xfrm>
            <a:off x="273879" y="5873514"/>
            <a:ext cx="8565502" cy="523220"/>
          </a:xfrm>
          <a:prstGeom prst="rect">
            <a:avLst/>
          </a:prstGeom>
          <a:noFill/>
        </p:spPr>
        <p:txBody>
          <a:bodyPr wrap="square">
            <a:spAutoFit/>
          </a:bodyPr>
          <a:lstStyle/>
          <a:p>
            <a:r>
              <a:rPr lang="en-US" sz="1400" i="0" u="none" strike="noStrike" baseline="0" dirty="0">
                <a:solidFill>
                  <a:srgbClr val="FF0000"/>
                </a:solidFill>
                <a:latin typeface="Arial" panose="020B0604020202020204" pitchFamily="34" charset="0"/>
              </a:rPr>
              <a:t>Please DO NOT email or call the JUMS Help Desk or the HRC Service Desk for assistance with creating a DS Logon account or resetting your DS Logon password. </a:t>
            </a:r>
            <a:endParaRPr lang="en-US" sz="1400" dirty="0"/>
          </a:p>
        </p:txBody>
      </p:sp>
      <p:sp>
        <p:nvSpPr>
          <p:cNvPr id="10" name="TextBox 9">
            <a:extLst>
              <a:ext uri="{FF2B5EF4-FFF2-40B4-BE49-F238E27FC236}">
                <a16:creationId xmlns:a16="http://schemas.microsoft.com/office/drawing/2014/main" id="{F683C875-C72E-1BC1-827B-7B4AC5045916}"/>
              </a:ext>
            </a:extLst>
          </p:cNvPr>
          <p:cNvSpPr txBox="1">
            <a:spLocks noGrp="1" noRot="1" noMove="1" noResize="1" noEditPoints="1" noAdjustHandles="1" noChangeArrowheads="1" noChangeShapeType="1"/>
          </p:cNvSpPr>
          <p:nvPr/>
        </p:nvSpPr>
        <p:spPr>
          <a:xfrm>
            <a:off x="273878" y="5307401"/>
            <a:ext cx="8565502" cy="523220"/>
          </a:xfrm>
          <a:prstGeom prst="rect">
            <a:avLst/>
          </a:prstGeom>
          <a:noFill/>
        </p:spPr>
        <p:txBody>
          <a:bodyPr wrap="square">
            <a:spAutoFit/>
          </a:bodyPr>
          <a:lstStyle/>
          <a:p>
            <a:r>
              <a:rPr lang="en-US" sz="1400" i="0" u="none" strike="noStrike" baseline="0" dirty="0">
                <a:solidFill>
                  <a:srgbClr val="000000"/>
                </a:solidFill>
                <a:latin typeface="Arial" panose="020B0604020202020204" pitchFamily="34" charset="0"/>
              </a:rPr>
              <a:t>If you require assistance, creating a DMDC – DS Logon account or resetting your account password please call: DMDC – DS LOGON TECHNICAL SUPPORT at telephone 1-800-477-8227, select “option 2.” </a:t>
            </a:r>
            <a:endParaRPr lang="en-US" sz="1400" dirty="0"/>
          </a:p>
        </p:txBody>
      </p:sp>
      <p:sp>
        <p:nvSpPr>
          <p:cNvPr id="16" name="TextBox 15">
            <a:extLst>
              <a:ext uri="{FF2B5EF4-FFF2-40B4-BE49-F238E27FC236}">
                <a16:creationId xmlns:a16="http://schemas.microsoft.com/office/drawing/2014/main" id="{C083CADF-D45D-A2FD-7B28-B5568A459D48}"/>
              </a:ext>
            </a:extLst>
          </p:cNvPr>
          <p:cNvSpPr txBox="1">
            <a:spLocks noGrp="1" noRot="1" noMove="1" noResize="1" noEditPoints="1" noAdjustHandles="1" noChangeArrowheads="1" noChangeShapeType="1"/>
          </p:cNvSpPr>
          <p:nvPr/>
        </p:nvSpPr>
        <p:spPr>
          <a:xfrm>
            <a:off x="2356220" y="4814595"/>
            <a:ext cx="1208074" cy="283921"/>
          </a:xfrm>
          <a:prstGeom prst="rect">
            <a:avLst/>
          </a:prstGeom>
          <a:noFill/>
          <a:ln w="28575">
            <a:solidFill>
              <a:srgbClr val="FF0000"/>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DA7BB581-1D3A-1627-3197-89BC835C0A62}"/>
              </a:ext>
            </a:extLst>
          </p:cNvPr>
          <p:cNvSpPr txBox="1">
            <a:spLocks noGrp="1" noRot="1" noMove="1" noResize="1" noEditPoints="1" noAdjustHandles="1" noChangeArrowheads="1" noChangeShapeType="1"/>
          </p:cNvSpPr>
          <p:nvPr/>
        </p:nvSpPr>
        <p:spPr>
          <a:xfrm>
            <a:off x="364006" y="1265910"/>
            <a:ext cx="8415987" cy="584775"/>
          </a:xfrm>
          <a:prstGeom prst="rect">
            <a:avLst/>
          </a:prstGeom>
          <a:noFill/>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If you do not have a CAC or DS Logon account, you may create an account from the JUMS Logon page by selecting the blue hyperlink, </a:t>
            </a:r>
            <a:r>
              <a:rPr lang="en-US" sz="1600" b="1" dirty="0">
                <a:solidFill>
                  <a:srgbClr val="000000"/>
                </a:solidFill>
                <a:latin typeface="Arial" panose="020B0604020202020204" pitchFamily="34" charset="0"/>
                <a:cs typeface="Arial" panose="020B0604020202020204" pitchFamily="34" charset="0"/>
              </a:rPr>
              <a:t>Create Account</a:t>
            </a:r>
            <a:r>
              <a:rPr lang="en-US" sz="1600" dirty="0">
                <a:solidFill>
                  <a:srgbClr val="000000"/>
                </a:solidFill>
                <a:latin typeface="Arial" panose="020B0604020202020204" pitchFamily="34" charset="0"/>
                <a:cs typeface="Arial" panose="020B0604020202020204" pitchFamily="34" charset="0"/>
              </a:rPr>
              <a:t>. </a:t>
            </a:r>
          </a:p>
        </p:txBody>
      </p:sp>
      <p:sp>
        <p:nvSpPr>
          <p:cNvPr id="29" name="Title 28">
            <a:extLst>
              <a:ext uri="{FF2B5EF4-FFF2-40B4-BE49-F238E27FC236}">
                <a16:creationId xmlns:a16="http://schemas.microsoft.com/office/drawing/2014/main" id="{B40CCB74-B855-A3B3-9E88-B8BD52915373}"/>
              </a:ext>
            </a:extLst>
          </p:cNvPr>
          <p:cNvSpPr>
            <a:spLocks noGrp="1" noRot="1" noMove="1" noResize="1" noEditPoints="1" noAdjustHandles="1" noChangeArrowheads="1" noChangeShapeType="1"/>
          </p:cNvSpPr>
          <p:nvPr>
            <p:ph type="title"/>
          </p:nvPr>
        </p:nvSpPr>
        <p:spPr>
          <a:xfrm>
            <a:off x="723900" y="274728"/>
            <a:ext cx="7696200" cy="646331"/>
          </a:xfrm>
        </p:spPr>
        <p:txBody>
          <a:bodyPr>
            <a:normAutofit fontScale="90000"/>
          </a:bodyPr>
          <a:lstStyle/>
          <a:p>
            <a:pPr rtl="0" eaLnBrk="0" fontAlgn="base" latinLnBrk="0" hangingPunct="0"/>
            <a:r>
              <a:rPr lang="en-US" sz="3100" kern="1200" dirty="0">
                <a:solidFill>
                  <a:srgbClr val="000000"/>
                </a:solidFill>
                <a:effectLst/>
                <a:latin typeface="Arial" panose="020B0604020202020204" pitchFamily="34" charset="0"/>
                <a:ea typeface="+mn-ea"/>
                <a:cs typeface="Arial" panose="020B0604020202020204" pitchFamily="34" charset="0"/>
              </a:rPr>
              <a:t>Creating a DS Logon Account</a:t>
            </a:r>
            <a:br>
              <a:rPr lang="en-US" sz="2400" kern="1200" dirty="0">
                <a:solidFill>
                  <a:srgbClr val="000000"/>
                </a:solidFill>
                <a:effectLst/>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7, 1-1)</a:t>
            </a:r>
            <a:endParaRPr lang="en-US" sz="1600" dirty="0"/>
          </a:p>
        </p:txBody>
      </p:sp>
      <p:sp>
        <p:nvSpPr>
          <p:cNvPr id="32" name="TextBox 31">
            <a:extLst>
              <a:ext uri="{FF2B5EF4-FFF2-40B4-BE49-F238E27FC236}">
                <a16:creationId xmlns:a16="http://schemas.microsoft.com/office/drawing/2014/main" id="{E3B97770-6601-9E9C-550C-800DAF8DFD51}"/>
              </a:ext>
            </a:extLst>
          </p:cNvPr>
          <p:cNvSpPr txBox="1">
            <a:spLocks noGrp="1" noRot="1" noMove="1" noResize="1" noEditPoints="1" noAdjustHandles="1" noChangeArrowheads="1" noChangeShapeType="1"/>
          </p:cNvSpPr>
          <p:nvPr/>
        </p:nvSpPr>
        <p:spPr>
          <a:xfrm>
            <a:off x="3896032" y="6669"/>
            <a:ext cx="1321196"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UNCLASSIFIED</a:t>
            </a:r>
          </a:p>
        </p:txBody>
      </p:sp>
      <p:sp>
        <p:nvSpPr>
          <p:cNvPr id="2" name="Rectangle 1">
            <a:hlinkClick r:id="rId4" action="ppaction://hlinksldjump"/>
            <a:extLst>
              <a:ext uri="{FF2B5EF4-FFF2-40B4-BE49-F238E27FC236}">
                <a16:creationId xmlns:a16="http://schemas.microsoft.com/office/drawing/2014/main" id="{37820E7B-B118-135E-3F89-0CF261BC7D10}"/>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Return to Topics">
            <a:hlinkClick r:id="rId5" action="ppaction://hlinksldjump"/>
            <a:extLst>
              <a:ext uri="{FF2B5EF4-FFF2-40B4-BE49-F238E27FC236}">
                <a16:creationId xmlns:a16="http://schemas.microsoft.com/office/drawing/2014/main" id="{9B099F55-0512-60AE-3E67-51C0F57CD6D5}"/>
              </a:ext>
            </a:extLst>
          </p:cNvPr>
          <p:cNvPicPr>
            <a:picLocks noGrp="1" noRo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7758261" y="6269163"/>
            <a:ext cx="497264" cy="497264"/>
          </a:xfrm>
          <a:prstGeom prst="rect">
            <a:avLst/>
          </a:prstGeom>
        </p:spPr>
      </p:pic>
      <p:sp>
        <p:nvSpPr>
          <p:cNvPr id="27" name="Rectangle 26">
            <a:hlinkClick r:id="rId8" action="ppaction://hlinksldjump"/>
            <a:extLst>
              <a:ext uri="{FF2B5EF4-FFF2-40B4-BE49-F238E27FC236}">
                <a16:creationId xmlns:a16="http://schemas.microsoft.com/office/drawing/2014/main" id="{806299D1-B6EC-D5D6-8C5F-F21C034FE585}"/>
              </a:ext>
            </a:extLst>
          </p:cNvPr>
          <p:cNvSpPr>
            <a:spLocks noGrp="1" noRot="1" noMove="1" noResize="1" noEditPoints="1" noAdjustHandles="1" noChangeArrowheads="1" noChangeShapeType="1"/>
          </p:cNvSpPr>
          <p:nvPr/>
        </p:nvSpPr>
        <p:spPr>
          <a:xfrm>
            <a:off x="4683966" y="1957295"/>
            <a:ext cx="979715" cy="347694"/>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8" name="Rectangle 27">
            <a:hlinkClick r:id="rId9" action="ppaction://hlinksldjump"/>
            <a:extLst>
              <a:ext uri="{FF2B5EF4-FFF2-40B4-BE49-F238E27FC236}">
                <a16:creationId xmlns:a16="http://schemas.microsoft.com/office/drawing/2014/main" id="{A98F9434-7F50-AEB5-B5B7-EEFF396E3A9D}"/>
              </a:ext>
            </a:extLst>
          </p:cNvPr>
          <p:cNvSpPr>
            <a:spLocks noGrp="1" noRot="1" noMove="1" noResize="1" noEditPoints="1" noAdjustHandles="1" noChangeArrowheads="1" noChangeShapeType="1"/>
          </p:cNvSpPr>
          <p:nvPr/>
        </p:nvSpPr>
        <p:spPr>
          <a:xfrm>
            <a:off x="3387012" y="1950222"/>
            <a:ext cx="1051202" cy="354767"/>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9" name="Rectangle 38">
            <a:hlinkClick r:id="rId9" action="ppaction://hlinksldjump"/>
            <a:extLst>
              <a:ext uri="{FF2B5EF4-FFF2-40B4-BE49-F238E27FC236}">
                <a16:creationId xmlns:a16="http://schemas.microsoft.com/office/drawing/2014/main" id="{CC68692A-0828-A8F5-70AD-94F797FF89DF}"/>
              </a:ext>
            </a:extLst>
          </p:cNvPr>
          <p:cNvSpPr>
            <a:spLocks noGrp="1" noRot="1" noMove="1" noResize="1" noEditPoints="1" noAdjustHandles="1" noChangeArrowheads="1" noChangeShapeType="1"/>
          </p:cNvSpPr>
          <p:nvPr/>
        </p:nvSpPr>
        <p:spPr>
          <a:xfrm>
            <a:off x="3657599" y="2513873"/>
            <a:ext cx="1738265" cy="354767"/>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9" action="ppaction://hlinksldjump"/>
            <a:extLst>
              <a:ext uri="{FF2B5EF4-FFF2-40B4-BE49-F238E27FC236}">
                <a16:creationId xmlns:a16="http://schemas.microsoft.com/office/drawing/2014/main" id="{73EAD253-4620-C50E-CC42-F6EBCF01A32A}"/>
              </a:ext>
            </a:extLst>
          </p:cNvPr>
          <p:cNvSpPr>
            <a:spLocks noGrp="1" noRot="1" noMove="1" noResize="1" noEditPoints="1" noAdjustHandles="1" noChangeArrowheads="1" noChangeShapeType="1"/>
          </p:cNvSpPr>
          <p:nvPr/>
        </p:nvSpPr>
        <p:spPr>
          <a:xfrm>
            <a:off x="3657599" y="3074226"/>
            <a:ext cx="1738266" cy="354767"/>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18647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application, website&#10;&#10;Description automatically generated">
            <a:extLst>
              <a:ext uri="{FF2B5EF4-FFF2-40B4-BE49-F238E27FC236}">
                <a16:creationId xmlns:a16="http://schemas.microsoft.com/office/drawing/2014/main" id="{A3DC3B93-3009-401D-1A94-F7A2493245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707776" y="2052889"/>
            <a:ext cx="5728448" cy="3553278"/>
          </a:xfrm>
          <a:prstGeom prst="rect">
            <a:avLst/>
          </a:prstGeom>
        </p:spPr>
      </p:pic>
      <p:sp>
        <p:nvSpPr>
          <p:cNvPr id="12" name="TextBox 11">
            <a:extLst>
              <a:ext uri="{FF2B5EF4-FFF2-40B4-BE49-F238E27FC236}">
                <a16:creationId xmlns:a16="http://schemas.microsoft.com/office/drawing/2014/main" id="{5E3731E4-99A9-2B0A-6F22-6C3C9B71A50F}"/>
              </a:ext>
            </a:extLst>
          </p:cNvPr>
          <p:cNvSpPr txBox="1">
            <a:spLocks noGrp="1" noRot="1" noMove="1" noResize="1" noEditPoints="1" noAdjustHandles="1" noChangeArrowheads="1" noChangeShapeType="1"/>
          </p:cNvSpPr>
          <p:nvPr/>
        </p:nvSpPr>
        <p:spPr>
          <a:xfrm>
            <a:off x="1028019" y="5603421"/>
            <a:ext cx="7087962" cy="523220"/>
          </a:xfrm>
          <a:prstGeom prst="rect">
            <a:avLst/>
          </a:prstGeom>
          <a:noFill/>
        </p:spPr>
        <p:txBody>
          <a:bodyPr wrap="square">
            <a:spAutoFit/>
          </a:bodyPr>
          <a:lstStyle/>
          <a:p>
            <a:r>
              <a:rPr lang="en-US" sz="1400" i="0" u="none" strike="noStrike" baseline="0" dirty="0">
                <a:solidFill>
                  <a:srgbClr val="000000"/>
                </a:solidFill>
                <a:latin typeface="Arial" panose="020B0604020202020204" pitchFamily="34" charset="0"/>
              </a:rPr>
              <a:t>If you require assistance</a:t>
            </a:r>
            <a:r>
              <a:rPr lang="en-US" sz="1400" dirty="0">
                <a:solidFill>
                  <a:srgbClr val="000000"/>
                </a:solidFill>
                <a:latin typeface="Arial" panose="020B0604020202020204" pitchFamily="34" charset="0"/>
              </a:rPr>
              <a:t> </a:t>
            </a:r>
            <a:r>
              <a:rPr lang="en-US" sz="1400" i="0" u="none" strike="noStrike" baseline="0" dirty="0">
                <a:solidFill>
                  <a:srgbClr val="000000"/>
                </a:solidFill>
                <a:latin typeface="Arial" panose="020B0604020202020204" pitchFamily="34" charset="0"/>
              </a:rPr>
              <a:t>resetting your DS Logon account password please call: DMDC - DS LOGON TECHNICAL SUPPORT at telephone 1-800-477-8227, select “option 2.”</a:t>
            </a:r>
            <a:endParaRPr lang="en-US" sz="1400" dirty="0"/>
          </a:p>
        </p:txBody>
      </p:sp>
      <p:sp>
        <p:nvSpPr>
          <p:cNvPr id="2" name="TextBox 1">
            <a:extLst>
              <a:ext uri="{FF2B5EF4-FFF2-40B4-BE49-F238E27FC236}">
                <a16:creationId xmlns:a16="http://schemas.microsoft.com/office/drawing/2014/main" id="{EB0318B7-F9D5-E23C-BDAF-32484BD07D1B}"/>
              </a:ext>
            </a:extLst>
          </p:cNvPr>
          <p:cNvSpPr txBox="1">
            <a:spLocks noGrp="1" noRot="1" noMove="1" noResize="1" noEditPoints="1" noAdjustHandles="1" noChangeArrowheads="1" noChangeShapeType="1"/>
          </p:cNvSpPr>
          <p:nvPr/>
        </p:nvSpPr>
        <p:spPr>
          <a:xfrm>
            <a:off x="3666931" y="3246533"/>
            <a:ext cx="1679510" cy="361592"/>
          </a:xfrm>
          <a:prstGeom prst="rect">
            <a:avLst/>
          </a:prstGeom>
          <a:noFill/>
          <a:ln w="28575">
            <a:solidFill>
              <a:srgbClr val="FF00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DB546463-B7F9-C95E-697D-C3FA94D6D7B6}"/>
              </a:ext>
            </a:extLst>
          </p:cNvPr>
          <p:cNvSpPr txBox="1">
            <a:spLocks noGrp="1" noRot="1" noMove="1" noResize="1" noEditPoints="1" noAdjustHandles="1" noChangeArrowheads="1" noChangeShapeType="1"/>
          </p:cNvSpPr>
          <p:nvPr/>
        </p:nvSpPr>
        <p:spPr>
          <a:xfrm>
            <a:off x="3666931" y="2679525"/>
            <a:ext cx="1679510" cy="354767"/>
          </a:xfrm>
          <a:prstGeom prst="rect">
            <a:avLst/>
          </a:prstGeom>
          <a:noFill/>
          <a:ln w="28575">
            <a:solidFill>
              <a:srgbClr val="FF0000"/>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DA7BB581-1D3A-1627-3197-89BC835C0A62}"/>
              </a:ext>
            </a:extLst>
          </p:cNvPr>
          <p:cNvSpPr txBox="1">
            <a:spLocks noGrp="1" noRot="1" noMove="1" noResize="1" noEditPoints="1" noAdjustHandles="1" noChangeArrowheads="1" noChangeShapeType="1"/>
          </p:cNvSpPr>
          <p:nvPr/>
        </p:nvSpPr>
        <p:spPr>
          <a:xfrm>
            <a:off x="348386" y="1351511"/>
            <a:ext cx="8447228" cy="584775"/>
          </a:xfrm>
          <a:prstGeom prst="rect">
            <a:avLst/>
          </a:prstGeom>
          <a:noFill/>
        </p:spPr>
        <p:txBody>
          <a:bodyPr wrap="square">
            <a:spAutoFit/>
          </a:bodyPr>
          <a:lstStyle/>
          <a:p>
            <a:r>
              <a:rPr lang="en-US" sz="1600" dirty="0"/>
              <a:t>If you do not have a CAC, you can use a DS Logon account to log into JUMS. On the JUMS DS Logon page, enter your Username and Password, then select </a:t>
            </a:r>
            <a:r>
              <a:rPr lang="en-US" sz="1600" b="1" dirty="0">
                <a:solidFill>
                  <a:srgbClr val="0E101A"/>
                </a:solidFill>
                <a:effectLst/>
              </a:rPr>
              <a:t>Login.</a:t>
            </a:r>
            <a:endParaRPr lang="en-US" sz="1600" b="1" dirty="0">
              <a:solidFill>
                <a:srgbClr val="00000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3B97770-6601-9E9C-550C-800DAF8DFD51}"/>
              </a:ext>
            </a:extLst>
          </p:cNvPr>
          <p:cNvSpPr txBox="1">
            <a:spLocks noGrp="1" noRot="1" noMove="1" noResize="1" noEditPoints="1" noAdjustHandles="1" noChangeArrowheads="1" noChangeShapeType="1"/>
          </p:cNvSpPr>
          <p:nvPr/>
        </p:nvSpPr>
        <p:spPr>
          <a:xfrm>
            <a:off x="3896032" y="6669"/>
            <a:ext cx="1321196"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UNCLASSIFIED</a:t>
            </a:r>
          </a:p>
        </p:txBody>
      </p:sp>
      <p:sp>
        <p:nvSpPr>
          <p:cNvPr id="11" name="Title 10">
            <a:extLst>
              <a:ext uri="{FF2B5EF4-FFF2-40B4-BE49-F238E27FC236}">
                <a16:creationId xmlns:a16="http://schemas.microsoft.com/office/drawing/2014/main" id="{6623FFFA-19D7-716B-6627-25DF86294D80}"/>
              </a:ext>
            </a:extLst>
          </p:cNvPr>
          <p:cNvSpPr>
            <a:spLocks noGrp="1" noRot="1" noMove="1" noResize="1" noEditPoints="1" noAdjustHandles="1" noChangeArrowheads="1" noChangeShapeType="1"/>
          </p:cNvSpPr>
          <p:nvPr>
            <p:ph type="title"/>
          </p:nvPr>
        </p:nvSpPr>
        <p:spPr>
          <a:xfrm>
            <a:off x="660589" y="283668"/>
            <a:ext cx="7822822" cy="646331"/>
          </a:xfrm>
        </p:spPr>
        <p:txBody>
          <a:bodyPr>
            <a:normAutofit fontScale="90000"/>
          </a:bodyPr>
          <a:lstStyle/>
          <a:p>
            <a:pPr rtl="0" eaLnBrk="0" fontAlgn="base" latinLnBrk="0" hangingPunct="0"/>
            <a:r>
              <a:rPr lang="en-US" sz="3100" kern="1200" dirty="0">
                <a:solidFill>
                  <a:srgbClr val="000000"/>
                </a:solidFill>
                <a:effectLst/>
                <a:latin typeface="Arial" panose="020B0604020202020204" pitchFamily="34" charset="0"/>
                <a:ea typeface="MS PGothic" panose="020B0600070205080204" pitchFamily="34" charset="-128"/>
                <a:cs typeface="+mn-cs"/>
              </a:rPr>
              <a:t>Logging into JUMS with a DS Logon Account</a:t>
            </a:r>
            <a:br>
              <a:rPr lang="en-US" sz="2400" kern="1200" dirty="0">
                <a:solidFill>
                  <a:srgbClr val="000000"/>
                </a:solidFill>
                <a:effectLst/>
                <a:latin typeface="Arial" panose="020B0604020202020204" pitchFamily="34" charset="0"/>
                <a:ea typeface="MS PGothic" panose="020B0600070205080204" pitchFamily="34" charset="-128"/>
                <a:cs typeface="+mn-cs"/>
              </a:rPr>
            </a:br>
            <a:r>
              <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(JROTC Unit Management System User Guide page 7, 1-1)</a:t>
            </a:r>
            <a:endParaRPr lang="en-US" dirty="0"/>
          </a:p>
        </p:txBody>
      </p:sp>
      <p:sp>
        <p:nvSpPr>
          <p:cNvPr id="8" name="Rectangle 7">
            <a:hlinkClick r:id="rId4" action="ppaction://hlinksldjump"/>
            <a:extLst>
              <a:ext uri="{FF2B5EF4-FFF2-40B4-BE49-F238E27FC236}">
                <a16:creationId xmlns:a16="http://schemas.microsoft.com/office/drawing/2014/main" id="{A3622210-A5D6-A90C-67EB-5B1DF8E0CCA9}"/>
              </a:ext>
            </a:extLst>
          </p:cNvPr>
          <p:cNvSpPr>
            <a:spLocks noGrp="1" noRot="1" noMove="1" noResize="1" noEditPoints="1" noAdjustHandles="1" noChangeArrowheads="1" noChangeShapeType="1"/>
          </p:cNvSpPr>
          <p:nvPr/>
        </p:nvSpPr>
        <p:spPr>
          <a:xfrm>
            <a:off x="0" y="0"/>
            <a:ext cx="9144000" cy="6858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hlinkClick r:id="rId4" action="ppaction://hlinksldjump"/>
            <a:extLst>
              <a:ext uri="{FF2B5EF4-FFF2-40B4-BE49-F238E27FC236}">
                <a16:creationId xmlns:a16="http://schemas.microsoft.com/office/drawing/2014/main" id="{C083CADF-D45D-A2FD-7B28-B5568A459D48}"/>
              </a:ext>
            </a:extLst>
          </p:cNvPr>
          <p:cNvSpPr txBox="1">
            <a:spLocks noGrp="1" noRot="1" noMove="1" noResize="1" noEditPoints="1" noAdjustHandles="1" noChangeArrowheads="1" noChangeShapeType="1"/>
          </p:cNvSpPr>
          <p:nvPr/>
        </p:nvSpPr>
        <p:spPr>
          <a:xfrm>
            <a:off x="4264090" y="3780741"/>
            <a:ext cx="494522" cy="261258"/>
          </a:xfrm>
          <a:prstGeom prst="rect">
            <a:avLst/>
          </a:prstGeom>
          <a:noFill/>
          <a:ln w="28575">
            <a:solidFill>
              <a:srgbClr val="FF0000"/>
            </a:solidFill>
          </a:ln>
        </p:spPr>
        <p:txBody>
          <a:bodyPr wrap="square" rtlCol="0">
            <a:spAutoFit/>
          </a:bodyPr>
          <a:lstStyle/>
          <a:p>
            <a:endParaRPr lang="en-US" dirty="0"/>
          </a:p>
        </p:txBody>
      </p:sp>
      <p:pic>
        <p:nvPicPr>
          <p:cNvPr id="5" name="Graphic 4" descr="Return to Topics">
            <a:hlinkClick r:id="rId5" action="ppaction://hlinksldjump"/>
            <a:extLst>
              <a:ext uri="{FF2B5EF4-FFF2-40B4-BE49-F238E27FC236}">
                <a16:creationId xmlns:a16="http://schemas.microsoft.com/office/drawing/2014/main" id="{C0A3E4CC-1DF0-3B1D-46E8-DA84675E6365}"/>
              </a:ext>
            </a:extLst>
          </p:cNvPr>
          <p:cNvPicPr>
            <a:picLocks noGrp="1" noRo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7758261" y="6269163"/>
            <a:ext cx="497264" cy="497264"/>
          </a:xfrm>
          <a:prstGeom prst="rect">
            <a:avLst/>
          </a:prstGeom>
        </p:spPr>
      </p:pic>
      <p:sp>
        <p:nvSpPr>
          <p:cNvPr id="6" name="Rectangle 5">
            <a:hlinkClick r:id="rId8" action="ppaction://hlinksldjump"/>
            <a:extLst>
              <a:ext uri="{FF2B5EF4-FFF2-40B4-BE49-F238E27FC236}">
                <a16:creationId xmlns:a16="http://schemas.microsoft.com/office/drawing/2014/main" id="{76489943-05F1-F5BB-7AF6-15030C325BE5}"/>
              </a:ext>
            </a:extLst>
          </p:cNvPr>
          <p:cNvSpPr>
            <a:spLocks noGrp="1" noRot="1" noMove="1" noResize="1" noEditPoints="1" noAdjustHandles="1" noChangeArrowheads="1" noChangeShapeType="1"/>
          </p:cNvSpPr>
          <p:nvPr/>
        </p:nvSpPr>
        <p:spPr>
          <a:xfrm>
            <a:off x="4665306" y="2112517"/>
            <a:ext cx="942392" cy="354767"/>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hlinkClick r:id="rId9" action="ppaction://hlinksldjump"/>
            <a:extLst>
              <a:ext uri="{FF2B5EF4-FFF2-40B4-BE49-F238E27FC236}">
                <a16:creationId xmlns:a16="http://schemas.microsoft.com/office/drawing/2014/main" id="{8FCBF8A5-5AC4-EBE2-BCF3-48CC64A45B94}"/>
              </a:ext>
            </a:extLst>
          </p:cNvPr>
          <p:cNvSpPr>
            <a:spLocks noGrp="1" noRot="1" noMove="1" noResize="1" noEditPoints="1" noAdjustHandles="1" noChangeArrowheads="1" noChangeShapeType="1"/>
          </p:cNvSpPr>
          <p:nvPr/>
        </p:nvSpPr>
        <p:spPr>
          <a:xfrm>
            <a:off x="2373745" y="4985237"/>
            <a:ext cx="1182255" cy="307199"/>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9" name="Rectangle 8">
            <a:hlinkClick r:id="rId8" action="ppaction://hlinksldjump"/>
            <a:extLst>
              <a:ext uri="{FF2B5EF4-FFF2-40B4-BE49-F238E27FC236}">
                <a16:creationId xmlns:a16="http://schemas.microsoft.com/office/drawing/2014/main" id="{02C1CD47-4956-FB7F-490F-4729CA71558E}"/>
              </a:ext>
            </a:extLst>
          </p:cNvPr>
          <p:cNvSpPr>
            <a:spLocks noGrp="1" noRot="1" noMove="1" noResize="1" noEditPoints="1" noAdjustHandles="1" noChangeArrowheads="1" noChangeShapeType="1"/>
          </p:cNvSpPr>
          <p:nvPr/>
        </p:nvSpPr>
        <p:spPr>
          <a:xfrm>
            <a:off x="4665306" y="2128118"/>
            <a:ext cx="979715" cy="347694"/>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2964004701"/>
      </p:ext>
    </p:extLst>
  </p:cSld>
  <p:clrMapOvr>
    <a:masterClrMapping/>
  </p:clrMapOvr>
  <p:transition/>
</p:sld>
</file>

<file path=ppt/theme/theme1.xml><?xml version="1.0" encoding="utf-8"?>
<a:theme xmlns:a="http://schemas.openxmlformats.org/drawingml/2006/main" name="2_Be All You Can B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CC Slide Master 2023 (14 MAR 23) GI Font" id="{81FD0884-F66D-4F47-A2A3-842C91EDA91E}" vid="{8E625143-363B-47CE-AE3B-D338733A0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9583FF62797479EAF6460B8A2AADA" ma:contentTypeVersion="16" ma:contentTypeDescription="Create a new document." ma:contentTypeScope="" ma:versionID="9e2422454cc04802f4540f0d83fff9c6">
  <xsd:schema xmlns:xsd="http://www.w3.org/2001/XMLSchema" xmlns:xs="http://www.w3.org/2001/XMLSchema" xmlns:p="http://schemas.microsoft.com/office/2006/metadata/properties" xmlns:ns1="http://schemas.microsoft.com/sharepoint/v3" xmlns:ns3="2430a1e9-a903-4026-95cf-fa34afca7b1d" xmlns:ns4="7cf45bdc-478c-40ae-a02b-0c87bd17f162" targetNamespace="http://schemas.microsoft.com/office/2006/metadata/properties" ma:root="true" ma:fieldsID="d76e7849be32480f5f3a994775c1ae5c" ns1:_="" ns3:_="" ns4:_="">
    <xsd:import namespace="http://schemas.microsoft.com/sharepoint/v3"/>
    <xsd:import namespace="2430a1e9-a903-4026-95cf-fa34afca7b1d"/>
    <xsd:import namespace="7cf45bdc-478c-40ae-a02b-0c87bd17f162"/>
    <xsd:element name="properties">
      <xsd:complexType>
        <xsd:sequence>
          <xsd:element name="documentManagement">
            <xsd:complexType>
              <xsd:all>
                <xsd:element ref="ns3:MediaServiceDateTaken" minOccurs="0"/>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30a1e9-a903-4026-95cf-fa34afca7b1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f45bdc-478c-40ae-a02b-0c87bd17f1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430a1e9-a903-4026-95cf-fa34afca7b1d"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5F17A5E-5DC6-4001-ACB9-D50566B34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30a1e9-a903-4026-95cf-fa34afca7b1d"/>
    <ds:schemaRef ds:uri="7cf45bdc-478c-40ae-a02b-0c87bd17f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82EF73-8C6A-4468-A9A2-08B4AD6E55B1}">
  <ds:schemaRefs>
    <ds:schemaRef ds:uri="http://schemas.microsoft.com/sharepoint/v3/contenttype/forms"/>
  </ds:schemaRefs>
</ds:datastoreItem>
</file>

<file path=customXml/itemProps3.xml><?xml version="1.0" encoding="utf-8"?>
<ds:datastoreItem xmlns:ds="http://schemas.openxmlformats.org/officeDocument/2006/customXml" ds:itemID="{74D61C65-C7F5-459B-9DFC-8B4FAAA69BCE}">
  <ds:schemaRefs>
    <ds:schemaRef ds:uri="7cf45bdc-478c-40ae-a02b-0c87bd17f162"/>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schemas.microsoft.com/sharepoint/v3"/>
    <ds:schemaRef ds:uri="http://schemas.openxmlformats.org/package/2006/metadata/core-properties"/>
    <ds:schemaRef ds:uri="2430a1e9-a903-4026-95cf-fa34afca7b1d"/>
    <ds:schemaRef ds:uri="http://purl.org/dc/dcmitype/"/>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51675</TotalTime>
  <Words>6557</Words>
  <Application>Microsoft Office PowerPoint</Application>
  <PresentationFormat>On-screen Show (4:3)</PresentationFormat>
  <Paragraphs>450</Paragraphs>
  <Slides>34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G.I. 400</vt:lpstr>
      <vt:lpstr>Wingdings</vt:lpstr>
      <vt:lpstr>2_Be All You Can Be </vt:lpstr>
      <vt:lpstr>JROTC Unit Management System (JUMS)  User Guide/Navigation</vt:lpstr>
      <vt:lpstr>JUMS Topics</vt:lpstr>
      <vt:lpstr>Resources (JROTC Unit Management System User Guide page 5)</vt:lpstr>
      <vt:lpstr>Schedule</vt:lpstr>
      <vt:lpstr>JROTC staff and Cadre JUMS Accounts</vt:lpstr>
      <vt:lpstr>Troubleshooting Instructors JUMS Accounts</vt:lpstr>
      <vt:lpstr>Accessing JUMS (JROTC Unit Management System User Guide page 7, 1-1)</vt:lpstr>
      <vt:lpstr>Creating a DS Logon Account (JROTC Unit Management System User Guide page 7, 1-1)</vt:lpstr>
      <vt:lpstr>Logging into JUMS with a DS Logon Account (JROTC Unit Management System User Guide page 7, 1-1)</vt:lpstr>
      <vt:lpstr>Logging into JUMS with a Common Access Card (JROTC Unit Management System User Guide page 7, 1-1)</vt:lpstr>
      <vt:lpstr>Logging into JUMS as a Cadet (JROTC Unit Management System User Guide pages 17 &amp; 18, 3-9, 3-10, &amp; 3-11)</vt:lpstr>
      <vt:lpstr>Create Cadet Logins (JROTC Unit Management System User Guide page 92, Appendix D)</vt:lpstr>
      <vt:lpstr>Recover a Forgotten Cadet Password (JROTC Unit Management System User Guide page 18, 3-10)</vt:lpstr>
      <vt:lpstr>Create a Cadet JUMS Account (JROTC Unit Management System User Guide page 17, 3-9)</vt:lpstr>
      <vt:lpstr>Annual School Year Set-Up (JROTC Unit Management System User Guide page 7, 2-1)</vt:lpstr>
      <vt:lpstr>Review and Update School Information (JROTC Unit Management System User Guide pages 8 &amp; 9, 2-2)</vt:lpstr>
      <vt:lpstr>How to Update School Information (JROTC Unit Management System User Guide pages 8 &amp; 9, 2-2)</vt:lpstr>
      <vt:lpstr>Review and Update Unit Information (JROTC Unit Management System User Guide page 9, 2-3)</vt:lpstr>
      <vt:lpstr>Input Cadet Senior Graduation Plans (JROTC Unit Management System User Guide page 20, 3-14)</vt:lpstr>
      <vt:lpstr>Graduate Last Year’s Seniors (JROTC Unit Management System User Guide pages 9 &amp; 10, 2-4)</vt:lpstr>
      <vt:lpstr>Assign Next School Grade, LET Level, and Class Period (JROTC Unit Management System User Guide pages 10 &amp; 11, 2-5)</vt:lpstr>
      <vt:lpstr>Add New Cadets (JROTC Unit Management System User Guide pages 11 &amp; 12, 3-1)</vt:lpstr>
      <vt:lpstr>Import New Cadets from a File into JUMS (JROTC Unit Management System User Guide pages 13 &amp; 14, 3-4)</vt:lpstr>
      <vt:lpstr>Edit Cadet Data in the Cadet Detail Screen (JROTC Unit Management System User Guide page 15, 3-6)</vt:lpstr>
      <vt:lpstr>Transfer a Cadet’s Record to Another JROTC Program (JROTC Unit Management System User Guide page 16, 3-7)</vt:lpstr>
      <vt:lpstr>Accept Cadet Transfers from Another JROTC Program (JROTC Unit Management System User Guide pages 16 &amp; 17, 3-8)</vt:lpstr>
      <vt:lpstr>Create Cadet Positions (JROTC Unit Management System User Guide pages 18 &amp; 19, 3-12)</vt:lpstr>
      <vt:lpstr>Assign, Change or Remove Cadet Positions (JROTC Unit Management System User Guide page 19, 3-13)</vt:lpstr>
      <vt:lpstr>Download a Cadet Roster for Import into Curriculum Manager (JROTC Unit Management System User Guide pages 20 &amp; 21, 3-15)</vt:lpstr>
      <vt:lpstr>Promote an Individual Cadet (JROTC Unit Management System User Guide pages 21 &amp; 22, 4-1)</vt:lpstr>
      <vt:lpstr>Rescind a Cadet or Group of Cadets Promotion (JROTC Unit Management System User Guide page 24, 4-3)</vt:lpstr>
      <vt:lpstr>Demote a Cadet (JROTC Unit Management System User Guide page 25, 4-4)</vt:lpstr>
      <vt:lpstr>Cadet Awards (JROTC Unit Management System User Guide pages 26 &amp; 27, 5-1)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Logsdon, Joshua D CIV USARMY USACC (USA)</dc:creator>
  <cp:lastModifiedBy>Logsdon, Joshua D CIV USARMY USACC (USA)</cp:lastModifiedBy>
  <cp:revision>81</cp:revision>
  <dcterms:created xsi:type="dcterms:W3CDTF">2024-07-31T18:49:24Z</dcterms:created>
  <dcterms:modified xsi:type="dcterms:W3CDTF">2025-01-06T20:33:41Z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0x010100AEC9583FF62797479EAF6460B8A2AADA</vt:lpwstr>
  </property>
</Properties>
</file>