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9"/>
  </p:notesMasterIdLst>
  <p:sldIdLst>
    <p:sldId id="256" r:id="rId6"/>
    <p:sldId id="2120627503" r:id="rId7"/>
    <p:sldId id="2120627504" r:id="rId8"/>
    <p:sldId id="282" r:id="rId9"/>
    <p:sldId id="411" r:id="rId10"/>
    <p:sldId id="270" r:id="rId11"/>
    <p:sldId id="285" r:id="rId12"/>
    <p:sldId id="291" r:id="rId13"/>
    <p:sldId id="412" r:id="rId14"/>
    <p:sldId id="413" r:id="rId15"/>
    <p:sldId id="415" r:id="rId16"/>
    <p:sldId id="419" r:id="rId17"/>
    <p:sldId id="420" r:id="rId18"/>
    <p:sldId id="408" r:id="rId19"/>
    <p:sldId id="292" r:id="rId20"/>
    <p:sldId id="278" r:id="rId21"/>
    <p:sldId id="288" r:id="rId22"/>
    <p:sldId id="416" r:id="rId23"/>
    <p:sldId id="417" r:id="rId24"/>
    <p:sldId id="418" r:id="rId25"/>
    <p:sldId id="289" r:id="rId26"/>
    <p:sldId id="272" r:id="rId27"/>
    <p:sldId id="28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rster, Jesse R Mr CIV USA TRADOC USAREC" initials="FJRMCUTU" lastIdx="4" clrIdx="0">
    <p:extLst>
      <p:ext uri="{19B8F6BF-5375-455C-9EA6-DF929625EA0E}">
        <p15:presenceInfo xmlns:p15="http://schemas.microsoft.com/office/powerpoint/2012/main" userId="S-1-5-21-2420192530-1431083664-674852133-173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1208"/>
    <a:srgbClr val="111B0B"/>
    <a:srgbClr val="17240E"/>
    <a:srgbClr val="0000FF"/>
    <a:srgbClr val="CCECFF"/>
    <a:srgbClr val="FFCCFF"/>
    <a:srgbClr val="9C949A"/>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27" autoAdjust="0"/>
  </p:normalViewPr>
  <p:slideViewPr>
    <p:cSldViewPr snapToGrid="0" showGuides="1">
      <p:cViewPr varScale="1">
        <p:scale>
          <a:sx n="112" d="100"/>
          <a:sy n="112" d="100"/>
        </p:scale>
        <p:origin x="1584"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CD4920-5209-4D85-ABD0-490FDB61A23D}" type="datetimeFigureOut">
              <a:rPr lang="en-US" smtClean="0"/>
              <a:t>5/24/2023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3A78FE-CF5F-4DBE-825E-03CE99972767}" type="slidenum">
              <a:rPr lang="en-US" smtClean="0"/>
              <a:t>‹#›</a:t>
            </a:fld>
            <a:endParaRPr lang="en-US"/>
          </a:p>
        </p:txBody>
      </p:sp>
    </p:spTree>
    <p:extLst>
      <p:ext uri="{BB962C8B-B14F-4D97-AF65-F5344CB8AC3E}">
        <p14:creationId xmlns:p14="http://schemas.microsoft.com/office/powerpoint/2010/main" val="3629933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CD653-A792-4579-A277-0BF4F89FC0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5985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Mission Support BN, ASVAB Career Explorer Program, HRAP</a:t>
            </a:r>
          </a:p>
        </p:txBody>
      </p:sp>
      <p:sp>
        <p:nvSpPr>
          <p:cNvPr id="4" name="Slide Number Placeholder 3"/>
          <p:cNvSpPr>
            <a:spLocks noGrp="1"/>
          </p:cNvSpPr>
          <p:nvPr>
            <p:ph type="sldNum" sz="quarter" idx="5"/>
          </p:nvPr>
        </p:nvSpPr>
        <p:spPr/>
        <p:txBody>
          <a:bodyPr/>
          <a:lstStyle/>
          <a:p>
            <a:fld id="{08707850-5190-4FA2-BC34-FF0B8BD5FE4B}" type="slidenum">
              <a:rPr lang="en-US" smtClean="0"/>
              <a:t>11</a:t>
            </a:fld>
            <a:endParaRPr lang="en-US"/>
          </a:p>
        </p:txBody>
      </p:sp>
    </p:spTree>
    <p:extLst>
      <p:ext uri="{BB962C8B-B14F-4D97-AF65-F5344CB8AC3E}">
        <p14:creationId xmlns:p14="http://schemas.microsoft.com/office/powerpoint/2010/main" val="996760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72833"/>
                </a:solidFill>
                <a:effectLst/>
                <a:latin typeface="SFMono-Regular"/>
              </a:rPr>
              <a:t>QS is 1 to 30 days</a:t>
            </a:r>
            <a:endParaRPr lang="en-US" i="1" dirty="0">
              <a:cs typeface="Calibri"/>
            </a:endParaRPr>
          </a:p>
        </p:txBody>
      </p:sp>
      <p:sp>
        <p:nvSpPr>
          <p:cNvPr id="4" name="Slide Number Placeholder 3"/>
          <p:cNvSpPr>
            <a:spLocks noGrp="1"/>
          </p:cNvSpPr>
          <p:nvPr>
            <p:ph type="sldNum" sz="quarter" idx="5"/>
          </p:nvPr>
        </p:nvSpPr>
        <p:spPr/>
        <p:txBody>
          <a:bodyPr/>
          <a:lstStyle/>
          <a:p>
            <a:fld id="{08707850-5190-4FA2-BC34-FF0B8BD5FE4B}" type="slidenum">
              <a:rPr lang="en-US" smtClean="0"/>
              <a:t>12</a:t>
            </a:fld>
            <a:endParaRPr lang="en-US"/>
          </a:p>
        </p:txBody>
      </p:sp>
    </p:spTree>
    <p:extLst>
      <p:ext uri="{BB962C8B-B14F-4D97-AF65-F5344CB8AC3E}">
        <p14:creationId xmlns:p14="http://schemas.microsoft.com/office/powerpoint/2010/main" val="907402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fld id="{08707850-5190-4FA2-BC34-FF0B8BD5FE4B}" type="slidenum">
              <a:rPr lang="en-US" smtClean="0"/>
              <a:t>13</a:t>
            </a:fld>
            <a:endParaRPr lang="en-US"/>
          </a:p>
        </p:txBody>
      </p:sp>
    </p:spTree>
    <p:extLst>
      <p:ext uri="{BB962C8B-B14F-4D97-AF65-F5344CB8AC3E}">
        <p14:creationId xmlns:p14="http://schemas.microsoft.com/office/powerpoint/2010/main" val="1717227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Post 9/11 GI Bill is an education benefit program for individuals who served on active duty on or after September 11, 2001. Eligible individuals are entitled up to 36 months of benefits and based on a sliding scale that is linked to the length of qualifying active duty service on or after September 11, 2001. All Soldiers are eligible for benefits contingent upon qualifying active duty service.  What does the program pay for eligible individuals?  Tuition &amp; fees — paid directly to the school — not to exceed the maximum in-state undergraduate or graduate tuition, and fees at a public institution of higher learning.  Monthly Housing Allowance (MHA) — paid to the student — equal to the Basic Allowance for Housing (BAH) for an E-5 with dependents. Your MHA is based on ZIP code of your school. Distance learning program housing stipends are payable at MHA Rate $825.00. Individuals on active duty (and the spouses of individuals on active duty) or those who are attending college half-time or less, will not receive the housing stipend. The stipend is prorated for those individuals in more than half-time to full-time attendance. 42  Annual book stipend — paid to the student — prorated by percentage of the benefit and course load up to $1,000.  A one-time rural benefit payment of $500. BAH rates by ZIP code: https://www.defensetravel.dod.mil/site/bahCalc.cfm  Visit the VA website for the most current rates and information. https://www.va.gov/education/about-gi-billbenefits/post-9-11/</a:t>
            </a:r>
          </a:p>
          <a:p>
            <a:endParaRPr lang="en-US" dirty="0"/>
          </a:p>
          <a:p>
            <a:r>
              <a:rPr lang="en-US" dirty="0"/>
              <a:t>The MGIB payment information below was effective October 1, 2019. Visit the VA website, https://www.va.gov/education/about-gi-bill-benefits/montgomery-active-duty/ for the most current rates and information.  Must have a high school diploma or equivalency certificate prior to expiration of initial term of service.  Must be non-prior service or only have Initial Active Duty for Training (IADT) and entered active duty for the first time after June 30, 1985.  Must have completed at least two years of active duty.  All Soldiers participating in the program contribute $1,200 their first year ($100 per month).  Soldiers completing an enlistment of less than three years receive a total benefit of $59,904 for college ($1,664 per month*).  Soldiers completing an enlistment of three or more years receive a total benefit of $73,800 for college ($2,050 per month*). </a:t>
            </a:r>
          </a:p>
          <a:p>
            <a:endParaRPr lang="en-US" dirty="0"/>
          </a:p>
          <a:p>
            <a:r>
              <a:rPr lang="en-US" dirty="0"/>
              <a:t>To qualify, you must meet the following requirements:  Have a six-year obligation to serve in the Selected Reserve signed after June 30, 1985. If you are an officer, you must have agreed to serve six years in addition to your original obligation. For some types of training it is necessary to have a six-year commitment that begins after Sept. 30, 1990.  Complete your initial active duty for training (IADT).  Meet the requirement to receive a high school diploma or equivalency certificate before completing IADT. You may not use 12 hours toward a college degree to meet this requirement.  Remain in good standing while serving in an active Selected Reserve unit. You will also retain MGIB-SR eligibility if you were discharged from Selected Reserve service due to a disability that was not caused by misconduct. Your eligibility period may be extended if you are ordered to active duty.  They may be entitled to receive up to 36 months of education benefits.  Full-time Institutional training monthly payment $397.00.  Apprenticeship and On-the-Job training $297.75.00 first six months.  Correspondence and Flight – Entitlement charged at the rate of one month for each $397.00 paid.</a:t>
            </a:r>
          </a:p>
          <a:p>
            <a:endParaRPr lang="en-US" dirty="0"/>
          </a:p>
          <a:p>
            <a:r>
              <a:rPr lang="en-US" dirty="0"/>
              <a:t>A kicker is an enlistment or reenlistment education incentive that certain Selected Reserve members can use to increase the amount of money they receive when using their Montgomery GI Bill-Selected Reserve (MGIBSR) to go to school. Comes in $100, $200, and $350 increments. Refer to latest Army Reserve (AR) Enlistment Incentives Message. </a:t>
            </a:r>
          </a:p>
          <a:p>
            <a:endParaRPr lang="en-US" dirty="0">
              <a:cs typeface="Calibri"/>
            </a:endParaRPr>
          </a:p>
        </p:txBody>
      </p:sp>
      <p:sp>
        <p:nvSpPr>
          <p:cNvPr id="4" name="Slide Number Placeholder 3"/>
          <p:cNvSpPr>
            <a:spLocks noGrp="1"/>
          </p:cNvSpPr>
          <p:nvPr>
            <p:ph type="sldNum" sz="quarter" idx="5"/>
          </p:nvPr>
        </p:nvSpPr>
        <p:spPr/>
        <p:txBody>
          <a:bodyPr/>
          <a:lstStyle/>
          <a:p>
            <a:fld id="{08707850-5190-4FA2-BC34-FF0B8BD5FE4B}" type="slidenum">
              <a:rPr lang="en-US" smtClean="0"/>
              <a:t>15</a:t>
            </a:fld>
            <a:endParaRPr lang="en-US"/>
          </a:p>
        </p:txBody>
      </p:sp>
    </p:spTree>
    <p:extLst>
      <p:ext uri="{BB962C8B-B14F-4D97-AF65-F5344CB8AC3E}">
        <p14:creationId xmlns:p14="http://schemas.microsoft.com/office/powerpoint/2010/main" val="4224370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Additional education benefits.</a:t>
            </a:r>
          </a:p>
        </p:txBody>
      </p:sp>
      <p:sp>
        <p:nvSpPr>
          <p:cNvPr id="4" name="Slide Number Placeholder 3"/>
          <p:cNvSpPr>
            <a:spLocks noGrp="1"/>
          </p:cNvSpPr>
          <p:nvPr>
            <p:ph type="sldNum" sz="quarter" idx="5"/>
          </p:nvPr>
        </p:nvSpPr>
        <p:spPr/>
        <p:txBody>
          <a:bodyPr/>
          <a:lstStyle/>
          <a:p>
            <a:fld id="{08707850-5190-4FA2-BC34-FF0B8BD5FE4B}" type="slidenum">
              <a:rPr lang="en-US" smtClean="0"/>
              <a:t>16</a:t>
            </a:fld>
            <a:endParaRPr lang="en-US"/>
          </a:p>
        </p:txBody>
      </p:sp>
    </p:spTree>
    <p:extLst>
      <p:ext uri="{BB962C8B-B14F-4D97-AF65-F5344CB8AC3E}">
        <p14:creationId xmlns:p14="http://schemas.microsoft.com/office/powerpoint/2010/main" val="1483095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qualify for the LRP, applicants must be NPS, tier 1, TSC I-IIIA and enlist for a minimum five years. Applicants cannot renegotiate their contract into the LRP window since the DEP-In date will take precedence. Applicants may receive either an EB/CS or LRP but not both. Applicants may choose both the LRP and QS/SB 43 however, the LRP cannot be combined with any other monetary incentive. All applicants must have incurred student loan debt prior to enlisting into the Future Soldier Training Program and otherwise meet the criteria below. LRP applicants must decline MGIB enrollment on DD 2366 at the Reception Battalions while in processing at DFAS. The maximum reimbursable loan amount is $65,000. More information on qualifying loans can be found in the current USAREC RA Incentive message. </a:t>
            </a:r>
          </a:p>
          <a:p>
            <a:endParaRPr lang="en-US" dirty="0"/>
          </a:p>
          <a:p>
            <a:r>
              <a:rPr lang="en-US" dirty="0" err="1"/>
              <a:t>ConAP</a:t>
            </a:r>
            <a:r>
              <a:rPr lang="en-US" dirty="0"/>
              <a:t> is a partnership between USAREC and over 1,900 participating colleges to mutually advance the goals of lifelong learning and postsecondary education for Future Soldiers. On January 1, 2014, USAREC assumed </a:t>
            </a:r>
            <a:r>
              <a:rPr lang="en-US" dirty="0" err="1"/>
              <a:t>ConAP</a:t>
            </a:r>
            <a:r>
              <a:rPr lang="en-US" dirty="0"/>
              <a:t> management and now serves as a liaison between recruiters, </a:t>
            </a:r>
            <a:r>
              <a:rPr lang="en-US" dirty="0" err="1"/>
              <a:t>ConAP</a:t>
            </a:r>
            <a:r>
              <a:rPr lang="en-US" dirty="0"/>
              <a:t> colleges, Army education centers, and the higher education community. </a:t>
            </a:r>
            <a:r>
              <a:rPr lang="en-US" dirty="0" err="1"/>
              <a:t>ConAP</a:t>
            </a:r>
            <a:r>
              <a:rPr lang="en-US" dirty="0"/>
              <a:t> goals are to increase enlistment of college-capable active duty and Reserve Soldiers; increase the number of Army Soldiers, veterans, and Reserve Soldiers enrolled in college; and increase the use of Army education benefits. </a:t>
            </a:r>
          </a:p>
          <a:p>
            <a:endParaRPr lang="en-US" dirty="0"/>
          </a:p>
          <a:p>
            <a:r>
              <a:rPr lang="en-US" dirty="0"/>
              <a:t>This policy applies to the RA, and members of the ARNG and AR serving in the Selected Reserve.</a:t>
            </a:r>
          </a:p>
          <a:p>
            <a:r>
              <a:rPr lang="en-US" dirty="0"/>
              <a:t> Effective Date. The effective date is 5 August 2018 for this directive.</a:t>
            </a:r>
          </a:p>
          <a:p>
            <a:r>
              <a:rPr lang="en-US" dirty="0"/>
              <a:t> Tiered Eligibility. Depending on their current level of post-secondary education, Soldiers may be eligible for </a:t>
            </a:r>
          </a:p>
          <a:p>
            <a:r>
              <a:rPr lang="en-US" dirty="0"/>
              <a:t>up to two tiers of TA:</a:t>
            </a:r>
          </a:p>
          <a:p>
            <a:r>
              <a:rPr lang="en-US" dirty="0"/>
              <a:t> Tier 1: Soldiers who have not attained a bachelor’s degree and wish to pursue an undergraduate </a:t>
            </a:r>
          </a:p>
          <a:p>
            <a:r>
              <a:rPr lang="en-US" dirty="0"/>
              <a:t>certificate/diploma, or associate or bachelor’s degree; or who have previously attained a bachelor’s degree </a:t>
            </a:r>
          </a:p>
          <a:p>
            <a:r>
              <a:rPr lang="en-US" dirty="0"/>
              <a:t>without the use of TA and who wish to pursue a graduate certificate/diploma or master’s degree.</a:t>
            </a:r>
          </a:p>
          <a:p>
            <a:r>
              <a:rPr lang="en-US" dirty="0"/>
              <a:t> Tier 2: Soldiers who previously used TA for any portion of their undergraduate degree, have attained a </a:t>
            </a:r>
          </a:p>
          <a:p>
            <a:r>
              <a:rPr lang="en-US" dirty="0"/>
              <a:t>bachelor’s degree, and wish to pursue a graduate certificate/diploma or master’s degree.</a:t>
            </a:r>
          </a:p>
          <a:p>
            <a:r>
              <a:rPr lang="en-US" dirty="0"/>
              <a:t> Soldiers establish tier 1 TA eligibility as follows:</a:t>
            </a:r>
          </a:p>
          <a:p>
            <a:r>
              <a:rPr lang="en-US" dirty="0"/>
              <a:t> Enlisted Soldiers who have graduated Advanced Individual Training.</a:t>
            </a:r>
          </a:p>
          <a:p>
            <a:r>
              <a:rPr lang="en-US" dirty="0"/>
              <a:t> Warrant officers who have graduated Warrant Officer Basic Course.</a:t>
            </a:r>
          </a:p>
          <a:p>
            <a:r>
              <a:rPr lang="en-US" dirty="0"/>
              <a:t> Officers who have graduated Basic Officer Leaders Course.</a:t>
            </a:r>
          </a:p>
          <a:p>
            <a:r>
              <a:rPr lang="en-US" dirty="0"/>
              <a:t> Soldiers establish tier 2 TA eligibility for pursuit of a master’s degree (when any portion of their </a:t>
            </a:r>
          </a:p>
          <a:p>
            <a:r>
              <a:rPr lang="en-US" dirty="0"/>
              <a:t>undergraduate degree was funded with TA) as follows:</a:t>
            </a:r>
          </a:p>
          <a:p>
            <a:r>
              <a:rPr lang="en-US" dirty="0"/>
              <a:t> Enlisted Soldiers who have successfully completed Advanced Leaders Course.</a:t>
            </a:r>
          </a:p>
          <a:p>
            <a:r>
              <a:rPr lang="en-US" dirty="0"/>
              <a:t> Warrant officers who have graduated Warrant Officer Advanced Course.</a:t>
            </a:r>
          </a:p>
          <a:p>
            <a:r>
              <a:rPr lang="en-US" dirty="0"/>
              <a:t> Officers who have graduated Captain Career Course or equivalent.</a:t>
            </a:r>
          </a:p>
          <a:p>
            <a:r>
              <a:rPr lang="en-US" dirty="0"/>
              <a:t> Baseline Eligibility Requirements. Regardless of which TA tier they are eligible for, all Soldiers must meet </a:t>
            </a:r>
          </a:p>
          <a:p>
            <a:r>
              <a:rPr lang="en-US" dirty="0"/>
              <a:t>the following eligibility requirements to receive TA benefits:</a:t>
            </a:r>
          </a:p>
          <a:p>
            <a:r>
              <a:rPr lang="en-US" dirty="0"/>
              <a:t> Soldiers must not be under suspension of favorable personnel actions in accordance with AR 600-8-2.</a:t>
            </a:r>
          </a:p>
          <a:p>
            <a:r>
              <a:rPr lang="en-US" dirty="0"/>
              <a:t> Soldiers must not be a contracted Reserve Officers Training Corps (ROTC) scholarship cadet or Green-</a:t>
            </a:r>
            <a:r>
              <a:rPr lang="en-US" dirty="0" err="1"/>
              <a:t>toGold</a:t>
            </a:r>
            <a:r>
              <a:rPr lang="en-US" dirty="0"/>
              <a:t> ROTC program cadet.</a:t>
            </a:r>
          </a:p>
          <a:p>
            <a:r>
              <a:rPr lang="en-US" dirty="0"/>
              <a:t> Soldiers must have sufficient time in service remaining to complete all courses for which the Soldier is </a:t>
            </a:r>
          </a:p>
          <a:p>
            <a:r>
              <a:rPr lang="en-US" dirty="0"/>
              <a:t>requesting TA.</a:t>
            </a:r>
          </a:p>
          <a:p>
            <a:r>
              <a:rPr lang="en-US" dirty="0"/>
              <a:t> Soldiers must resolve any </a:t>
            </a:r>
            <a:r>
              <a:rPr lang="en-US" dirty="0" err="1"/>
              <a:t>ARMYIgnitED</a:t>
            </a:r>
            <a:r>
              <a:rPr lang="en-US" dirty="0"/>
              <a:t>-imposed account holds, including, but not limited to, unsuccessful, </a:t>
            </a:r>
          </a:p>
          <a:p>
            <a:r>
              <a:rPr lang="en-US" dirty="0"/>
              <a:t>incomplete, or missing class grades; minimum grade point average; incorrect civilian education level; </a:t>
            </a:r>
          </a:p>
          <a:p>
            <a:r>
              <a:rPr lang="en-US" dirty="0"/>
              <a:t>missing/unapproved degree plan; expired or missing statement of understanding; and semester hour (SH) and </a:t>
            </a:r>
          </a:p>
          <a:p>
            <a:r>
              <a:rPr lang="en-US" dirty="0"/>
              <a:t>annual and lifetime TA limits.</a:t>
            </a:r>
          </a:p>
          <a:p>
            <a:r>
              <a:rPr lang="en-US" dirty="0"/>
              <a:t> Soldiers must not be attending school under the provisions of AR 621-1 (such as fully funded schooling or </a:t>
            </a:r>
          </a:p>
          <a:p>
            <a:r>
              <a:rPr lang="en-US" dirty="0"/>
              <a:t>degree completion or cooperative degree programs) during the period the Soldier is requesting TA.</a:t>
            </a:r>
          </a:p>
          <a:p>
            <a:r>
              <a:rPr lang="en-US" dirty="0"/>
              <a:t>44</a:t>
            </a:r>
          </a:p>
          <a:p>
            <a:r>
              <a:rPr lang="en-US" dirty="0"/>
              <a:t> Soldiers in Active Guard and Reserve (AGR) status, pursuant to titles 10 or 32, and ARNG and AR Soldiers </a:t>
            </a:r>
          </a:p>
          <a:p>
            <a:r>
              <a:rPr lang="en-US" dirty="0"/>
              <a:t>in an active drilling status must have a designation of satisfactory participant.</a:t>
            </a:r>
          </a:p>
          <a:p>
            <a:r>
              <a:rPr lang="en-US" dirty="0"/>
              <a:t> Tuition Assistance Program Authorizations. If Soldiers meet the eligibility requirements in paragraphs 5 </a:t>
            </a:r>
          </a:p>
          <a:p>
            <a:r>
              <a:rPr lang="en-US" dirty="0"/>
              <a:t>through 8, they may participate in the TA program subject to the following:</a:t>
            </a:r>
          </a:p>
          <a:p>
            <a:r>
              <a:rPr lang="en-US" dirty="0"/>
              <a:t> Soldiers may take up to 16 SH each fiscal year at the rate of up to $250 a SH each year.</a:t>
            </a:r>
          </a:p>
          <a:p>
            <a:r>
              <a:rPr lang="en-US" dirty="0"/>
              <a:t> Soldiers may use TA to pursue postsecondary education at the following levels: certificate/diploma, </a:t>
            </a:r>
          </a:p>
          <a:p>
            <a:r>
              <a:rPr lang="en-US" dirty="0"/>
              <a:t>associate, bachelor’s, and master’s.</a:t>
            </a:r>
          </a:p>
          <a:p>
            <a:r>
              <a:rPr lang="en-US" dirty="0"/>
              <a:t> Soldiers may only use TA to pursue one degree/certificate at a time.</a:t>
            </a:r>
          </a:p>
          <a:p>
            <a:r>
              <a:rPr lang="en-US" dirty="0"/>
              <a:t> Soldiers may not use TA for courses leading to a lower or lateral postsecondary diploma/degree than they </a:t>
            </a:r>
          </a:p>
          <a:p>
            <a:r>
              <a:rPr lang="en-US" dirty="0"/>
              <a:t>already possess, regardless of funding source used, except for special programs identified in AR 621-5 with </a:t>
            </a:r>
          </a:p>
          <a:p>
            <a:r>
              <a:rPr lang="en-US" dirty="0"/>
              <a:t>approval of an Army Education Counselor.</a:t>
            </a:r>
          </a:p>
          <a:p>
            <a:r>
              <a:rPr lang="en-US" dirty="0"/>
              <a:t> Soldiers may use TA to earn one or more degrees through the master’s level for a combined total of up to 130 </a:t>
            </a:r>
          </a:p>
          <a:p>
            <a:r>
              <a:rPr lang="en-US" dirty="0"/>
              <a:t>SH at the undergraduate level (associate and bachelor’s), 39 SH for a master’s degree, and 21 SH for an </a:t>
            </a:r>
          </a:p>
          <a:p>
            <a:r>
              <a:rPr lang="en-US" dirty="0"/>
              <a:t>academic certificate/diploma (undergraduate or graduate level).</a:t>
            </a:r>
          </a:p>
          <a:p>
            <a:r>
              <a:rPr lang="en-US" dirty="0"/>
              <a:t> TA is not authorized for doctor’s degrees as defined by the U.S. Department of Education. Examples include, </a:t>
            </a:r>
          </a:p>
          <a:p>
            <a:r>
              <a:rPr lang="en-US" dirty="0"/>
              <a:t>but are not limited to, Doctor of Jurisprudence or Juris Doctor (J.D.), Doctor of Medicine (M.D), Doctor of </a:t>
            </a:r>
          </a:p>
          <a:p>
            <a:r>
              <a:rPr lang="en-US" dirty="0"/>
              <a:t>Pharmacy (</a:t>
            </a:r>
            <a:r>
              <a:rPr lang="en-US" dirty="0" err="1"/>
              <a:t>Pharm.D</a:t>
            </a:r>
            <a:r>
              <a:rPr lang="en-US" dirty="0"/>
              <a:t>), and Doctor of Philosophy (Ph.D.).</a:t>
            </a:r>
          </a:p>
          <a:p>
            <a:r>
              <a:rPr lang="en-US" dirty="0"/>
              <a:t> TA is not authorized for courses available in Army e-Learning unless the class is required as part of the </a:t>
            </a:r>
          </a:p>
          <a:p>
            <a:r>
              <a:rPr lang="en-US" dirty="0"/>
              <a:t>official degree plan.</a:t>
            </a:r>
          </a:p>
          <a:p>
            <a:r>
              <a:rPr lang="en-US" dirty="0"/>
              <a:t> TA is not authorized for institutional challenge examinations/credibly-examination, credit awarded based </a:t>
            </a:r>
          </a:p>
          <a:p>
            <a:r>
              <a:rPr lang="en-US" dirty="0"/>
              <a:t>solely on an assessment of prior learning and/or experience, portfolio evaluation, or review of military or </a:t>
            </a:r>
          </a:p>
          <a:p>
            <a:r>
              <a:rPr lang="en-US" dirty="0"/>
              <a:t>civilian transcript(s).</a:t>
            </a:r>
          </a:p>
          <a:p>
            <a:r>
              <a:rPr lang="en-US" dirty="0"/>
              <a:t> This policy change does not affect existing authorized uses of TA not explicitly prohibited by this directive.</a:t>
            </a:r>
          </a:p>
          <a:p>
            <a:r>
              <a:rPr lang="en-US" dirty="0"/>
              <a:t> TA covers tuition only. TA will not pay for fees institutions levy, unless authorized by DoD Instruction </a:t>
            </a:r>
          </a:p>
          <a:p>
            <a:r>
              <a:rPr lang="en-US" dirty="0"/>
              <a:t>1322.25.</a:t>
            </a:r>
          </a:p>
          <a:p>
            <a:r>
              <a:rPr lang="en-US" dirty="0"/>
              <a:t> TA is not authorized for any course for which a Soldier receives reimbursement in whole or in part from any </a:t>
            </a:r>
          </a:p>
          <a:p>
            <a:r>
              <a:rPr lang="en-US" dirty="0"/>
              <a:t>other Federal source, including veterans’ education benefits and Service-funded programs (ROTC </a:t>
            </a:r>
          </a:p>
          <a:p>
            <a:r>
              <a:rPr lang="en-US" dirty="0"/>
              <a:t>scholarship, education-related incentive or bonus, and advanced civil schooling) when the TA payment would </a:t>
            </a:r>
          </a:p>
          <a:p>
            <a:r>
              <a:rPr lang="en-US" dirty="0"/>
              <a:t>constitute a duplication of benefits. Federal student aid loans, grants, and work-study programs are not </a:t>
            </a:r>
          </a:p>
          <a:p>
            <a:r>
              <a:rPr lang="en-US" dirty="0"/>
              <a:t>considered a duplication of benefits.</a:t>
            </a:r>
          </a:p>
          <a:p>
            <a:r>
              <a:rPr lang="en-US" dirty="0"/>
              <a:t> The Deputy Chief of Staff, G-1 is the proponent for this policy and will incorporate the provisions of this </a:t>
            </a:r>
          </a:p>
          <a:p>
            <a:r>
              <a:rPr lang="en-US" dirty="0"/>
              <a:t>directive into the next update of AR 621-5. The Deputy Chief of Staff, G-1 will publish implementing </a:t>
            </a:r>
          </a:p>
          <a:p>
            <a:r>
              <a:rPr lang="en-US" dirty="0"/>
              <a:t>guidance and annual updates to the TA program’s policies and procedures. Direct any questions about the </a:t>
            </a:r>
          </a:p>
          <a:p>
            <a:r>
              <a:rPr lang="en-US" dirty="0"/>
              <a:t>policy to U.S. Army Human Resources Command, Army Continuing Education Division at: </a:t>
            </a:r>
          </a:p>
          <a:p>
            <a:r>
              <a:rPr lang="en-US" dirty="0" err="1"/>
              <a:t>usarmy.knox.hrc.mbx.tagd-aces@mail.m</a:t>
            </a:r>
            <a:endParaRPr lang="en-US" dirty="0"/>
          </a:p>
        </p:txBody>
      </p:sp>
      <p:sp>
        <p:nvSpPr>
          <p:cNvPr id="4" name="Slide Number Placeholder 3"/>
          <p:cNvSpPr>
            <a:spLocks noGrp="1"/>
          </p:cNvSpPr>
          <p:nvPr>
            <p:ph type="sldNum" sz="quarter" idx="5"/>
          </p:nvPr>
        </p:nvSpPr>
        <p:spPr/>
        <p:txBody>
          <a:bodyPr/>
          <a:lstStyle/>
          <a:p>
            <a:fld id="{08707850-5190-4FA2-BC34-FF0B8BD5FE4B}" type="slidenum">
              <a:rPr lang="en-US" smtClean="0"/>
              <a:t>17</a:t>
            </a:fld>
            <a:endParaRPr lang="en-US"/>
          </a:p>
        </p:txBody>
      </p:sp>
    </p:spTree>
    <p:extLst>
      <p:ext uri="{BB962C8B-B14F-4D97-AF65-F5344CB8AC3E}">
        <p14:creationId xmlns:p14="http://schemas.microsoft.com/office/powerpoint/2010/main" val="3753657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buNone/>
            </a:pPr>
            <a:r>
              <a:rPr lang="en-US" b="1" dirty="0"/>
              <a:t>Qualifications</a:t>
            </a:r>
          </a:p>
          <a:p>
            <a:pPr>
              <a:buFont typeface="Wingdings" panose="05000000000000000000" pitchFamily="2" charset="2"/>
              <a:buChar char="Ø"/>
            </a:pPr>
            <a:r>
              <a:rPr lang="en-US" sz="1200" dirty="0"/>
              <a:t>Be a US citizen</a:t>
            </a:r>
          </a:p>
          <a:p>
            <a:pPr>
              <a:buFont typeface="Wingdings" panose="05000000000000000000" pitchFamily="2" charset="2"/>
              <a:buChar char="Ø"/>
            </a:pPr>
            <a:r>
              <a:rPr lang="en-US" sz="1200" dirty="0"/>
              <a:t>Have a valid MEPS physical</a:t>
            </a:r>
          </a:p>
          <a:p>
            <a:pPr>
              <a:buFont typeface="Wingdings" panose="05000000000000000000" pitchFamily="2" charset="2"/>
              <a:buChar char="Ø"/>
            </a:pPr>
            <a:r>
              <a:rPr lang="en-US" sz="1200" dirty="0"/>
              <a:t>Currently in the USAR</a:t>
            </a:r>
          </a:p>
          <a:p>
            <a:pPr>
              <a:buFont typeface="Wingdings" panose="05000000000000000000" pitchFamily="2" charset="2"/>
              <a:buChar char="Ø"/>
            </a:pPr>
            <a:r>
              <a:rPr lang="en-US" sz="1200" dirty="0"/>
              <a:t>Complete SF86 to obtain secret security clearance</a:t>
            </a:r>
          </a:p>
          <a:p>
            <a:pPr>
              <a:buFont typeface="Wingdings" panose="05000000000000000000" pitchFamily="2" charset="2"/>
              <a:buChar char="Ø"/>
            </a:pPr>
            <a:r>
              <a:rPr lang="en-US" sz="1200" dirty="0"/>
              <a:t>Pass a valid ACFT</a:t>
            </a:r>
          </a:p>
          <a:p>
            <a:pPr>
              <a:buFont typeface="Wingdings" panose="05000000000000000000" pitchFamily="2" charset="2"/>
              <a:buChar char="Ø"/>
            </a:pPr>
            <a:r>
              <a:rPr lang="en-US" sz="1200" dirty="0"/>
              <a:t>Be in compliance with AR 600-9 HT/WT standards</a:t>
            </a:r>
          </a:p>
          <a:p>
            <a:pPr>
              <a:buFont typeface="Wingdings" panose="05000000000000000000" pitchFamily="2" charset="2"/>
              <a:buChar char="Ø"/>
            </a:pPr>
            <a:r>
              <a:rPr lang="en-US" sz="1200" dirty="0"/>
              <a:t>Pass MSC CDR interview process (if applicable)</a:t>
            </a:r>
          </a:p>
          <a:p>
            <a:pPr>
              <a:buFont typeface="Wingdings" panose="05000000000000000000" pitchFamily="2" charset="2"/>
              <a:buChar char="Ø"/>
            </a:pPr>
            <a:r>
              <a:rPr lang="en-US" sz="1200" dirty="0"/>
              <a:t>Pass PMS interview process (PMS should be involved early in the process)</a:t>
            </a:r>
          </a:p>
          <a:p>
            <a:pPr>
              <a:buFont typeface="Wingdings" panose="05000000000000000000" pitchFamily="2" charset="2"/>
              <a:buChar char="Ø"/>
            </a:pPr>
            <a:r>
              <a:rPr lang="en-US" sz="1200" dirty="0"/>
              <a:t>Proof of acceptance into participating University of attendance</a:t>
            </a:r>
          </a:p>
          <a:p>
            <a:pPr>
              <a:buFont typeface="Wingdings" panose="05000000000000000000" pitchFamily="2" charset="2"/>
              <a:buChar char="Ø"/>
            </a:pPr>
            <a:r>
              <a:rPr lang="en-US" sz="1200" dirty="0"/>
              <a:t>Proof of academic major</a:t>
            </a:r>
          </a:p>
          <a:p>
            <a:pPr>
              <a:buFont typeface="Wingdings" panose="05000000000000000000" pitchFamily="2" charset="2"/>
              <a:buChar char="Ø"/>
            </a:pPr>
            <a:r>
              <a:rPr lang="en-US" sz="1200" dirty="0"/>
              <a:t>GPA of 2.5 or Higher</a:t>
            </a:r>
          </a:p>
          <a:p>
            <a:pPr>
              <a:buFont typeface="Wingdings" panose="05000000000000000000" pitchFamily="2" charset="2"/>
              <a:buChar char="Ø"/>
            </a:pPr>
            <a:r>
              <a:rPr lang="en-US" sz="1200" dirty="0"/>
              <a:t>Proof of SAT/ACT scores (min 920 SAT or 19 ACT)</a:t>
            </a:r>
          </a:p>
          <a:p>
            <a:pPr>
              <a:buFont typeface="Wingdings" panose="05000000000000000000" pitchFamily="2" charset="2"/>
              <a:buChar char="Ø"/>
            </a:pPr>
            <a:r>
              <a:rPr lang="en-US" sz="1200" dirty="0"/>
              <a:t>Must have an approved academic major and be a current drilling USAR member.</a:t>
            </a:r>
          </a:p>
          <a:p>
            <a:pPr>
              <a:buFont typeface="Wingdings" panose="05000000000000000000" pitchFamily="2" charset="2"/>
              <a:buChar char="Ø"/>
            </a:pPr>
            <a:r>
              <a:rPr lang="en-US" sz="1200" dirty="0"/>
              <a:t>They must, at a minimum, be accepted into a participating institution.</a:t>
            </a:r>
          </a:p>
          <a:p>
            <a:pPr>
              <a:buFont typeface="Wingdings" panose="05000000000000000000" pitchFamily="2" charset="2"/>
              <a:buChar char="Ø"/>
            </a:pPr>
            <a:r>
              <a:rPr lang="en-US" sz="1200" dirty="0"/>
              <a:t>Be able to commission before reaching the age of 31</a:t>
            </a:r>
            <a:endParaRPr lang="en-US" dirty="0">
              <a:cs typeface="Calibri"/>
            </a:endParaRPr>
          </a:p>
        </p:txBody>
      </p:sp>
      <p:sp>
        <p:nvSpPr>
          <p:cNvPr id="4" name="Slide Number Placeholder 3"/>
          <p:cNvSpPr>
            <a:spLocks noGrp="1"/>
          </p:cNvSpPr>
          <p:nvPr>
            <p:ph type="sldNum" sz="quarter" idx="5"/>
          </p:nvPr>
        </p:nvSpPr>
        <p:spPr/>
        <p:txBody>
          <a:bodyPr/>
          <a:lstStyle/>
          <a:p>
            <a:fld id="{08707850-5190-4FA2-BC34-FF0B8BD5FE4B}" type="slidenum">
              <a:rPr lang="en-US" smtClean="0"/>
              <a:t>18</a:t>
            </a:fld>
            <a:endParaRPr lang="en-US"/>
          </a:p>
        </p:txBody>
      </p:sp>
    </p:spTree>
    <p:extLst>
      <p:ext uri="{BB962C8B-B14F-4D97-AF65-F5344CB8AC3E}">
        <p14:creationId xmlns:p14="http://schemas.microsoft.com/office/powerpoint/2010/main" val="652456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20000"/>
              </a:lnSpc>
              <a:buFont typeface="Wingdings" panose="05000000000000000000" pitchFamily="2" charset="2"/>
              <a:buChar char="Ø"/>
              <a:defRPr/>
            </a:pPr>
            <a:r>
              <a:rPr lang="en-US" altLang="en-US" sz="1200" dirty="0"/>
              <a:t>SMP cadets are </a:t>
            </a:r>
            <a:r>
              <a:rPr lang="en-US" altLang="en-US" sz="1200" dirty="0">
                <a:solidFill>
                  <a:srgbClr val="0000FF"/>
                </a:solidFill>
              </a:rPr>
              <a:t>non-deployable</a:t>
            </a:r>
          </a:p>
          <a:p>
            <a:pPr marL="171450" indent="-171450">
              <a:lnSpc>
                <a:spcPct val="120000"/>
              </a:lnSpc>
              <a:buFont typeface="Wingdings" panose="05000000000000000000" pitchFamily="2" charset="2"/>
              <a:buChar char="Ø"/>
              <a:defRPr/>
            </a:pPr>
            <a:r>
              <a:rPr lang="en-US" sz="1200" dirty="0"/>
              <a:t>Documents required:</a:t>
            </a:r>
          </a:p>
          <a:p>
            <a:pPr marL="171450" indent="-171450">
              <a:buFont typeface="Wingdings" panose="05000000000000000000" pitchFamily="2" charset="2"/>
              <a:buChar char="Ø"/>
            </a:pPr>
            <a:r>
              <a:rPr lang="en-US" sz="1200" dirty="0"/>
              <a:t>Professor Of Military Science (PMS) Certification (Memorandum) that the potential participant has the ability to be contracted.</a:t>
            </a:r>
          </a:p>
          <a:p>
            <a:pPr marL="171450" indent="-171450">
              <a:buFont typeface="Wingdings" panose="05000000000000000000" pitchFamily="2" charset="2"/>
              <a:buChar char="Ø"/>
            </a:pPr>
            <a:r>
              <a:rPr lang="en-US" sz="1200" dirty="0"/>
              <a:t>TPU Letter of Acceptance (LOA).</a:t>
            </a:r>
          </a:p>
          <a:p>
            <a:pPr marL="171450" indent="-171450">
              <a:buFont typeface="Wingdings" panose="05000000000000000000" pitchFamily="2" charset="2"/>
              <a:buChar char="Ø"/>
            </a:pPr>
            <a:r>
              <a:rPr lang="en-US" sz="1200" dirty="0"/>
              <a:t>BN Operations must forward LOA and Vacancy Load Request Form to AR ROC NCO for 09R position to be manually loaded into the system.</a:t>
            </a:r>
          </a:p>
          <a:p>
            <a:pPr marL="171450" indent="-171450">
              <a:buFont typeface="Wingdings" panose="05000000000000000000" pitchFamily="2" charset="2"/>
              <a:buChar char="Ø"/>
            </a:pPr>
            <a:r>
              <a:rPr lang="en-US" sz="1200" dirty="0"/>
              <a:t>Applicant must take ASVAB Test (if no valid test exists) and full MEPS physical.</a:t>
            </a:r>
          </a:p>
          <a:p>
            <a:pPr marL="171450" indent="-171450">
              <a:buFont typeface="Wingdings" panose="05000000000000000000" pitchFamily="2" charset="2"/>
              <a:buChar char="Ø"/>
            </a:pPr>
            <a:r>
              <a:rPr lang="en-US" sz="1200" dirty="0"/>
              <a:t>Applicant must score an AFQT of 31 or higher. (UM 13-045)</a:t>
            </a:r>
          </a:p>
          <a:p>
            <a:pPr marL="171450" indent="-171450">
              <a:buFont typeface="Wingdings" panose="05000000000000000000" pitchFamily="2" charset="2"/>
              <a:buChar char="Ø"/>
            </a:pPr>
            <a:r>
              <a:rPr lang="en-US" sz="1200" dirty="0"/>
              <a:t>DD 4</a:t>
            </a:r>
          </a:p>
          <a:p>
            <a:pPr marL="171450" indent="-171450">
              <a:buFont typeface="Wingdings" panose="05000000000000000000" pitchFamily="2" charset="2"/>
              <a:buChar char="Ø"/>
            </a:pPr>
            <a:r>
              <a:rPr lang="en-US" sz="1200" dirty="0"/>
              <a:t>DA Form 4824 executed by ROTC Department PMS or Recruiter</a:t>
            </a:r>
          </a:p>
          <a:p>
            <a:pPr marL="171450" indent="-171450">
              <a:buFont typeface="Wingdings" panose="05000000000000000000" pitchFamily="2" charset="2"/>
              <a:buChar char="Ø"/>
            </a:pPr>
            <a:r>
              <a:rPr lang="en-US" sz="1200" dirty="0"/>
              <a:t>USAREC 601-210, p101</a:t>
            </a:r>
          </a:p>
          <a:p>
            <a:pPr marL="171450" indent="-171450">
              <a:buFont typeface="Wingdings" panose="05000000000000000000" pitchFamily="2" charset="2"/>
              <a:buChar char="Ø"/>
            </a:pPr>
            <a:r>
              <a:rPr lang="en-US" sz="1200" dirty="0"/>
              <a:t>-All applicants must have an  ASVAB score of record to enlist.</a:t>
            </a:r>
          </a:p>
        </p:txBody>
      </p:sp>
      <p:sp>
        <p:nvSpPr>
          <p:cNvPr id="4" name="Slide Number Placeholder 3"/>
          <p:cNvSpPr>
            <a:spLocks noGrp="1"/>
          </p:cNvSpPr>
          <p:nvPr>
            <p:ph type="sldNum" sz="quarter" idx="5"/>
          </p:nvPr>
        </p:nvSpPr>
        <p:spPr/>
        <p:txBody>
          <a:bodyPr/>
          <a:lstStyle/>
          <a:p>
            <a:fld id="{08707850-5190-4FA2-BC34-FF0B8BD5FE4B}" type="slidenum">
              <a:rPr lang="en-US" smtClean="0"/>
              <a:t>19</a:t>
            </a:fld>
            <a:endParaRPr lang="en-US"/>
          </a:p>
        </p:txBody>
      </p:sp>
    </p:spTree>
    <p:extLst>
      <p:ext uri="{BB962C8B-B14F-4D97-AF65-F5344CB8AC3E}">
        <p14:creationId xmlns:p14="http://schemas.microsoft.com/office/powerpoint/2010/main" val="2142959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8707850-5190-4FA2-BC34-FF0B8BD5FE4B}" type="slidenum">
              <a:rPr lang="en-US" smtClean="0"/>
              <a:t>20</a:t>
            </a:fld>
            <a:endParaRPr lang="en-US"/>
          </a:p>
        </p:txBody>
      </p:sp>
    </p:spTree>
    <p:extLst>
      <p:ext uri="{BB962C8B-B14F-4D97-AF65-F5344CB8AC3E}">
        <p14:creationId xmlns:p14="http://schemas.microsoft.com/office/powerpoint/2010/main" val="1250746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Soldier earns 2 ½ days per month for a total of 30 days a year. </a:t>
            </a:r>
          </a:p>
          <a:p>
            <a:endParaRPr lang="en-US" dirty="0"/>
          </a:p>
          <a:p>
            <a:r>
              <a:rPr lang="en-US" dirty="0"/>
              <a:t>There are three types of non-chargeable leave under the Leave Entitlements under the Military Parental Leave Program.  Maternity convalescent leave is limited to 12 weeks of non-chargeable leave.  Primary caregiver leave is limited to 6 weeks of non-chargeable leave.  Secondary caregiver leave is limited to 21 days of non-chargeable leave. For more explanation of the Army Parental Leave Program refer to Army Directive 2019-05 (Army Parental Leave Program) dated 22 JAN 2019.</a:t>
            </a:r>
            <a:endParaRPr lang="en-US" dirty="0">
              <a:cs typeface="Calibri"/>
            </a:endParaRPr>
          </a:p>
          <a:p>
            <a:endParaRPr lang="en-US" dirty="0"/>
          </a:p>
          <a:p>
            <a:r>
              <a:rPr lang="en-US" dirty="0"/>
              <a:t>One of the key benefits of serving in the Uniformed Services is the retirement plan. The National Defense Authorization Act for Fiscal Year 2016 created a new retirement system for members of the Uniformed Services. This system, called the Blended Retirement System (BRS), blends the traditional legacy retirement pension, also known as a defined benefit, with a defined contribution benefit into a Thrift Savings Plan (TSP). The BRS went into effect on Jan. 1, 2018.</a:t>
            </a:r>
            <a:endParaRPr lang="en-US" dirty="0">
              <a:cs typeface="Calibri"/>
            </a:endParaRPr>
          </a:p>
          <a:p>
            <a:endParaRPr lang="en-US" dirty="0"/>
          </a:p>
          <a:p>
            <a:endParaRPr lang="en-US" dirty="0"/>
          </a:p>
          <a:p>
            <a:r>
              <a:rPr lang="en-US" dirty="0"/>
              <a:t>Soldiers and family members are entitled to service members group insurance automatically covered by a comprehensive HMO-type military healthcare plan called TRICARE that provides medical and dental care at little or no cost. TRICARE enrollees receive most health care at Military Treatment Facility, where a primary care manager supervises their care. The Army health-care team is one of the biggest health-care networks in the world, utilizing state-of-the-art technology in world-renowned facilities.</a:t>
            </a:r>
            <a:endParaRPr lang="en-US" dirty="0">
              <a:cs typeface="Calibri"/>
            </a:endParaRPr>
          </a:p>
          <a:p>
            <a:endParaRPr lang="en" dirty="0">
              <a:ea typeface="Calibri"/>
              <a:cs typeface="Calibri"/>
            </a:endParaRPr>
          </a:p>
        </p:txBody>
      </p:sp>
      <p:sp>
        <p:nvSpPr>
          <p:cNvPr id="4" name="Slide Number Placeholder 3"/>
          <p:cNvSpPr>
            <a:spLocks noGrp="1"/>
          </p:cNvSpPr>
          <p:nvPr>
            <p:ph type="sldNum" sz="quarter" idx="5"/>
          </p:nvPr>
        </p:nvSpPr>
        <p:spPr/>
        <p:txBody>
          <a:bodyPr/>
          <a:lstStyle/>
          <a:p>
            <a:fld id="{08707850-5190-4FA2-BC34-FF0B8BD5FE4B}" type="slidenum">
              <a:rPr lang="en-US" smtClean="0"/>
              <a:t>21</a:t>
            </a:fld>
            <a:endParaRPr lang="en-US"/>
          </a:p>
        </p:txBody>
      </p:sp>
    </p:spTree>
    <p:extLst>
      <p:ext uri="{BB962C8B-B14F-4D97-AF65-F5344CB8AC3E}">
        <p14:creationId xmlns:p14="http://schemas.microsoft.com/office/powerpoint/2010/main" val="2414887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 does USAREC impact?</a:t>
            </a:r>
          </a:p>
          <a:p>
            <a:endParaRPr lang="en-US" dirty="0"/>
          </a:p>
        </p:txBody>
      </p:sp>
      <p:sp>
        <p:nvSpPr>
          <p:cNvPr id="4" name="Slide Number Placeholder 3"/>
          <p:cNvSpPr>
            <a:spLocks noGrp="1"/>
          </p:cNvSpPr>
          <p:nvPr>
            <p:ph type="sldNum" sz="quarter" idx="5"/>
          </p:nvPr>
        </p:nvSpPr>
        <p:spPr/>
        <p:txBody>
          <a:bodyPr/>
          <a:lstStyle/>
          <a:p>
            <a:fld id="{1A3A78FE-CF5F-4DBE-825E-03CE99972767}" type="slidenum">
              <a:rPr lang="en-US" smtClean="0"/>
              <a:t>3</a:t>
            </a:fld>
            <a:endParaRPr lang="en-US"/>
          </a:p>
        </p:txBody>
      </p:sp>
    </p:spTree>
    <p:extLst>
      <p:ext uri="{BB962C8B-B14F-4D97-AF65-F5344CB8AC3E}">
        <p14:creationId xmlns:p14="http://schemas.microsoft.com/office/powerpoint/2010/main" val="399906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91440"/>
            <a:r>
              <a:rPr lang="en-US" sz="1200" dirty="0">
                <a:latin typeface="US Army Light" panose="020B0506030202020204" pitchFamily="34" charset="0"/>
                <a:cs typeface="Times New Roman" panose="02020603050405020304" pitchFamily="18" charset="0"/>
              </a:rPr>
              <a:t>On 31 January 2023, the Army released ALARACT 007/2023, which provides Soldiers (as defined in key terms) and Families greater flexibility and extended time with dependent children. </a:t>
            </a:r>
            <a:r>
              <a:rPr lang="en-US" sz="1200" dirty="0">
                <a:latin typeface="US Army Light" panose="020B0506030202020204" pitchFamily="34" charset="0"/>
                <a:ea typeface="Verdana" panose="020B0604030504040204" pitchFamily="34" charset="0"/>
                <a:cs typeface="Times New Roman" panose="02020603050405020304" pitchFamily="18" charset="0"/>
              </a:rPr>
              <a:t>P</a:t>
            </a:r>
            <a:r>
              <a:rPr lang="en-US" sz="1200" b="0" i="0" dirty="0">
                <a:effectLst/>
                <a:latin typeface="US Army Light" panose="020B0506030202020204" pitchFamily="34" charset="0"/>
                <a:ea typeface="Verdana" panose="020B0604030504040204" pitchFamily="34" charset="0"/>
                <a:cs typeface="Times New Roman" panose="02020603050405020304" pitchFamily="18" charset="0"/>
              </a:rPr>
              <a:t>er the ALARACT, Soldiers are authorized 12 weeks of parental leave for birth/adoption/long-term foster care placement occurring on or after </a:t>
            </a:r>
            <a:r>
              <a:rPr lang="en-US" sz="1200" dirty="0">
                <a:latin typeface="US Army Light" panose="020B0506030202020204" pitchFamily="34" charset="0"/>
                <a:ea typeface="Verdana" panose="020B0604030504040204" pitchFamily="34" charset="0"/>
                <a:cs typeface="Times New Roman" panose="02020603050405020304" pitchFamily="18" charset="0"/>
              </a:rPr>
              <a:t> </a:t>
            </a:r>
            <a:r>
              <a:rPr lang="en-US" sz="1200" b="0" i="0" dirty="0">
                <a:effectLst/>
                <a:latin typeface="US Army Light" panose="020B0506030202020204" pitchFamily="34" charset="0"/>
                <a:ea typeface="Verdana" panose="020B0604030504040204" pitchFamily="34" charset="0"/>
                <a:cs typeface="Times New Roman" panose="02020603050405020304" pitchFamily="18" charset="0"/>
              </a:rPr>
              <a:t>27 December 2022.</a:t>
            </a:r>
            <a:r>
              <a:rPr lang="en-US" sz="1200" dirty="0">
                <a:latin typeface="US Army Light" panose="020B0506030202020204" pitchFamily="34" charset="0"/>
                <a:ea typeface="Verdana" panose="020B0604030504040204" pitchFamily="34" charset="0"/>
                <a:cs typeface="Times New Roman" panose="02020603050405020304" pitchFamily="18" charset="0"/>
              </a:rPr>
              <a:t> </a:t>
            </a:r>
          </a:p>
          <a:p>
            <a:pPr indent="91440"/>
            <a:r>
              <a:rPr lang="en-US" sz="1200" dirty="0">
                <a:latin typeface="US Army Light" panose="020B0506030202020204" pitchFamily="34" charset="0"/>
                <a:cs typeface="Times New Roman" panose="02020603050405020304" pitchFamily="18" charset="0"/>
              </a:rPr>
              <a:t>The following applies to each sub-set of parents.</a:t>
            </a:r>
          </a:p>
          <a:p>
            <a:pPr marL="0" indent="0">
              <a:buFont typeface="Arial" panose="020B0604020202020204" pitchFamily="34" charset="0"/>
              <a:buNone/>
            </a:pPr>
            <a:endParaRPr lang="en-US" sz="1200" dirty="0">
              <a:latin typeface="US Army Light" panose="020B0506030202020204" pitchFamily="34" charset="0"/>
              <a:cs typeface="Times New Roman" panose="02020603050405020304" pitchFamily="18" charset="0"/>
            </a:endParaRPr>
          </a:p>
          <a:p>
            <a:pPr marL="0" indent="0">
              <a:buFont typeface="Arial" panose="020B0604020202020204" pitchFamily="34" charset="0"/>
              <a:buNone/>
            </a:pPr>
            <a:endParaRPr lang="en-US" sz="1200" dirty="0">
              <a:latin typeface="US Army Light" panose="020B0506030202020204" pitchFamily="34" charset="0"/>
              <a:cs typeface="Times New Roman" panose="02020603050405020304" pitchFamily="18" charset="0"/>
            </a:endParaRPr>
          </a:p>
          <a:p>
            <a:pPr marL="0" indent="0">
              <a:buFont typeface="Arial" panose="020B0604020202020204" pitchFamily="34" charset="0"/>
              <a:buNone/>
            </a:pPr>
            <a:r>
              <a:rPr lang="en-US" sz="1200" dirty="0">
                <a:latin typeface="US Army Light" panose="020B0506030202020204" pitchFamily="34" charset="0"/>
                <a:cs typeface="Times New Roman" panose="02020603050405020304" pitchFamily="18" charset="0"/>
              </a:rPr>
              <a:t>Soldiers choosing to take parental leave in more than one increment must request proposed leave in blocks of at least 7 days each for a max of 12 increments.</a:t>
            </a:r>
          </a:p>
          <a:p>
            <a:r>
              <a:rPr lang="en-US" sz="1200" u="sng" dirty="0">
                <a:latin typeface="US Army Light" panose="020B0506030202020204" pitchFamily="34" charset="0"/>
                <a:cs typeface="Times New Roman" panose="02020603050405020304" pitchFamily="18" charset="0"/>
              </a:rPr>
              <a:t>Deferring leave</a:t>
            </a:r>
            <a:r>
              <a:rPr lang="en-US" sz="1200" dirty="0">
                <a:latin typeface="US Army Light" panose="020B0506030202020204" pitchFamily="34" charset="0"/>
                <a:cs typeface="Times New Roman" panose="02020603050405020304" pitchFamily="18" charset="0"/>
              </a:rPr>
              <a:t>: Operationally deployed Soldiers must normally defer parental leave until completion of deployment. However, unit commanders may approve parental leave if he/she determines it doesn’t impact unit readiness. Soldiers who defer leave because of deployment may be authorized an extension of the 1-year parental leave period.</a:t>
            </a:r>
          </a:p>
          <a:p>
            <a:r>
              <a:rPr lang="en-US" sz="1200" u="sng" dirty="0">
                <a:latin typeface="US Army Light" panose="020B0506030202020204" pitchFamily="34" charset="0"/>
                <a:cs typeface="Times New Roman" panose="02020603050405020304" pitchFamily="18" charset="0"/>
              </a:rPr>
              <a:t>Extension of leave</a:t>
            </a:r>
            <a:r>
              <a:rPr lang="en-US" sz="1200" dirty="0">
                <a:latin typeface="US Army Light" panose="020B0506030202020204" pitchFamily="34" charset="0"/>
                <a:cs typeface="Times New Roman" panose="02020603050405020304" pitchFamily="18" charset="0"/>
              </a:rPr>
              <a:t>: Authorized if Soldiers lose unused parental leave (after the 1-year period) because of deployment/military exercise (consecutively more than 90 days), attendance at an in-residence PME course (consecutively more than  90 days), execution of PCS orders with TDY </a:t>
            </a:r>
            <a:r>
              <a:rPr lang="en-US" sz="1200" dirty="0" err="1">
                <a:latin typeface="US Army Light" panose="020B0506030202020204" pitchFamily="34" charset="0"/>
                <a:cs typeface="Times New Roman" panose="02020603050405020304" pitchFamily="18" charset="0"/>
              </a:rPr>
              <a:t>en</a:t>
            </a:r>
            <a:r>
              <a:rPr lang="en-US" sz="1200" dirty="0">
                <a:latin typeface="US Army Light" panose="020B0506030202020204" pitchFamily="34" charset="0"/>
                <a:cs typeface="Times New Roman" panose="02020603050405020304" pitchFamily="18" charset="0"/>
              </a:rPr>
              <a:t> route to new permanent duty station (consecutively more than 90 days) that would interfere with taking parental leave. </a:t>
            </a:r>
          </a:p>
          <a:p>
            <a:r>
              <a:rPr lang="en-US" sz="1200" u="sng" dirty="0">
                <a:latin typeface="US Army Light" panose="020B0506030202020204" pitchFamily="34" charset="0"/>
                <a:cs typeface="Times New Roman" panose="02020603050405020304" pitchFamily="18" charset="0"/>
              </a:rPr>
              <a:t>Unused leave</a:t>
            </a:r>
            <a:r>
              <a:rPr lang="en-US" sz="1200" dirty="0">
                <a:latin typeface="US Army Light" panose="020B0506030202020204" pitchFamily="34" charset="0"/>
                <a:cs typeface="Times New Roman" panose="02020603050405020304" pitchFamily="18" charset="0"/>
              </a:rPr>
              <a:t>: </a:t>
            </a:r>
            <a:r>
              <a:rPr lang="en-US" sz="1200" b="0" i="0" dirty="0">
                <a:effectLst/>
                <a:latin typeface="US Army Light" panose="020B0506030202020204" pitchFamily="34" charset="0"/>
              </a:rPr>
              <a:t>Soldiers forfeit any amount of unused parental leave remaining at the expiration of the        1-year period (unless extension applies); at the time of separation from active service; termination of placement for adoption/long-term foster care.</a:t>
            </a:r>
            <a:endParaRPr lang="en-US" sz="1200" dirty="0">
              <a:latin typeface="US Army Light" panose="020B0506030202020204" pitchFamily="34" charset="0"/>
              <a:cs typeface="Times New Roman" panose="02020603050405020304" pitchFamily="18" charset="0"/>
            </a:endParaRPr>
          </a:p>
          <a:p>
            <a:r>
              <a:rPr lang="en-US" sz="1200" u="sng" dirty="0">
                <a:latin typeface="US Army Light" panose="020B0506030202020204" pitchFamily="34" charset="0"/>
                <a:cs typeface="Times New Roman" panose="02020603050405020304" pitchFamily="18" charset="0"/>
              </a:rPr>
              <a:t>Stillbirth/miscarriage</a:t>
            </a:r>
            <a:r>
              <a:rPr lang="en-US" sz="1200" dirty="0">
                <a:latin typeface="US Army Light" panose="020B0506030202020204" pitchFamily="34" charset="0"/>
                <a:cs typeface="Times New Roman" panose="02020603050405020304" pitchFamily="18" charset="0"/>
              </a:rPr>
              <a:t>: Birth parent/spouse not authorized parental leave. DoD Health care provider may recommend convalescent leave.</a:t>
            </a:r>
            <a:endParaRPr lang="en-US" sz="1200" u="sng" dirty="0">
              <a:latin typeface="US Army Light" panose="020B0506030202020204" pitchFamily="34" charset="0"/>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08707850-5190-4FA2-BC34-FF0B8BD5FE4B}" type="slidenum">
              <a:rPr lang="en-US" smtClean="0"/>
              <a:t>22</a:t>
            </a:fld>
            <a:endParaRPr lang="en-US"/>
          </a:p>
        </p:txBody>
      </p:sp>
    </p:spTree>
    <p:extLst>
      <p:ext uri="{BB962C8B-B14F-4D97-AF65-F5344CB8AC3E}">
        <p14:creationId xmlns:p14="http://schemas.microsoft.com/office/powerpoint/2010/main" val="2317515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display of the geographically dispersed AO that is USAREC.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F2EDF-5893-42C9-B969-C2E36F6494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1649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someone would process through the USAREC pipeline.</a:t>
            </a:r>
          </a:p>
        </p:txBody>
      </p:sp>
      <p:sp>
        <p:nvSpPr>
          <p:cNvPr id="4" name="Slide Number Placeholder 3"/>
          <p:cNvSpPr>
            <a:spLocks noGrp="1"/>
          </p:cNvSpPr>
          <p:nvPr>
            <p:ph type="sldNum" sz="quarter" idx="5"/>
          </p:nvPr>
        </p:nvSpPr>
        <p:spPr/>
        <p:txBody>
          <a:bodyPr/>
          <a:lstStyle/>
          <a:p>
            <a:fld id="{08707850-5190-4FA2-BC34-FF0B8BD5FE4B}" type="slidenum">
              <a:rPr lang="en-US" smtClean="0"/>
              <a:t>5</a:t>
            </a:fld>
            <a:endParaRPr lang="en-US"/>
          </a:p>
        </p:txBody>
      </p:sp>
    </p:spTree>
    <p:extLst>
      <p:ext uri="{BB962C8B-B14F-4D97-AF65-F5344CB8AC3E}">
        <p14:creationId xmlns:p14="http://schemas.microsoft.com/office/powerpoint/2010/main" val="794346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Basic Army benefits to discuss.</a:t>
            </a:r>
          </a:p>
        </p:txBody>
      </p:sp>
      <p:sp>
        <p:nvSpPr>
          <p:cNvPr id="4" name="Slide Number Placeholder 3"/>
          <p:cNvSpPr>
            <a:spLocks noGrp="1"/>
          </p:cNvSpPr>
          <p:nvPr>
            <p:ph type="sldNum" sz="quarter" idx="5"/>
          </p:nvPr>
        </p:nvSpPr>
        <p:spPr/>
        <p:txBody>
          <a:bodyPr/>
          <a:lstStyle/>
          <a:p>
            <a:fld id="{08707850-5190-4FA2-BC34-FF0B8BD5FE4B}" type="slidenum">
              <a:rPr lang="en-US" smtClean="0"/>
              <a:t>6</a:t>
            </a:fld>
            <a:endParaRPr lang="en-US"/>
          </a:p>
        </p:txBody>
      </p:sp>
    </p:spTree>
    <p:extLst>
      <p:ext uri="{BB962C8B-B14F-4D97-AF65-F5344CB8AC3E}">
        <p14:creationId xmlns:p14="http://schemas.microsoft.com/office/powerpoint/2010/main" val="611592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Information contained in this guide is  subject to change and should not be construed as a guarantee of the availability of these programs at a given time. Recruiters and authorized members of Recruiting Command must verify and validate enlistment eligibility, availability, and qualifications for specific enlistment options during Army enlistment processing. Users should find the Pocket Recruiter Guide a useful aid to help build and maintain a high-quality Army</a:t>
            </a:r>
            <a:endParaRPr lang="en-US" sz="1200" b="0" i="0" u="none" strike="noStrike" kern="1200" baseline="0" dirty="0">
              <a:solidFill>
                <a:schemeClr val="tx1"/>
              </a:solidFill>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08707850-5190-4FA2-BC34-FF0B8BD5FE4B}" type="slidenum">
              <a:rPr lang="en-US" smtClean="0"/>
              <a:t>7</a:t>
            </a:fld>
            <a:endParaRPr lang="en-US"/>
          </a:p>
        </p:txBody>
      </p:sp>
    </p:spTree>
    <p:extLst>
      <p:ext uri="{BB962C8B-B14F-4D97-AF65-F5344CB8AC3E}">
        <p14:creationId xmlns:p14="http://schemas.microsoft.com/office/powerpoint/2010/main" val="980628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a:p>
            <a:r>
              <a:rPr lang="en-US" dirty="0">
                <a:cs typeface="Calibri"/>
              </a:rPr>
              <a:t>Army career navigator app. What it can be used for and its benefits.</a:t>
            </a:r>
          </a:p>
        </p:txBody>
      </p:sp>
      <p:sp>
        <p:nvSpPr>
          <p:cNvPr id="4" name="Slide Number Placeholder 3"/>
          <p:cNvSpPr>
            <a:spLocks noGrp="1"/>
          </p:cNvSpPr>
          <p:nvPr>
            <p:ph type="sldNum" sz="quarter" idx="5"/>
          </p:nvPr>
        </p:nvSpPr>
        <p:spPr/>
        <p:txBody>
          <a:bodyPr/>
          <a:lstStyle/>
          <a:p>
            <a:fld id="{08707850-5190-4FA2-BC34-FF0B8BD5FE4B}" type="slidenum">
              <a:rPr lang="en-US" smtClean="0"/>
              <a:t>8</a:t>
            </a:fld>
            <a:endParaRPr lang="en-US"/>
          </a:p>
        </p:txBody>
      </p:sp>
    </p:spTree>
    <p:extLst>
      <p:ext uri="{BB962C8B-B14F-4D97-AF65-F5344CB8AC3E}">
        <p14:creationId xmlns:p14="http://schemas.microsoft.com/office/powerpoint/2010/main" val="110941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a:p>
            <a:r>
              <a:rPr lang="en-US" dirty="0">
                <a:cs typeface="Calibri"/>
              </a:rPr>
              <a:t>Snapshots of the five tabs available on the app.</a:t>
            </a:r>
          </a:p>
        </p:txBody>
      </p:sp>
      <p:sp>
        <p:nvSpPr>
          <p:cNvPr id="4" name="Slide Number Placeholder 3"/>
          <p:cNvSpPr>
            <a:spLocks noGrp="1"/>
          </p:cNvSpPr>
          <p:nvPr>
            <p:ph type="sldNum" sz="quarter" idx="5"/>
          </p:nvPr>
        </p:nvSpPr>
        <p:spPr/>
        <p:txBody>
          <a:bodyPr/>
          <a:lstStyle/>
          <a:p>
            <a:fld id="{08707850-5190-4FA2-BC34-FF0B8BD5FE4B}" type="slidenum">
              <a:rPr lang="en-US" smtClean="0"/>
              <a:t>9</a:t>
            </a:fld>
            <a:endParaRPr lang="en-US"/>
          </a:p>
        </p:txBody>
      </p:sp>
    </p:spTree>
    <p:extLst>
      <p:ext uri="{BB962C8B-B14F-4D97-AF65-F5344CB8AC3E}">
        <p14:creationId xmlns:p14="http://schemas.microsoft.com/office/powerpoint/2010/main" val="266832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a:p>
            <a:r>
              <a:rPr lang="en-US" dirty="0">
                <a:cs typeface="Calibri"/>
              </a:rPr>
              <a:t>Snapshots continued.</a:t>
            </a:r>
          </a:p>
        </p:txBody>
      </p:sp>
      <p:sp>
        <p:nvSpPr>
          <p:cNvPr id="4" name="Slide Number Placeholder 3"/>
          <p:cNvSpPr>
            <a:spLocks noGrp="1"/>
          </p:cNvSpPr>
          <p:nvPr>
            <p:ph type="sldNum" sz="quarter" idx="5"/>
          </p:nvPr>
        </p:nvSpPr>
        <p:spPr/>
        <p:txBody>
          <a:bodyPr/>
          <a:lstStyle/>
          <a:p>
            <a:fld id="{08707850-5190-4FA2-BC34-FF0B8BD5FE4B}" type="slidenum">
              <a:rPr lang="en-US" smtClean="0"/>
              <a:t>10</a:t>
            </a:fld>
            <a:endParaRPr lang="en-US"/>
          </a:p>
        </p:txBody>
      </p:sp>
    </p:spTree>
    <p:extLst>
      <p:ext uri="{BB962C8B-B14F-4D97-AF65-F5344CB8AC3E}">
        <p14:creationId xmlns:p14="http://schemas.microsoft.com/office/powerpoint/2010/main" val="255883406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jpg"/><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B98E5E-F20B-3349-86E2-A5BFC439D87C}"/>
              </a:ext>
            </a:extLst>
          </p:cNvPr>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24C6F38-B754-FF46-84E7-D60A8EF3386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0672" y="85912"/>
            <a:ext cx="865097" cy="790120"/>
          </a:xfrm>
          <a:prstGeom prst="rect">
            <a:avLst/>
          </a:prstGeom>
        </p:spPr>
      </p:pic>
      <p:sp>
        <p:nvSpPr>
          <p:cNvPr id="25" name="Rectangle 2">
            <a:extLst>
              <a:ext uri="{FF2B5EF4-FFF2-40B4-BE49-F238E27FC236}">
                <a16:creationId xmlns:a16="http://schemas.microsoft.com/office/drawing/2014/main" id="{A850BDD8-29A3-4F46-AD1A-888BD29360DB}"/>
              </a:ext>
            </a:extLst>
          </p:cNvPr>
          <p:cNvSpPr txBox="1">
            <a:spLocks noChangeArrowheads="1"/>
          </p:cNvSpPr>
          <p:nvPr userDrawn="1"/>
        </p:nvSpPr>
        <p:spPr>
          <a:xfrm>
            <a:off x="17242" y="168361"/>
            <a:ext cx="9144000" cy="457200"/>
          </a:xfrm>
          <a:prstGeom prst="rect">
            <a:avLst/>
          </a:prstGeom>
        </p:spPr>
        <p:txBody>
          <a:bodyPr>
            <a:normAutofit/>
          </a:bodyPr>
          <a:lstStyle>
            <a:lvl1pPr algn="ctr" defTabSz="914400" rtl="0" eaLnBrk="1" latinLnBrk="0" hangingPunct="1">
              <a:lnSpc>
                <a:spcPct val="90000"/>
              </a:lnSpc>
              <a:spcBef>
                <a:spcPct val="0"/>
              </a:spcBef>
              <a:buNone/>
              <a:defRPr sz="240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400" b="0" i="0" u="none" strike="noStrike" kern="1200" cap="all"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United States ARMY Recruiting Command</a:t>
            </a:r>
          </a:p>
        </p:txBody>
      </p:sp>
      <p:pic>
        <p:nvPicPr>
          <p:cNvPr id="4" name="Content Placeholder 4">
            <a:extLst>
              <a:ext uri="{FF2B5EF4-FFF2-40B4-BE49-F238E27FC236}">
                <a16:creationId xmlns:a16="http://schemas.microsoft.com/office/drawing/2014/main" id="{2EE92529-9A28-8B53-92DC-3369D2AA23E0}"/>
              </a:ext>
            </a:extLst>
          </p:cNvPr>
          <p:cNvPicPr>
            <a:picLocks noChangeAspect="1"/>
          </p:cNvPicPr>
          <p:nvPr userDrawn="1"/>
        </p:nvPicPr>
        <p:blipFill>
          <a:blip r:embed="rId3"/>
          <a:stretch>
            <a:fillRect/>
          </a:stretch>
        </p:blipFill>
        <p:spPr>
          <a:xfrm>
            <a:off x="6155703" y="4659767"/>
            <a:ext cx="2958386" cy="1627551"/>
          </a:xfrm>
          <a:prstGeom prst="rect">
            <a:avLst/>
          </a:prstGeom>
        </p:spPr>
      </p:pic>
      <p:pic>
        <p:nvPicPr>
          <p:cNvPr id="7" name="Picture 6">
            <a:extLst>
              <a:ext uri="{FF2B5EF4-FFF2-40B4-BE49-F238E27FC236}">
                <a16:creationId xmlns:a16="http://schemas.microsoft.com/office/drawing/2014/main" id="{D26A22DC-5A9E-2083-4E9A-954A5E329740}"/>
              </a:ext>
            </a:extLst>
          </p:cNvPr>
          <p:cNvPicPr>
            <a:picLocks noChangeAspect="1"/>
          </p:cNvPicPr>
          <p:nvPr userDrawn="1"/>
        </p:nvPicPr>
        <p:blipFill>
          <a:blip r:embed="rId4"/>
          <a:stretch>
            <a:fillRect/>
          </a:stretch>
        </p:blipFill>
        <p:spPr>
          <a:xfrm>
            <a:off x="29129" y="4775028"/>
            <a:ext cx="2589224" cy="1512652"/>
          </a:xfrm>
          <a:prstGeom prst="rect">
            <a:avLst/>
          </a:prstGeom>
        </p:spPr>
      </p:pic>
      <p:pic>
        <p:nvPicPr>
          <p:cNvPr id="8" name="Picture 7" descr="A picture containing ground, military vehicle, outdoor, transport&#10;&#10;Description automatically generated">
            <a:extLst>
              <a:ext uri="{FF2B5EF4-FFF2-40B4-BE49-F238E27FC236}">
                <a16:creationId xmlns:a16="http://schemas.microsoft.com/office/drawing/2014/main" id="{5007BE6C-5593-8FCC-0A77-560762E2931D}"/>
              </a:ext>
            </a:extLst>
          </p:cNvPr>
          <p:cNvPicPr>
            <a:picLocks noChangeAspect="1"/>
          </p:cNvPicPr>
          <p:nvPr userDrawn="1"/>
        </p:nvPicPr>
        <p:blipFill rotWithShape="1">
          <a:blip r:embed="rId5"/>
          <a:srcRect t="9378"/>
          <a:stretch/>
        </p:blipFill>
        <p:spPr>
          <a:xfrm>
            <a:off x="2731475" y="4478952"/>
            <a:ext cx="3311106" cy="1808366"/>
          </a:xfrm>
          <a:prstGeom prst="rect">
            <a:avLst/>
          </a:prstGeom>
        </p:spPr>
      </p:pic>
      <p:pic>
        <p:nvPicPr>
          <p:cNvPr id="10" name="Picture 9">
            <a:extLst>
              <a:ext uri="{FF2B5EF4-FFF2-40B4-BE49-F238E27FC236}">
                <a16:creationId xmlns:a16="http://schemas.microsoft.com/office/drawing/2014/main" id="{1ECDD823-ACC4-E83C-F712-BAF7A1E9678A}"/>
              </a:ext>
            </a:extLst>
          </p:cNvPr>
          <p:cNvPicPr>
            <a:picLocks noChangeAspect="1"/>
          </p:cNvPicPr>
          <p:nvPr userDrawn="1"/>
        </p:nvPicPr>
        <p:blipFill>
          <a:blip r:embed="rId6"/>
          <a:stretch>
            <a:fillRect/>
          </a:stretch>
        </p:blipFill>
        <p:spPr>
          <a:xfrm>
            <a:off x="23926" y="2810899"/>
            <a:ext cx="2594847" cy="1808366"/>
          </a:xfrm>
          <a:prstGeom prst="rect">
            <a:avLst/>
          </a:prstGeom>
        </p:spPr>
      </p:pic>
      <p:pic>
        <p:nvPicPr>
          <p:cNvPr id="12" name="Picture 11">
            <a:extLst>
              <a:ext uri="{FF2B5EF4-FFF2-40B4-BE49-F238E27FC236}">
                <a16:creationId xmlns:a16="http://schemas.microsoft.com/office/drawing/2014/main" id="{28B6B03B-9813-DE8A-8A7B-9E5EDE3A3169}"/>
              </a:ext>
            </a:extLst>
          </p:cNvPr>
          <p:cNvPicPr>
            <a:picLocks noChangeAspect="1"/>
          </p:cNvPicPr>
          <p:nvPr userDrawn="1"/>
        </p:nvPicPr>
        <p:blipFill>
          <a:blip r:embed="rId7"/>
          <a:stretch>
            <a:fillRect/>
          </a:stretch>
        </p:blipFill>
        <p:spPr>
          <a:xfrm>
            <a:off x="1" y="857251"/>
            <a:ext cx="2991212" cy="1808366"/>
          </a:xfrm>
          <a:prstGeom prst="rect">
            <a:avLst/>
          </a:prstGeom>
        </p:spPr>
      </p:pic>
      <p:pic>
        <p:nvPicPr>
          <p:cNvPr id="13" name="Picture 12">
            <a:extLst>
              <a:ext uri="{FF2B5EF4-FFF2-40B4-BE49-F238E27FC236}">
                <a16:creationId xmlns:a16="http://schemas.microsoft.com/office/drawing/2014/main" id="{FBADABD7-6F5C-D07E-83F9-34824B8D588E}"/>
              </a:ext>
            </a:extLst>
          </p:cNvPr>
          <p:cNvPicPr>
            <a:picLocks noChangeAspect="1"/>
          </p:cNvPicPr>
          <p:nvPr userDrawn="1"/>
        </p:nvPicPr>
        <p:blipFill rotWithShape="1">
          <a:blip r:embed="rId8"/>
          <a:srcRect r="6786"/>
          <a:stretch/>
        </p:blipFill>
        <p:spPr>
          <a:xfrm>
            <a:off x="3092279" y="857249"/>
            <a:ext cx="3206114" cy="1933465"/>
          </a:xfrm>
          <a:prstGeom prst="rect">
            <a:avLst/>
          </a:prstGeom>
        </p:spPr>
      </p:pic>
      <p:pic>
        <p:nvPicPr>
          <p:cNvPr id="15" name="Picture 14">
            <a:extLst>
              <a:ext uri="{FF2B5EF4-FFF2-40B4-BE49-F238E27FC236}">
                <a16:creationId xmlns:a16="http://schemas.microsoft.com/office/drawing/2014/main" id="{76F554E5-C01A-53D5-5893-5CDF5D85F92D}"/>
              </a:ext>
            </a:extLst>
          </p:cNvPr>
          <p:cNvPicPr>
            <a:picLocks noChangeAspect="1"/>
          </p:cNvPicPr>
          <p:nvPr userDrawn="1"/>
        </p:nvPicPr>
        <p:blipFill>
          <a:blip r:embed="rId9"/>
          <a:stretch>
            <a:fillRect/>
          </a:stretch>
        </p:blipFill>
        <p:spPr>
          <a:xfrm>
            <a:off x="6399460" y="876031"/>
            <a:ext cx="2714629" cy="1793621"/>
          </a:xfrm>
          <a:prstGeom prst="rect">
            <a:avLst/>
          </a:prstGeom>
        </p:spPr>
      </p:pic>
      <p:pic>
        <p:nvPicPr>
          <p:cNvPr id="16" name="Picture 15">
            <a:extLst>
              <a:ext uri="{FF2B5EF4-FFF2-40B4-BE49-F238E27FC236}">
                <a16:creationId xmlns:a16="http://schemas.microsoft.com/office/drawing/2014/main" id="{38A50D2C-AD10-D2B5-07AC-3C7ED72B7D85}"/>
              </a:ext>
            </a:extLst>
          </p:cNvPr>
          <p:cNvPicPr>
            <a:picLocks noChangeAspect="1"/>
          </p:cNvPicPr>
          <p:nvPr userDrawn="1"/>
        </p:nvPicPr>
        <p:blipFill>
          <a:blip r:embed="rId10"/>
          <a:stretch>
            <a:fillRect/>
          </a:stretch>
        </p:blipFill>
        <p:spPr>
          <a:xfrm>
            <a:off x="6473346" y="2790091"/>
            <a:ext cx="2640744" cy="1760778"/>
          </a:xfrm>
          <a:prstGeom prst="rect">
            <a:avLst/>
          </a:prstGeom>
        </p:spPr>
      </p:pic>
      <p:pic>
        <p:nvPicPr>
          <p:cNvPr id="21" name="Picture 20" descr="Logo&#10;&#10;Description automatically generated">
            <a:extLst>
              <a:ext uri="{FF2B5EF4-FFF2-40B4-BE49-F238E27FC236}">
                <a16:creationId xmlns:a16="http://schemas.microsoft.com/office/drawing/2014/main" id="{E573199D-13FE-3B35-8785-69D56534CB15}"/>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8408797" y="85912"/>
            <a:ext cx="572985" cy="714064"/>
          </a:xfrm>
          <a:prstGeom prst="rect">
            <a:avLst/>
          </a:prstGeom>
        </p:spPr>
      </p:pic>
      <p:sp>
        <p:nvSpPr>
          <p:cNvPr id="26" name="TextBox 25">
            <a:extLst>
              <a:ext uri="{FF2B5EF4-FFF2-40B4-BE49-F238E27FC236}">
                <a16:creationId xmlns:a16="http://schemas.microsoft.com/office/drawing/2014/main" id="{8F0E7FAF-8AAA-4793-2103-32EC0763AA85}"/>
              </a:ext>
            </a:extLst>
          </p:cNvPr>
          <p:cNvSpPr txBox="1"/>
          <p:nvPr userDrawn="1"/>
        </p:nvSpPr>
        <p:spPr>
          <a:xfrm>
            <a:off x="3784141" y="6395687"/>
            <a:ext cx="1822389" cy="353943"/>
          </a:xfrm>
          <a:prstGeom prst="rect">
            <a:avLst/>
          </a:prstGeom>
          <a:noFill/>
        </p:spPr>
        <p:txBody>
          <a:bodyPr wrap="square">
            <a:spAutoFit/>
          </a:bodyPr>
          <a:lstStyle/>
          <a:p>
            <a:r>
              <a:rPr lang="en-US" sz="1700" b="1" i="1" dirty="0">
                <a:solidFill>
                  <a:schemeClr val="bg1"/>
                </a:solidFill>
                <a:latin typeface="Arial Black" panose="020B0A04020102020204" pitchFamily="34" charset="0"/>
                <a:cs typeface="Arial" panose="020B0604020202020204" pitchFamily="34" charset="0"/>
              </a:rPr>
              <a:t>CRUSH IT!!!!</a:t>
            </a:r>
          </a:p>
        </p:txBody>
      </p:sp>
      <p:sp>
        <p:nvSpPr>
          <p:cNvPr id="2" name="object 18">
            <a:extLst>
              <a:ext uri="{FF2B5EF4-FFF2-40B4-BE49-F238E27FC236}">
                <a16:creationId xmlns:a16="http://schemas.microsoft.com/office/drawing/2014/main" id="{D7C5B4A2-5E10-64F9-AF62-18C065C35435}"/>
              </a:ext>
            </a:extLst>
          </p:cNvPr>
          <p:cNvSpPr txBox="1"/>
          <p:nvPr userDrawn="1"/>
        </p:nvSpPr>
        <p:spPr>
          <a:xfrm>
            <a:off x="4384675" y="6642945"/>
            <a:ext cx="374650" cy="269240"/>
          </a:xfrm>
          <a:prstGeom prst="rect">
            <a:avLst/>
          </a:prstGeom>
        </p:spPr>
        <p:txBody>
          <a:bodyPr vert="horz" wrap="square" lIns="0" tIns="12065" rIns="0" bIns="0" rtlCol="0">
            <a:spAutoFit/>
          </a:bodyPr>
          <a:lstStyle/>
          <a:p>
            <a:pPr marL="12700">
              <a:lnSpc>
                <a:spcPct val="100000"/>
              </a:lnSpc>
              <a:spcBef>
                <a:spcPts val="95"/>
              </a:spcBef>
            </a:pPr>
            <a:r>
              <a:rPr sz="1600" spc="-25" dirty="0">
                <a:solidFill>
                  <a:srgbClr val="00AF50"/>
                </a:solidFill>
                <a:latin typeface="Arial"/>
                <a:cs typeface="Arial"/>
              </a:rPr>
              <a:t>CUI</a:t>
            </a:r>
            <a:endParaRPr sz="1600" dirty="0">
              <a:latin typeface="Arial"/>
              <a:cs typeface="Arial"/>
            </a:endParaRPr>
          </a:p>
        </p:txBody>
      </p:sp>
    </p:spTree>
    <p:extLst>
      <p:ext uri="{BB962C8B-B14F-4D97-AF65-F5344CB8AC3E}">
        <p14:creationId xmlns:p14="http://schemas.microsoft.com/office/powerpoint/2010/main" val="33520746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Logo">
    <p:bg>
      <p:bgPr>
        <a:solidFill>
          <a:srgbClr val="221F20"/>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BA2DD09-93F7-B992-637D-4620A997A0DC}"/>
              </a:ext>
            </a:extLst>
          </p:cNvPr>
          <p:cNvGrpSpPr/>
          <p:nvPr userDrawn="1"/>
        </p:nvGrpSpPr>
        <p:grpSpPr>
          <a:xfrm>
            <a:off x="0" y="406849"/>
            <a:ext cx="9144000" cy="6039989"/>
            <a:chOff x="0" y="406849"/>
            <a:chExt cx="9144000" cy="6039989"/>
          </a:xfrm>
        </p:grpSpPr>
        <p:pic>
          <p:nvPicPr>
            <p:cNvPr id="3" name="Picture 2" descr="Logo&#10;&#10;Description automatically generated">
              <a:extLst>
                <a:ext uri="{FF2B5EF4-FFF2-40B4-BE49-F238E27FC236}">
                  <a16:creationId xmlns:a16="http://schemas.microsoft.com/office/drawing/2014/main" id="{F07D6304-D70C-EA6B-2B8D-41603E77A22C}"/>
                </a:ext>
              </a:extLst>
            </p:cNvPr>
            <p:cNvPicPr>
              <a:picLocks noChangeAspect="1"/>
            </p:cNvPicPr>
            <p:nvPr userDrawn="1"/>
          </p:nvPicPr>
          <p:blipFill>
            <a:blip r:embed="rId2"/>
            <a:stretch>
              <a:fillRect/>
            </a:stretch>
          </p:blipFill>
          <p:spPr>
            <a:xfrm>
              <a:off x="0" y="4588301"/>
              <a:ext cx="9144000" cy="1858537"/>
            </a:xfrm>
            <a:prstGeom prst="rect">
              <a:avLst/>
            </a:prstGeom>
          </p:spPr>
        </p:pic>
        <p:pic>
          <p:nvPicPr>
            <p:cNvPr id="5" name="Picture 4" descr="Logo&#10;&#10;Description automatically generated">
              <a:extLst>
                <a:ext uri="{FF2B5EF4-FFF2-40B4-BE49-F238E27FC236}">
                  <a16:creationId xmlns:a16="http://schemas.microsoft.com/office/drawing/2014/main" id="{8419D349-CD78-AF4E-49E2-5929BB76E8B4}"/>
                </a:ext>
              </a:extLst>
            </p:cNvPr>
            <p:cNvPicPr>
              <a:picLocks noChangeAspect="1"/>
            </p:cNvPicPr>
            <p:nvPr userDrawn="1"/>
          </p:nvPicPr>
          <p:blipFill>
            <a:blip r:embed="rId3"/>
            <a:stretch>
              <a:fillRect/>
            </a:stretch>
          </p:blipFill>
          <p:spPr>
            <a:xfrm>
              <a:off x="2954147" y="406849"/>
              <a:ext cx="3235706" cy="4032392"/>
            </a:xfrm>
            <a:prstGeom prst="rect">
              <a:avLst/>
            </a:prstGeom>
          </p:spPr>
        </p:pic>
      </p:grpSp>
    </p:spTree>
    <p:extLst>
      <p:ext uri="{BB962C8B-B14F-4D97-AF65-F5344CB8AC3E}">
        <p14:creationId xmlns:p14="http://schemas.microsoft.com/office/powerpoint/2010/main" val="3839034023"/>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D29A0F3B-BC11-A04C-8561-12B4C3ADE32B}"/>
              </a:ext>
            </a:extLst>
          </p:cNvPr>
          <p:cNvSpPr txBox="1">
            <a:spLocks/>
          </p:cNvSpPr>
          <p:nvPr/>
        </p:nvSpPr>
        <p:spPr>
          <a:xfrm>
            <a:off x="-666" y="6559083"/>
            <a:ext cx="415661" cy="276225"/>
          </a:xfrm>
          <a:prstGeom prst="rect">
            <a:avLst/>
          </a:prstGeom>
        </p:spPr>
        <p:txBody>
          <a:bodyPr vert="horz" lIns="68580" tIns="34290" rIns="68580" bIns="34290" rtlCol="0" anchor="ctr"/>
          <a:lstStyle>
            <a:defPPr>
              <a:defRPr lang="en-US"/>
            </a:defPPr>
            <a:lvl1pPr marL="0" algn="ctr" defTabSz="914400" rtl="0" eaLnBrk="1" latinLnBrk="0" hangingPunct="1">
              <a:defRPr sz="800" kern="1200">
                <a:solidFill>
                  <a:srgbClr val="E6AF0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80" rtl="0" eaLnBrk="1" fontAlgn="auto" latinLnBrk="0" hangingPunct="1">
              <a:lnSpc>
                <a:spcPct val="100000"/>
              </a:lnSpc>
              <a:spcBef>
                <a:spcPts val="0"/>
              </a:spcBef>
              <a:spcAft>
                <a:spcPts val="0"/>
              </a:spcAft>
              <a:buClrTx/>
              <a:buSzTx/>
              <a:buFontTx/>
              <a:buNone/>
              <a:tabLst/>
              <a:defRPr/>
            </a:pPr>
            <a:fld id="{B03AC58D-D6A8-4D8C-B5F3-6775ABC4F27F}" type="slidenum">
              <a:rPr kumimoji="0" lang="en-US" sz="600" b="0" i="0" u="none" strike="noStrike" kern="1200" cap="none" spc="0" normalizeH="0" baseline="0" noProof="0" smtClean="0">
                <a:ln>
                  <a:noFill/>
                </a:ln>
                <a:solidFill>
                  <a:srgbClr val="E6AF00"/>
                </a:solidFill>
                <a:effectLst/>
                <a:uLnTx/>
                <a:uFillTx/>
                <a:latin typeface="Arial" panose="020B0604020202020204" pitchFamily="34" charset="0"/>
                <a:ea typeface="+mn-ea"/>
                <a:cs typeface="Arial" panose="020B0604020202020204" pitchFamily="34" charset="0"/>
              </a:rPr>
              <a:pPr marL="0" marR="0" lvl="0" indent="0" algn="l" defTabSz="68578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E6AF00"/>
              </a:solidFill>
              <a:effectLst/>
              <a:uLnTx/>
              <a:uFillTx/>
              <a:latin typeface="Arial" panose="020B0604020202020204" pitchFamily="34" charset="0"/>
              <a:ea typeface="+mn-ea"/>
              <a:cs typeface="Arial" panose="020B0604020202020204" pitchFamily="34" charset="0"/>
            </a:endParaRPr>
          </a:p>
        </p:txBody>
      </p:sp>
      <p:sp>
        <p:nvSpPr>
          <p:cNvPr id="15" name="Rectangle 2">
            <a:extLst>
              <a:ext uri="{FF2B5EF4-FFF2-40B4-BE49-F238E27FC236}">
                <a16:creationId xmlns:a16="http://schemas.microsoft.com/office/drawing/2014/main" id="{C54EC507-05F7-6745-B7A8-A83E9817177B}"/>
              </a:ext>
            </a:extLst>
          </p:cNvPr>
          <p:cNvSpPr>
            <a:spLocks noGrp="1" noChangeArrowheads="1"/>
          </p:cNvSpPr>
          <p:nvPr>
            <p:ph type="title"/>
          </p:nvPr>
        </p:nvSpPr>
        <p:spPr>
          <a:xfrm>
            <a:off x="3916" y="198760"/>
            <a:ext cx="9144000" cy="453150"/>
          </a:xfrm>
          <a:prstGeom prst="rect">
            <a:avLst/>
          </a:prstGeom>
        </p:spPr>
        <p:txBody>
          <a:bodyPr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pPr eaLnBrk="1" hangingPunct="1"/>
            <a:r>
              <a:rPr lang="en-US" altLang="en-US" sz="1350"/>
              <a:t>Click to edit Master title style</a:t>
            </a:r>
            <a:endParaRPr lang="en-US" altLang="en-US" sz="1350" dirty="0"/>
          </a:p>
        </p:txBody>
      </p:sp>
    </p:spTree>
    <p:extLst>
      <p:ext uri="{BB962C8B-B14F-4D97-AF65-F5344CB8AC3E}">
        <p14:creationId xmlns:p14="http://schemas.microsoft.com/office/powerpoint/2010/main" val="410180742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54EC507-05F7-6745-B7A8-A83E9817177B}"/>
              </a:ext>
            </a:extLst>
          </p:cNvPr>
          <p:cNvSpPr>
            <a:spLocks noGrp="1" noChangeArrowheads="1"/>
          </p:cNvSpPr>
          <p:nvPr>
            <p:ph type="title"/>
          </p:nvPr>
        </p:nvSpPr>
        <p:spPr>
          <a:xfrm>
            <a:off x="0" y="199830"/>
            <a:ext cx="9144000" cy="453150"/>
          </a:xfrm>
          <a:prstGeom prst="rect">
            <a:avLst/>
          </a:prstGeom>
        </p:spPr>
        <p:txBody>
          <a:bodyPr>
            <a:normAutofit/>
          </a:bodyPr>
          <a:lstStyle/>
          <a:p>
            <a:pPr eaLnBrk="1" hangingPunct="1"/>
            <a:endParaRPr lang="en-US" altLang="en-US" sz="2400" dirty="0"/>
          </a:p>
        </p:txBody>
      </p:sp>
      <p:sp>
        <p:nvSpPr>
          <p:cNvPr id="9" name="Text Placeholder 2"/>
          <p:cNvSpPr>
            <a:spLocks noGrp="1"/>
          </p:cNvSpPr>
          <p:nvPr>
            <p:ph idx="1"/>
          </p:nvPr>
        </p:nvSpPr>
        <p:spPr>
          <a:xfrm>
            <a:off x="267751" y="1100758"/>
            <a:ext cx="8616330" cy="4351338"/>
          </a:xfrm>
          <a:prstGeom prst="rect">
            <a:avLst/>
          </a:prstGeom>
        </p:spPr>
        <p:txBody>
          <a:bodyPr vert="horz" lIns="91440" tIns="45720" rIns="91440" bIns="45720" rtlCol="0">
            <a:normAutofit/>
          </a:bodyPr>
          <a:lstStyle>
            <a:lvl1pPr marL="230188" indent="-230188">
              <a:buFont typeface="Arial" panose="020B0604020202020204" pitchFamily="34" charset="0"/>
              <a:buChar char="•"/>
              <a:defRPr sz="2000">
                <a:latin typeface="Arial" panose="020B0604020202020204" pitchFamily="34" charset="0"/>
                <a:cs typeface="Arial" panose="020B0604020202020204" pitchFamily="34" charset="0"/>
              </a:defRPr>
            </a:lvl1pPr>
            <a:lvl2pPr marL="461963" indent="-227013">
              <a:buFont typeface="Arial" panose="020B0604020202020204" pitchFamily="34" charset="0"/>
              <a:buChar char="•"/>
              <a:defRPr>
                <a:latin typeface="Arial" panose="020B0604020202020204" pitchFamily="34" charset="0"/>
                <a:cs typeface="Arial" panose="020B0604020202020204" pitchFamily="34" charset="0"/>
              </a:defRPr>
            </a:lvl2pPr>
            <a:lvl3pPr marL="684213" indent="-230188">
              <a:buFont typeface="Arial" panose="020B0604020202020204" pitchFamily="34" charset="0"/>
              <a:buChar char="•"/>
              <a:defRPr sz="1600">
                <a:latin typeface="Arial" panose="020B0604020202020204" pitchFamily="34" charset="0"/>
                <a:cs typeface="Arial" panose="020B0604020202020204" pitchFamily="34" charset="0"/>
              </a:defRPr>
            </a:lvl3pPr>
            <a:lvl4pPr marL="914400" indent="-227013">
              <a:buFont typeface="Arial" panose="020B0604020202020204" pitchFamily="34" charset="0"/>
              <a:buChar char="•"/>
              <a:defRPr sz="1400">
                <a:latin typeface="Arial" panose="020B0604020202020204" pitchFamily="34" charset="0"/>
                <a:cs typeface="Arial" panose="020B0604020202020204" pitchFamily="34" charset="0"/>
              </a:defRPr>
            </a:lvl4pPr>
            <a:lvl5pPr marL="1144588" indent="-230188">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C88B6902-3E22-C942-8510-A8BD81ED977D}"/>
              </a:ext>
            </a:extLst>
          </p:cNvPr>
          <p:cNvSpPr>
            <a:spLocks noGrp="1"/>
          </p:cNvSpPr>
          <p:nvPr>
            <p:ph type="dt" sz="half" idx="2"/>
          </p:nvPr>
        </p:nvSpPr>
        <p:spPr>
          <a:xfrm>
            <a:off x="8454091" y="6603802"/>
            <a:ext cx="689909" cy="276225"/>
          </a:xfrm>
          <a:prstGeom prst="rect">
            <a:avLst/>
          </a:prstGeom>
        </p:spPr>
        <p:txBody>
          <a:bodyPr vert="horz" lIns="91440" tIns="45720" rIns="91440" bIns="45720" rtlCol="0" anchor="ctr"/>
          <a:lstStyle>
            <a:lvl1pPr algn="r">
              <a:defRPr sz="800">
                <a:solidFill>
                  <a:schemeClr val="bg1">
                    <a:lumMod val="65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C2E99E-CE6F-C348-9015-38E09A144B42}" type="datetime1">
              <a:rPr kumimoji="0" lang="en-US" sz="800"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5/24/2023</a:t>
            </a:fld>
            <a:endParaRPr kumimoji="0" lang="en-US"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12" name="Slide Number Placeholder 5">
            <a:extLst>
              <a:ext uri="{FF2B5EF4-FFF2-40B4-BE49-F238E27FC236}">
                <a16:creationId xmlns:a16="http://schemas.microsoft.com/office/drawing/2014/main" id="{D29A0F3B-BC11-A04C-8561-12B4C3ADE32B}"/>
              </a:ext>
            </a:extLst>
          </p:cNvPr>
          <p:cNvSpPr>
            <a:spLocks noGrp="1"/>
          </p:cNvSpPr>
          <p:nvPr>
            <p:ph type="sldNum" sz="quarter" idx="4"/>
          </p:nvPr>
        </p:nvSpPr>
        <p:spPr>
          <a:xfrm>
            <a:off x="-1642" y="6603802"/>
            <a:ext cx="415661" cy="276225"/>
          </a:xfrm>
          <a:prstGeom prst="rect">
            <a:avLst/>
          </a:prstGeom>
        </p:spPr>
        <p:txBody>
          <a:bodyPr vert="horz" lIns="91440" tIns="45720" rIns="91440" bIns="45720" rtlCol="0" anchor="ctr"/>
          <a:lstStyle>
            <a:lvl1pPr algn="l">
              <a:defRPr sz="800">
                <a:solidFill>
                  <a:srgbClr val="A6A6A6"/>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3AC58D-D6A8-4D8C-B5F3-6775ABC4F27F}" type="slidenum">
              <a:rPr kumimoji="0" lang="en-US" sz="800" b="0" i="0" u="none" strike="noStrike" kern="1200" cap="none" spc="0" normalizeH="0" baseline="0" noProof="0" smtClean="0">
                <a:ln>
                  <a:noFill/>
                </a:ln>
                <a:solidFill>
                  <a:srgbClr val="A6A6A6"/>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A6A6A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1686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Arial"/>
                <a:cs typeface="Arial"/>
              </a:defRPr>
            </a:lvl1pPr>
          </a:lstStyle>
          <a:p>
            <a:endParaRPr dirty="0"/>
          </a:p>
        </p:txBody>
      </p:sp>
      <p:sp>
        <p:nvSpPr>
          <p:cNvPr id="3" name="Holder 3"/>
          <p:cNvSpPr>
            <a:spLocks noGrp="1"/>
          </p:cNvSpPr>
          <p:nvPr>
            <p:ph type="body" idx="1"/>
          </p:nvPr>
        </p:nvSpPr>
        <p:spPr/>
        <p:txBody>
          <a:bodyPr lIns="0" tIns="0" rIns="0" bIns="0"/>
          <a:lstStyle>
            <a:lvl1pPr marL="0" indent="0">
              <a:buNone/>
              <a:defRPr b="0" i="0">
                <a:solidFill>
                  <a:schemeClr val="tx1"/>
                </a:solidFill>
              </a:defRPr>
            </a:lvl1pPr>
          </a:lstStyle>
          <a:p>
            <a:endParaRPr dirty="0"/>
          </a:p>
        </p:txBody>
      </p:sp>
      <p:sp>
        <p:nvSpPr>
          <p:cNvPr id="4" name="Holder 4"/>
          <p:cNvSpPr>
            <a:spLocks noGrp="1"/>
          </p:cNvSpPr>
          <p:nvPr>
            <p:ph type="ftr" sz="quarter" idx="5"/>
          </p:nvPr>
        </p:nvSpPr>
        <p:spPr/>
        <p:txBody>
          <a:bodyPr lIns="0" tIns="0" rIns="0" bIns="0"/>
          <a:lstStyle>
            <a:lvl1pPr>
              <a:defRPr sz="1400" b="1" i="1">
                <a:solidFill>
                  <a:srgbClr val="FBC513"/>
                </a:solidFill>
                <a:latin typeface="Arial"/>
                <a:cs typeface="Arial"/>
              </a:defRPr>
            </a:lvl1pPr>
          </a:lstStyle>
          <a:p>
            <a:pPr marL="12700">
              <a:lnSpc>
                <a:spcPts val="1650"/>
              </a:lnSpc>
            </a:pPr>
            <a:r>
              <a:t>THIS</a:t>
            </a:r>
            <a:r>
              <a:rPr spc="-30"/>
              <a:t> </a:t>
            </a:r>
            <a:r>
              <a:t>IS</a:t>
            </a:r>
            <a:r>
              <a:rPr spc="-15"/>
              <a:t> </a:t>
            </a:r>
            <a:r>
              <a:t>OUR</a:t>
            </a:r>
            <a:r>
              <a:rPr spc="-20"/>
              <a:t> ARMY</a:t>
            </a:r>
          </a:p>
        </p:txBody>
      </p:sp>
      <p:sp>
        <p:nvSpPr>
          <p:cNvPr id="5" name="Holder 5"/>
          <p:cNvSpPr>
            <a:spLocks noGrp="1"/>
          </p:cNvSpPr>
          <p:nvPr>
            <p:ph type="dt" sz="half" idx="6"/>
          </p:nvPr>
        </p:nvSpPr>
        <p:spPr/>
        <p:txBody>
          <a:bodyPr lIns="0" tIns="0" rIns="0" bIns="0"/>
          <a:lstStyle>
            <a:lvl1pPr>
              <a:defRPr sz="1400" b="1" i="1">
                <a:solidFill>
                  <a:schemeClr val="bg1"/>
                </a:solidFill>
                <a:latin typeface="Arial"/>
                <a:cs typeface="Arial"/>
              </a:defRPr>
            </a:lvl1pPr>
          </a:lstStyle>
          <a:p>
            <a:pPr marL="12700">
              <a:lnSpc>
                <a:spcPts val="1650"/>
              </a:lnSpc>
            </a:pPr>
            <a:r>
              <a:rPr dirty="0"/>
              <a:t>THIS</a:t>
            </a:r>
            <a:r>
              <a:rPr spc="-30" dirty="0"/>
              <a:t> </a:t>
            </a:r>
            <a:r>
              <a:rPr dirty="0"/>
              <a:t>IS</a:t>
            </a:r>
            <a:r>
              <a:rPr spc="-15" dirty="0"/>
              <a:t> </a:t>
            </a:r>
            <a:r>
              <a:rPr dirty="0"/>
              <a:t>OUR</a:t>
            </a:r>
            <a:r>
              <a:rPr spc="-20" dirty="0"/>
              <a:t> TIME</a:t>
            </a:r>
          </a:p>
        </p:txBody>
      </p:sp>
      <p:sp>
        <p:nvSpPr>
          <p:cNvPr id="6" name="Holder 6"/>
          <p:cNvSpPr>
            <a:spLocks noGrp="1"/>
          </p:cNvSpPr>
          <p:nvPr>
            <p:ph type="sldNum" sz="quarter" idx="7"/>
          </p:nvPr>
        </p:nvSpPr>
        <p:spPr/>
        <p:txBody>
          <a:bodyPr lIns="0" tIns="0" rIns="0" bIns="0"/>
          <a:lstStyle>
            <a:lvl1pPr>
              <a:defRPr sz="800" b="0" i="0">
                <a:solidFill>
                  <a:srgbClr val="E6AE00"/>
                </a:solidFill>
                <a:latin typeface="Arial"/>
                <a:cs typeface="Arial"/>
              </a:defRPr>
            </a:lvl1pPr>
          </a:lstStyle>
          <a:p>
            <a:pPr marL="38100">
              <a:lnSpc>
                <a:spcPct val="100000"/>
              </a:lnSpc>
              <a:spcBef>
                <a:spcPts val="25"/>
              </a:spcBef>
            </a:pPr>
            <a:fld id="{81D60167-4931-47E6-BA6A-407CBD079E47}" type="slidenum">
              <a:rPr dirty="0"/>
              <a:t>‹#›</a:t>
            </a:fld>
            <a:endParaRPr/>
          </a:p>
        </p:txBody>
      </p:sp>
    </p:spTree>
    <p:extLst>
      <p:ext uri="{BB962C8B-B14F-4D97-AF65-F5344CB8AC3E}">
        <p14:creationId xmlns:p14="http://schemas.microsoft.com/office/powerpoint/2010/main" val="1320808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D29A0F3B-BC11-A04C-8561-12B4C3ADE32B}"/>
              </a:ext>
            </a:extLst>
          </p:cNvPr>
          <p:cNvSpPr txBox="1">
            <a:spLocks/>
          </p:cNvSpPr>
          <p:nvPr userDrawn="1"/>
        </p:nvSpPr>
        <p:spPr>
          <a:xfrm>
            <a:off x="-666" y="6559078"/>
            <a:ext cx="415661" cy="2762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E6AF0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03AC58D-D6A8-4D8C-B5F3-6775ABC4F27F}" type="slidenum">
              <a:rPr kumimoji="0" lang="en-US" sz="800" b="0" i="0" u="none" strike="noStrike" kern="1200" cap="none" spc="0" normalizeH="0" baseline="0" noProof="0" smtClean="0">
                <a:ln>
                  <a:noFill/>
                </a:ln>
                <a:solidFill>
                  <a:srgbClr val="E6AF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E6AF00"/>
              </a:solidFill>
              <a:effectLst/>
              <a:uLnTx/>
              <a:uFillTx/>
              <a:latin typeface="Arial" panose="020B0604020202020204" pitchFamily="34" charset="0"/>
              <a:ea typeface="+mn-ea"/>
              <a:cs typeface="Arial" panose="020B0604020202020204" pitchFamily="34" charset="0"/>
            </a:endParaRPr>
          </a:p>
        </p:txBody>
      </p:sp>
      <p:sp>
        <p:nvSpPr>
          <p:cNvPr id="15" name="Rectangle 2">
            <a:extLst>
              <a:ext uri="{FF2B5EF4-FFF2-40B4-BE49-F238E27FC236}">
                <a16:creationId xmlns:a16="http://schemas.microsoft.com/office/drawing/2014/main" id="{C54EC507-05F7-6745-B7A8-A83E9817177B}"/>
              </a:ext>
            </a:extLst>
          </p:cNvPr>
          <p:cNvSpPr>
            <a:spLocks noGrp="1" noChangeArrowheads="1"/>
          </p:cNvSpPr>
          <p:nvPr>
            <p:ph type="title"/>
          </p:nvPr>
        </p:nvSpPr>
        <p:spPr>
          <a:xfrm>
            <a:off x="3916" y="198760"/>
            <a:ext cx="9144000" cy="453150"/>
          </a:xfrm>
          <a:prstGeom prst="rect">
            <a:avLst/>
          </a:prstGeom>
        </p:spPr>
        <p:txBody>
          <a:bodyPr anchor="ctr">
            <a:noAutofit/>
          </a:bodyPr>
          <a:lstStyle>
            <a:lvl1pPr algn="ctr">
              <a:defRPr sz="1600">
                <a:solidFill>
                  <a:schemeClr val="bg1"/>
                </a:solidFill>
                <a:latin typeface="Arial" panose="020B0604020202020204" pitchFamily="34" charset="0"/>
                <a:cs typeface="Arial" panose="020B0604020202020204" pitchFamily="34" charset="0"/>
              </a:defRPr>
            </a:lvl1pPr>
          </a:lstStyle>
          <a:p>
            <a:pPr eaLnBrk="1" hangingPunct="1"/>
            <a:endParaRPr lang="en-US" altLang="en-US" sz="1800"/>
          </a:p>
        </p:txBody>
      </p:sp>
    </p:spTree>
    <p:extLst>
      <p:ext uri="{BB962C8B-B14F-4D97-AF65-F5344CB8AC3E}">
        <p14:creationId xmlns:p14="http://schemas.microsoft.com/office/powerpoint/2010/main" val="84041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1" name="Group 20"/>
          <p:cNvGrpSpPr/>
          <p:nvPr userDrawn="1"/>
        </p:nvGrpSpPr>
        <p:grpSpPr>
          <a:xfrm>
            <a:off x="0" y="6475600"/>
            <a:ext cx="9143999" cy="380614"/>
            <a:chOff x="0" y="6477386"/>
            <a:chExt cx="9143999" cy="380614"/>
          </a:xfrm>
        </p:grpSpPr>
        <p:sp>
          <p:nvSpPr>
            <p:cNvPr id="19" name="Freeform 18"/>
            <p:cNvSpPr/>
            <p:nvPr userDrawn="1"/>
          </p:nvSpPr>
          <p:spPr>
            <a:xfrm>
              <a:off x="0" y="6481717"/>
              <a:ext cx="2968625" cy="376283"/>
            </a:xfrm>
            <a:custGeom>
              <a:avLst/>
              <a:gdLst>
                <a:gd name="connsiteX0" fmla="*/ 0 w 2968625"/>
                <a:gd name="connsiteY0" fmla="*/ 3175 h 228600"/>
                <a:gd name="connsiteX1" fmla="*/ 2755900 w 2968625"/>
                <a:gd name="connsiteY1" fmla="*/ 0 h 228600"/>
                <a:gd name="connsiteX2" fmla="*/ 2968625 w 2968625"/>
                <a:gd name="connsiteY2" fmla="*/ 228600 h 228600"/>
                <a:gd name="connsiteX3" fmla="*/ 0 w 2968625"/>
                <a:gd name="connsiteY3" fmla="*/ 225425 h 228600"/>
                <a:gd name="connsiteX4" fmla="*/ 0 w 2968625"/>
                <a:gd name="connsiteY4" fmla="*/ 3175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8625" h="228600">
                  <a:moveTo>
                    <a:pt x="0" y="3175"/>
                  </a:moveTo>
                  <a:lnTo>
                    <a:pt x="2755900" y="0"/>
                  </a:lnTo>
                  <a:lnTo>
                    <a:pt x="2968625" y="228600"/>
                  </a:lnTo>
                  <a:lnTo>
                    <a:pt x="0" y="225425"/>
                  </a:lnTo>
                  <a:cubicBezTo>
                    <a:pt x="1058" y="150283"/>
                    <a:pt x="2117" y="75142"/>
                    <a:pt x="0" y="3175"/>
                  </a:cubicBezTo>
                  <a:close/>
                </a:path>
              </a:pathLst>
            </a:cu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0" dirty="0">
                <a:solidFill>
                  <a:srgbClr val="FFC000"/>
                </a:solidFill>
                <a:effectLst/>
                <a:latin typeface="Brush Script MT" panose="03060802040406070304" pitchFamily="66" charset="0"/>
                <a:cs typeface="Arial" panose="020B0604020202020204" pitchFamily="34" charset="0"/>
              </a:endParaRPr>
            </a:p>
          </p:txBody>
        </p:sp>
        <p:sp>
          <p:nvSpPr>
            <p:cNvPr id="29" name="Freeform 28"/>
            <p:cNvSpPr/>
            <p:nvPr userDrawn="1"/>
          </p:nvSpPr>
          <p:spPr>
            <a:xfrm flipH="1">
              <a:off x="6175374" y="6477386"/>
              <a:ext cx="2968625" cy="380614"/>
            </a:xfrm>
            <a:custGeom>
              <a:avLst/>
              <a:gdLst>
                <a:gd name="connsiteX0" fmla="*/ 0 w 2968625"/>
                <a:gd name="connsiteY0" fmla="*/ 3175 h 228600"/>
                <a:gd name="connsiteX1" fmla="*/ 2755900 w 2968625"/>
                <a:gd name="connsiteY1" fmla="*/ 0 h 228600"/>
                <a:gd name="connsiteX2" fmla="*/ 2968625 w 2968625"/>
                <a:gd name="connsiteY2" fmla="*/ 228600 h 228600"/>
                <a:gd name="connsiteX3" fmla="*/ 0 w 2968625"/>
                <a:gd name="connsiteY3" fmla="*/ 225425 h 228600"/>
                <a:gd name="connsiteX4" fmla="*/ 0 w 2968625"/>
                <a:gd name="connsiteY4" fmla="*/ 3175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8625" h="228600">
                  <a:moveTo>
                    <a:pt x="0" y="3175"/>
                  </a:moveTo>
                  <a:lnTo>
                    <a:pt x="2755900" y="0"/>
                  </a:lnTo>
                  <a:lnTo>
                    <a:pt x="2968625" y="228600"/>
                  </a:lnTo>
                  <a:lnTo>
                    <a:pt x="0" y="225425"/>
                  </a:lnTo>
                  <a:cubicBezTo>
                    <a:pt x="1058" y="150283"/>
                    <a:pt x="2117" y="75142"/>
                    <a:pt x="0" y="3175"/>
                  </a:cubicBezTo>
                  <a:close/>
                </a:path>
              </a:pathLst>
            </a:cu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b="0" dirty="0">
                <a:solidFill>
                  <a:srgbClr val="FFC000"/>
                </a:solidFill>
                <a:effectLst/>
                <a:latin typeface="Brush Script MT" panose="03060802040406070304" pitchFamily="66" charset="0"/>
                <a:cs typeface="Arial" panose="020B0604020202020204" pitchFamily="34" charset="0"/>
              </a:endParaRPr>
            </a:p>
          </p:txBody>
        </p:sp>
      </p:grpSp>
      <p:sp>
        <p:nvSpPr>
          <p:cNvPr id="26" name="Text Placeholder 2"/>
          <p:cNvSpPr>
            <a:spLocks noGrp="1"/>
          </p:cNvSpPr>
          <p:nvPr userDrawn="1">
            <p:ph type="body" idx="1"/>
          </p:nvPr>
        </p:nvSpPr>
        <p:spPr>
          <a:xfrm>
            <a:off x="267751" y="1100758"/>
            <a:ext cx="861633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5">
            <a:extLst>
              <a:ext uri="{FF2B5EF4-FFF2-40B4-BE49-F238E27FC236}">
                <a16:creationId xmlns:a16="http://schemas.microsoft.com/office/drawing/2014/main" id="{D29A0F3B-BC11-A04C-8561-12B4C3ADE32B}"/>
              </a:ext>
            </a:extLst>
          </p:cNvPr>
          <p:cNvSpPr>
            <a:spLocks noGrp="1"/>
          </p:cNvSpPr>
          <p:nvPr userDrawn="1">
            <p:ph type="sldNum" sz="quarter" idx="4"/>
          </p:nvPr>
        </p:nvSpPr>
        <p:spPr>
          <a:xfrm>
            <a:off x="-1641" y="6603804"/>
            <a:ext cx="415661" cy="276225"/>
          </a:xfrm>
          <a:prstGeom prst="rect">
            <a:avLst/>
          </a:prstGeom>
        </p:spPr>
        <p:txBody>
          <a:bodyPr vert="horz" lIns="91440" tIns="45720" rIns="91440" bIns="45720" rtlCol="0" anchor="ctr"/>
          <a:lstStyle>
            <a:lvl1pPr algn="l">
              <a:defRPr sz="800">
                <a:solidFill>
                  <a:srgbClr val="A6A6A6"/>
                </a:solidFill>
                <a:latin typeface="Arial" panose="020B0604020202020204" pitchFamily="34" charset="0"/>
                <a:cs typeface="Arial" panose="020B0604020202020204" pitchFamily="34" charset="0"/>
              </a:defRPr>
            </a:lvl1pPr>
          </a:lstStyle>
          <a:p>
            <a:fld id="{B03AC58D-D6A8-4D8C-B5F3-6775ABC4F27F}" type="slidenum">
              <a:rPr lang="en-US" smtClean="0"/>
              <a:pPr/>
              <a:t>‹#›</a:t>
            </a:fld>
            <a:endParaRPr lang="en-US" dirty="0"/>
          </a:p>
        </p:txBody>
      </p:sp>
      <p:sp>
        <p:nvSpPr>
          <p:cNvPr id="41" name="TextBox 16">
            <a:extLst>
              <a:ext uri="{FF2B5EF4-FFF2-40B4-BE49-F238E27FC236}">
                <a16:creationId xmlns:a16="http://schemas.microsoft.com/office/drawing/2014/main" id="{EB7B4C5B-7C13-0B4C-9C88-65C93B1E2C76}"/>
              </a:ext>
            </a:extLst>
          </p:cNvPr>
          <p:cNvSpPr txBox="1">
            <a:spLocks noChangeArrowheads="1"/>
          </p:cNvSpPr>
          <p:nvPr userDrawn="1"/>
        </p:nvSpPr>
        <p:spPr bwMode="auto">
          <a:xfrm>
            <a:off x="-114286" y="0"/>
            <a:ext cx="9153262" cy="213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en-US" sz="1000" b="1" dirty="0">
                <a:solidFill>
                  <a:schemeClr val="tx1"/>
                </a:solidFill>
                <a:effectLst/>
                <a:latin typeface="Arial" panose="020B0604020202020204" pitchFamily="34" charset="0"/>
                <a:cs typeface="Arial" panose="020B0604020202020204" pitchFamily="34" charset="0"/>
              </a:rPr>
              <a:t>UNITED STATES ARMY RECRUITING COMMAND</a:t>
            </a:r>
          </a:p>
        </p:txBody>
      </p:sp>
      <p:sp>
        <p:nvSpPr>
          <p:cNvPr id="42" name="Title Placeholder 1"/>
          <p:cNvSpPr>
            <a:spLocks noGrp="1"/>
          </p:cNvSpPr>
          <p:nvPr>
            <p:ph type="title"/>
          </p:nvPr>
        </p:nvSpPr>
        <p:spPr>
          <a:xfrm>
            <a:off x="0" y="197734"/>
            <a:ext cx="9144000" cy="457200"/>
          </a:xfrm>
          <a:prstGeom prst="rect">
            <a:avLst/>
          </a:prstGeom>
        </p:spPr>
        <p:txBody>
          <a:bodyPr vert="horz" lIns="91440" tIns="45720" rIns="91440" bIns="45720" rtlCol="0" anchor="b">
            <a:normAutofit/>
          </a:bodyPr>
          <a:lstStyle/>
          <a:p>
            <a:r>
              <a:rPr lang="en-US" dirty="0"/>
              <a:t>Click to edit Master title style</a:t>
            </a:r>
          </a:p>
        </p:txBody>
      </p:sp>
      <p:pic>
        <p:nvPicPr>
          <p:cNvPr id="4" name="Graphic 3">
            <a:extLst>
              <a:ext uri="{FF2B5EF4-FFF2-40B4-BE49-F238E27FC236}">
                <a16:creationId xmlns:a16="http://schemas.microsoft.com/office/drawing/2014/main" id="{A27139C8-91C0-7380-F154-FE2D96D2A172}"/>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770003" y="6488235"/>
            <a:ext cx="1428618" cy="348848"/>
          </a:xfrm>
          <a:prstGeom prst="rect">
            <a:avLst/>
          </a:prstGeom>
        </p:spPr>
      </p:pic>
      <p:sp>
        <p:nvSpPr>
          <p:cNvPr id="10" name="TextBox 9">
            <a:extLst>
              <a:ext uri="{FF2B5EF4-FFF2-40B4-BE49-F238E27FC236}">
                <a16:creationId xmlns:a16="http://schemas.microsoft.com/office/drawing/2014/main" id="{E2B071B5-18A9-CF41-99C2-DEF2AB845518}"/>
              </a:ext>
            </a:extLst>
          </p:cNvPr>
          <p:cNvSpPr txBox="1"/>
          <p:nvPr userDrawn="1"/>
        </p:nvSpPr>
        <p:spPr>
          <a:xfrm>
            <a:off x="6955882" y="6527697"/>
            <a:ext cx="1822389" cy="307777"/>
          </a:xfrm>
          <a:prstGeom prst="rect">
            <a:avLst/>
          </a:prstGeom>
          <a:noFill/>
        </p:spPr>
        <p:txBody>
          <a:bodyPr wrap="square">
            <a:spAutoFit/>
          </a:bodyPr>
          <a:lstStyle/>
          <a:p>
            <a:r>
              <a:rPr lang="en-US" sz="1400" b="1" i="1" dirty="0">
                <a:solidFill>
                  <a:schemeClr val="bg1"/>
                </a:solidFill>
                <a:latin typeface="Arial Black" panose="020B0A04020102020204" pitchFamily="34" charset="0"/>
                <a:cs typeface="Arial" panose="020B0604020202020204" pitchFamily="34" charset="0"/>
              </a:rPr>
              <a:t>CRUSH IT!!!!</a:t>
            </a:r>
          </a:p>
        </p:txBody>
      </p:sp>
      <p:sp>
        <p:nvSpPr>
          <p:cNvPr id="7" name="Rectangle: Rounded Corners 6">
            <a:extLst>
              <a:ext uri="{FF2B5EF4-FFF2-40B4-BE49-F238E27FC236}">
                <a16:creationId xmlns:a16="http://schemas.microsoft.com/office/drawing/2014/main" id="{8B4334AB-16AA-1CEC-3549-1FBF4373C2CD}"/>
              </a:ext>
            </a:extLst>
          </p:cNvPr>
          <p:cNvSpPr/>
          <p:nvPr userDrawn="1"/>
        </p:nvSpPr>
        <p:spPr>
          <a:xfrm>
            <a:off x="105025" y="197734"/>
            <a:ext cx="8933952" cy="44856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4" name="Picture 43"/>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05024" y="14264"/>
            <a:ext cx="852508" cy="778623"/>
          </a:xfrm>
          <a:prstGeom prst="rect">
            <a:avLst/>
          </a:prstGeom>
        </p:spPr>
      </p:pic>
      <p:pic>
        <p:nvPicPr>
          <p:cNvPr id="5" name="Picture 4" descr="Logo&#10;&#10;Description automatically generated">
            <a:extLst>
              <a:ext uri="{FF2B5EF4-FFF2-40B4-BE49-F238E27FC236}">
                <a16:creationId xmlns:a16="http://schemas.microsoft.com/office/drawing/2014/main" id="{62DDFF98-ADBB-D9E4-DD17-579F0D2B670D}"/>
              </a:ext>
            </a:extLst>
          </p:cNvPr>
          <p:cNvPicPr>
            <a:picLocks noChangeAspect="1"/>
          </p:cNvPicPr>
          <p:nvPr userDrawn="1"/>
        </p:nvPicPr>
        <p:blipFill>
          <a:blip r:embed="rId11"/>
          <a:stretch>
            <a:fillRect/>
          </a:stretch>
        </p:blipFill>
        <p:spPr>
          <a:xfrm>
            <a:off x="8233891" y="72923"/>
            <a:ext cx="650190" cy="650190"/>
          </a:xfrm>
          <a:prstGeom prst="rect">
            <a:avLst/>
          </a:prstGeom>
        </p:spPr>
      </p:pic>
      <p:sp>
        <p:nvSpPr>
          <p:cNvPr id="8" name="object 18">
            <a:extLst>
              <a:ext uri="{FF2B5EF4-FFF2-40B4-BE49-F238E27FC236}">
                <a16:creationId xmlns:a16="http://schemas.microsoft.com/office/drawing/2014/main" id="{C187DBBD-3E40-69F6-A573-A6A7E3009BD8}"/>
              </a:ext>
            </a:extLst>
          </p:cNvPr>
          <p:cNvSpPr txBox="1"/>
          <p:nvPr userDrawn="1"/>
        </p:nvSpPr>
        <p:spPr>
          <a:xfrm>
            <a:off x="4384992" y="6565762"/>
            <a:ext cx="374650" cy="269240"/>
          </a:xfrm>
          <a:prstGeom prst="rect">
            <a:avLst/>
          </a:prstGeom>
        </p:spPr>
        <p:txBody>
          <a:bodyPr vert="horz" wrap="square" lIns="0" tIns="12065" rIns="0" bIns="0" rtlCol="0">
            <a:spAutoFit/>
          </a:bodyPr>
          <a:lstStyle/>
          <a:p>
            <a:pPr marL="12700">
              <a:lnSpc>
                <a:spcPct val="100000"/>
              </a:lnSpc>
              <a:spcBef>
                <a:spcPts val="95"/>
              </a:spcBef>
            </a:pPr>
            <a:r>
              <a:rPr sz="1600" spc="-25" dirty="0">
                <a:solidFill>
                  <a:srgbClr val="00AF50"/>
                </a:solidFill>
                <a:latin typeface="Arial"/>
                <a:cs typeface="Arial"/>
              </a:rPr>
              <a:t>CUI</a:t>
            </a:r>
            <a:endParaRPr sz="1600" dirty="0">
              <a:latin typeface="Arial"/>
              <a:cs typeface="Arial"/>
            </a:endParaRPr>
          </a:p>
        </p:txBody>
      </p:sp>
    </p:spTree>
    <p:extLst>
      <p:ext uri="{BB962C8B-B14F-4D97-AF65-F5344CB8AC3E}">
        <p14:creationId xmlns:p14="http://schemas.microsoft.com/office/powerpoint/2010/main" val="321685721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Lst>
  <p:hf hdr="0" ftr="0"/>
  <p:txStyles>
    <p:titleStyle>
      <a:lvl1pPr algn="ctr" defTabSz="914400" rtl="0" eaLnBrk="1" latinLnBrk="0" hangingPunct="1">
        <a:lnSpc>
          <a:spcPct val="90000"/>
        </a:lnSpc>
        <a:spcBef>
          <a:spcPct val="0"/>
        </a:spcBef>
        <a:buNone/>
        <a:defRPr sz="2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619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84213" indent="-228600" algn="l" defTabSz="914400" rtl="0" eaLnBrk="1" latinLnBrk="0" hangingPunct="1">
        <a:lnSpc>
          <a:spcPct val="90000"/>
        </a:lnSpc>
        <a:spcBef>
          <a:spcPts val="500"/>
        </a:spcBef>
        <a:buFont typeface="Arial" panose="020B0604020202020204" pitchFamily="34" charset="0"/>
        <a:buChar char="•"/>
        <a:tabLst>
          <a:tab pos="1717675" algn="l"/>
        </a:tabLst>
        <a:defRPr sz="16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144588"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usar.army.mil/MinutemanCampaign/"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jpeg"/></Relationships>
</file>

<file path=ppt/slides/_rels/slide5.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4.png"/><Relationship Id="rId18" Type="http://schemas.openxmlformats.org/officeDocument/2006/relationships/image" Target="../media/image49.jpe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emf"/><Relationship Id="rId12" Type="http://schemas.openxmlformats.org/officeDocument/2006/relationships/image" Target="../media/image43.emf"/><Relationship Id="rId17" Type="http://schemas.openxmlformats.org/officeDocument/2006/relationships/image" Target="../media/image48.jpeg"/><Relationship Id="rId2" Type="http://schemas.openxmlformats.org/officeDocument/2006/relationships/notesSlide" Target="../notesSlides/notesSlide4.xml"/><Relationship Id="rId16" Type="http://schemas.openxmlformats.org/officeDocument/2006/relationships/image" Target="../media/image47.jpeg"/><Relationship Id="rId20"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37.emf"/><Relationship Id="rId11" Type="http://schemas.openxmlformats.org/officeDocument/2006/relationships/image" Target="../media/image42.emf"/><Relationship Id="rId5" Type="http://schemas.openxmlformats.org/officeDocument/2006/relationships/image" Target="../media/image36.emf"/><Relationship Id="rId15" Type="http://schemas.openxmlformats.org/officeDocument/2006/relationships/image" Target="../media/image46.png"/><Relationship Id="rId23" Type="http://schemas.openxmlformats.org/officeDocument/2006/relationships/image" Target="../media/image54.emf"/><Relationship Id="rId10" Type="http://schemas.openxmlformats.org/officeDocument/2006/relationships/image" Target="../media/image41.emf"/><Relationship Id="rId19" Type="http://schemas.openxmlformats.org/officeDocument/2006/relationships/image" Target="../media/image50.jpeg"/><Relationship Id="rId4" Type="http://schemas.openxmlformats.org/officeDocument/2006/relationships/image" Target="../media/image35.emf"/><Relationship Id="rId9" Type="http://schemas.openxmlformats.org/officeDocument/2006/relationships/image" Target="../media/image40.emf"/><Relationship Id="rId14" Type="http://schemas.openxmlformats.org/officeDocument/2006/relationships/image" Target="../media/image45.png"/><Relationship Id="rId22"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18224" y="2291320"/>
            <a:ext cx="184666" cy="369332"/>
          </a:xfrm>
          <a:prstGeom prst="rect">
            <a:avLst/>
          </a:prstGeom>
          <a:noFill/>
        </p:spPr>
        <p:txBody>
          <a:bodyPr wrap="none" rtlCol="0">
            <a:spAutoFit/>
          </a:bodyPr>
          <a:lstStyle/>
          <a:p>
            <a:pPr>
              <a:defRPr/>
            </a:pPr>
            <a:endParaRPr lang="en-US" dirty="0">
              <a:solidFill>
                <a:prstClr val="black"/>
              </a:solidFill>
              <a:latin typeface="Calibri"/>
            </a:endParaRPr>
          </a:p>
        </p:txBody>
      </p:sp>
      <p:sp>
        <p:nvSpPr>
          <p:cNvPr id="4" name="Rounded Rectangle 3"/>
          <p:cNvSpPr/>
          <p:nvPr/>
        </p:nvSpPr>
        <p:spPr>
          <a:xfrm>
            <a:off x="2690949" y="2986679"/>
            <a:ext cx="3614058" cy="120622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a:endParaRPr>
          </a:p>
        </p:txBody>
      </p:sp>
      <p:sp>
        <p:nvSpPr>
          <p:cNvPr id="5" name="TextBox 4"/>
          <p:cNvSpPr txBox="1"/>
          <p:nvPr/>
        </p:nvSpPr>
        <p:spPr>
          <a:xfrm>
            <a:off x="6601301" y="6259764"/>
            <a:ext cx="1921670" cy="577081"/>
          </a:xfrm>
          <a:prstGeom prst="rect">
            <a:avLst/>
          </a:prstGeom>
          <a:noFill/>
        </p:spPr>
        <p:txBody>
          <a:bodyPr wrap="square" rtlCol="0">
            <a:spAutoFit/>
          </a:bodyPr>
          <a:lstStyle/>
          <a:p>
            <a:pPr algn="ctr"/>
            <a:r>
              <a:rPr lang="en-US" sz="1050" b="1" dirty="0">
                <a:solidFill>
                  <a:schemeClr val="bg1"/>
                </a:solidFill>
                <a:latin typeface="Arial" panose="020B0604020202020204" pitchFamily="34" charset="0"/>
                <a:cs typeface="Arial" panose="020B0604020202020204" pitchFamily="34" charset="0"/>
              </a:rPr>
              <a:t>CSM Shade Munday</a:t>
            </a:r>
          </a:p>
          <a:p>
            <a:pPr algn="ctr"/>
            <a:r>
              <a:rPr lang="en-US" sz="1050" b="1" dirty="0">
                <a:solidFill>
                  <a:schemeClr val="bg1"/>
                </a:solidFill>
                <a:latin typeface="Arial" panose="020B0604020202020204" pitchFamily="34" charset="0"/>
                <a:cs typeface="Arial" panose="020B0604020202020204" pitchFamily="34" charset="0"/>
              </a:rPr>
              <a:t>Command Sergeant Major</a:t>
            </a:r>
          </a:p>
          <a:p>
            <a:pPr algn="ctr"/>
            <a:r>
              <a:rPr lang="en-US" sz="1050" b="1" dirty="0">
                <a:solidFill>
                  <a:schemeClr val="bg1"/>
                </a:solidFill>
                <a:latin typeface="Arial" panose="020B0604020202020204" pitchFamily="34" charset="0"/>
                <a:cs typeface="Arial" panose="020B0604020202020204" pitchFamily="34" charset="0"/>
              </a:rPr>
              <a:t>Since 10 MAR 2023</a:t>
            </a:r>
          </a:p>
        </p:txBody>
      </p:sp>
      <p:sp>
        <p:nvSpPr>
          <p:cNvPr id="6" name="TextBox 5"/>
          <p:cNvSpPr txBox="1"/>
          <p:nvPr/>
        </p:nvSpPr>
        <p:spPr>
          <a:xfrm>
            <a:off x="553040" y="6259765"/>
            <a:ext cx="1676948" cy="577081"/>
          </a:xfrm>
          <a:prstGeom prst="rect">
            <a:avLst/>
          </a:prstGeom>
          <a:noFill/>
        </p:spPr>
        <p:txBody>
          <a:bodyPr wrap="square" rtlCol="0">
            <a:spAutoFit/>
          </a:bodyPr>
          <a:lstStyle/>
          <a:p>
            <a:pPr algn="ctr"/>
            <a:r>
              <a:rPr lang="en-US" sz="1050" b="1" dirty="0">
                <a:solidFill>
                  <a:schemeClr val="bg1"/>
                </a:solidFill>
                <a:latin typeface="Arial" panose="020B0604020202020204" pitchFamily="34" charset="0"/>
                <a:cs typeface="Arial" panose="020B0604020202020204" pitchFamily="34" charset="0"/>
              </a:rPr>
              <a:t>MG Johnny Davis</a:t>
            </a:r>
          </a:p>
          <a:p>
            <a:pPr algn="ctr"/>
            <a:r>
              <a:rPr lang="en-US" sz="1050" b="1" dirty="0">
                <a:solidFill>
                  <a:schemeClr val="bg1"/>
                </a:solidFill>
                <a:latin typeface="Arial" panose="020B0604020202020204" pitchFamily="34" charset="0"/>
                <a:cs typeface="Arial" panose="020B0604020202020204" pitchFamily="34" charset="0"/>
              </a:rPr>
              <a:t>Commander</a:t>
            </a:r>
          </a:p>
          <a:p>
            <a:pPr algn="ctr"/>
            <a:r>
              <a:rPr lang="en-US" sz="1050" b="1" dirty="0">
                <a:solidFill>
                  <a:schemeClr val="bg1"/>
                </a:solidFill>
                <a:latin typeface="Arial" panose="020B0604020202020204" pitchFamily="34" charset="0"/>
                <a:cs typeface="Arial" panose="020B0604020202020204" pitchFamily="34" charset="0"/>
              </a:rPr>
              <a:t>Since 01 OCT 2022</a:t>
            </a:r>
          </a:p>
        </p:txBody>
      </p:sp>
      <p:sp>
        <p:nvSpPr>
          <p:cNvPr id="7" name="Title 1"/>
          <p:cNvSpPr txBox="1">
            <a:spLocks/>
          </p:cNvSpPr>
          <p:nvPr/>
        </p:nvSpPr>
        <p:spPr>
          <a:xfrm>
            <a:off x="2505724" y="3429000"/>
            <a:ext cx="3984508" cy="1059675"/>
          </a:xfrm>
          <a:prstGeom prst="rect">
            <a:avLst/>
          </a:prstGeom>
        </p:spPr>
        <p:txBody>
          <a:bodyPr anchor="ctr">
            <a:noAutofit/>
          </a:bodyPr>
          <a:lstStyle>
            <a:lvl1pPr algn="ctr" defTabSz="914400" rtl="0" eaLnBrk="1" latinLnBrk="0" hangingPunct="1">
              <a:lnSpc>
                <a:spcPct val="90000"/>
              </a:lnSpc>
              <a:spcBef>
                <a:spcPct val="0"/>
              </a:spcBef>
              <a:buNone/>
              <a:defRPr sz="2400" kern="1200">
                <a:solidFill>
                  <a:schemeClr val="bg1"/>
                </a:solidFill>
                <a:latin typeface="Arial" panose="020B0604020202020204" pitchFamily="34" charset="0"/>
                <a:ea typeface="+mj-ea"/>
                <a:cs typeface="Arial" panose="020B0604020202020204" pitchFamily="34" charset="0"/>
              </a:defRPr>
            </a:lvl1pPr>
          </a:lstStyle>
          <a:p>
            <a:pPr>
              <a:lnSpc>
                <a:spcPct val="120000"/>
              </a:lnSpc>
            </a:pPr>
            <a:r>
              <a:rPr lang="en-US" sz="2000" b="1" dirty="0">
                <a:solidFill>
                  <a:schemeClr val="bg1"/>
                </a:solidFill>
                <a:latin typeface="Arial" panose="020B0604020202020204" pitchFamily="34" charset="0"/>
                <a:cs typeface="Arial" panose="020B0604020202020204" pitchFamily="34" charset="0"/>
              </a:rPr>
              <a:t>USAREC Overview/Army Benefits</a:t>
            </a:r>
          </a:p>
          <a:p>
            <a:pPr>
              <a:lnSpc>
                <a:spcPct val="120000"/>
              </a:lnSpc>
            </a:pPr>
            <a:endParaRPr lang="en-US" sz="2000" b="1" dirty="0"/>
          </a:p>
          <a:p>
            <a:pPr>
              <a:lnSpc>
                <a:spcPct val="120000"/>
              </a:lnSpc>
            </a:pPr>
            <a:endParaRPr lang="en-US" sz="1400" b="1" dirty="0">
              <a:solidFill>
                <a:srgbClr val="FFC000"/>
              </a:solidFill>
            </a:endParaRPr>
          </a:p>
        </p:txBody>
      </p:sp>
    </p:spTree>
    <p:extLst>
      <p:ext uri="{BB962C8B-B14F-4D97-AF65-F5344CB8AC3E}">
        <p14:creationId xmlns:p14="http://schemas.microsoft.com/office/powerpoint/2010/main" val="2631353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8E471E5-347B-F708-CCB8-269C9A269498}"/>
              </a:ext>
            </a:extLst>
          </p:cNvPr>
          <p:cNvSpPr>
            <a:spLocks noGrp="1"/>
          </p:cNvSpPr>
          <p:nvPr>
            <p:ph type="title"/>
          </p:nvPr>
        </p:nvSpPr>
        <p:spPr>
          <a:xfrm>
            <a:off x="3175" y="198438"/>
            <a:ext cx="9144000" cy="454025"/>
          </a:xfrm>
        </p:spPr>
        <p:txBody>
          <a:bodyPr lIns="91440" tIns="45720" rIns="91440" bIns="45720" anchor="ctr"/>
          <a:lstStyle/>
          <a:p>
            <a:r>
              <a:rPr lang="en-US" sz="2400" b="1" dirty="0">
                <a:latin typeface="Arial"/>
                <a:cs typeface="Calibri Light"/>
              </a:rPr>
              <a:t>Army Career Navigator</a:t>
            </a:r>
            <a:endParaRPr lang="en-US" sz="2400" b="1" dirty="0">
              <a:latin typeface="Arial"/>
            </a:endParaRPr>
          </a:p>
        </p:txBody>
      </p:sp>
      <p:pic>
        <p:nvPicPr>
          <p:cNvPr id="2" name="Picture 1" descr="A screenshot of a video game&#10;&#10;Description automatically generated">
            <a:extLst>
              <a:ext uri="{FF2B5EF4-FFF2-40B4-BE49-F238E27FC236}">
                <a16:creationId xmlns:a16="http://schemas.microsoft.com/office/drawing/2014/main" id="{FEDF2939-6703-C601-C765-1DEACEC6AF5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01969" y="652463"/>
            <a:ext cx="3321844" cy="5811092"/>
          </a:xfrm>
          <a:prstGeom prst="rect">
            <a:avLst/>
          </a:prstGeom>
        </p:spPr>
      </p:pic>
      <p:pic>
        <p:nvPicPr>
          <p:cNvPr id="3" name="Picture 2" descr="Text&#10;&#10;Description automatically generated">
            <a:extLst>
              <a:ext uri="{FF2B5EF4-FFF2-40B4-BE49-F238E27FC236}">
                <a16:creationId xmlns:a16="http://schemas.microsoft.com/office/drawing/2014/main" id="{68A29469-1196-175D-E4DA-8E1F28FA1CA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6887" y="652463"/>
            <a:ext cx="3315146" cy="5811092"/>
          </a:xfrm>
          <a:prstGeom prst="rect">
            <a:avLst/>
          </a:prstGeom>
        </p:spPr>
      </p:pic>
    </p:spTree>
    <p:extLst>
      <p:ext uri="{BB962C8B-B14F-4D97-AF65-F5344CB8AC3E}">
        <p14:creationId xmlns:p14="http://schemas.microsoft.com/office/powerpoint/2010/main" val="3882258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8E471E5-347B-F708-CCB8-269C9A269498}"/>
              </a:ext>
            </a:extLst>
          </p:cNvPr>
          <p:cNvSpPr>
            <a:spLocks noGrp="1"/>
          </p:cNvSpPr>
          <p:nvPr>
            <p:ph type="title"/>
          </p:nvPr>
        </p:nvSpPr>
        <p:spPr>
          <a:xfrm>
            <a:off x="3175" y="198438"/>
            <a:ext cx="9144000" cy="454025"/>
          </a:xfrm>
        </p:spPr>
        <p:txBody>
          <a:bodyPr lIns="91440" tIns="45720" rIns="91440" bIns="45720" anchor="ctr"/>
          <a:lstStyle/>
          <a:p>
            <a:r>
              <a:rPr lang="en-US" sz="2400" b="1" dirty="0">
                <a:latin typeface="Arial"/>
                <a:cs typeface="Calibri Light"/>
              </a:rPr>
              <a:t>Additional Resources</a:t>
            </a:r>
            <a:endParaRPr lang="en-US" sz="2400" b="1" dirty="0">
              <a:latin typeface="Arial"/>
            </a:endParaRPr>
          </a:p>
        </p:txBody>
      </p:sp>
      <p:pic>
        <p:nvPicPr>
          <p:cNvPr id="5" name="Picture 4">
            <a:extLst>
              <a:ext uri="{FF2B5EF4-FFF2-40B4-BE49-F238E27FC236}">
                <a16:creationId xmlns:a16="http://schemas.microsoft.com/office/drawing/2014/main" id="{DC05EB3A-2E1F-6817-669C-5A51BB52B453}"/>
              </a:ext>
            </a:extLst>
          </p:cNvPr>
          <p:cNvPicPr>
            <a:picLocks noChangeAspect="1"/>
          </p:cNvPicPr>
          <p:nvPr/>
        </p:nvPicPr>
        <p:blipFill>
          <a:blip r:embed="rId3"/>
          <a:stretch>
            <a:fillRect/>
          </a:stretch>
        </p:blipFill>
        <p:spPr>
          <a:xfrm>
            <a:off x="0" y="799760"/>
            <a:ext cx="4685763" cy="4333194"/>
          </a:xfrm>
          <a:prstGeom prst="rect">
            <a:avLst/>
          </a:prstGeom>
        </p:spPr>
      </p:pic>
      <p:pic>
        <p:nvPicPr>
          <p:cNvPr id="8" name="Picture 7">
            <a:extLst>
              <a:ext uri="{FF2B5EF4-FFF2-40B4-BE49-F238E27FC236}">
                <a16:creationId xmlns:a16="http://schemas.microsoft.com/office/drawing/2014/main" id="{E140601C-B8EE-5B86-C5B0-EC0052D9CBAD}"/>
              </a:ext>
            </a:extLst>
          </p:cNvPr>
          <p:cNvPicPr>
            <a:picLocks noChangeAspect="1"/>
          </p:cNvPicPr>
          <p:nvPr/>
        </p:nvPicPr>
        <p:blipFill>
          <a:blip r:embed="rId4"/>
          <a:stretch>
            <a:fillRect/>
          </a:stretch>
        </p:blipFill>
        <p:spPr>
          <a:xfrm>
            <a:off x="4815721" y="1986303"/>
            <a:ext cx="4328279" cy="2291783"/>
          </a:xfrm>
          <a:prstGeom prst="rect">
            <a:avLst/>
          </a:prstGeom>
        </p:spPr>
      </p:pic>
      <p:pic>
        <p:nvPicPr>
          <p:cNvPr id="10" name="Picture 9">
            <a:extLst>
              <a:ext uri="{FF2B5EF4-FFF2-40B4-BE49-F238E27FC236}">
                <a16:creationId xmlns:a16="http://schemas.microsoft.com/office/drawing/2014/main" id="{5ECD188E-9D8F-8AAE-3D4A-EEBC26BEB699}"/>
              </a:ext>
            </a:extLst>
          </p:cNvPr>
          <p:cNvPicPr>
            <a:picLocks noChangeAspect="1"/>
          </p:cNvPicPr>
          <p:nvPr/>
        </p:nvPicPr>
        <p:blipFill>
          <a:blip r:embed="rId5"/>
          <a:stretch>
            <a:fillRect/>
          </a:stretch>
        </p:blipFill>
        <p:spPr>
          <a:xfrm>
            <a:off x="2005692" y="5280252"/>
            <a:ext cx="6438900" cy="1152525"/>
          </a:xfrm>
          <a:prstGeom prst="rect">
            <a:avLst/>
          </a:prstGeom>
        </p:spPr>
      </p:pic>
    </p:spTree>
    <p:extLst>
      <p:ext uri="{BB962C8B-B14F-4D97-AF65-F5344CB8AC3E}">
        <p14:creationId xmlns:p14="http://schemas.microsoft.com/office/powerpoint/2010/main" val="3682437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8E471E5-347B-F708-CCB8-269C9A269498}"/>
              </a:ext>
            </a:extLst>
          </p:cNvPr>
          <p:cNvSpPr>
            <a:spLocks noGrp="1"/>
          </p:cNvSpPr>
          <p:nvPr>
            <p:ph type="title"/>
          </p:nvPr>
        </p:nvSpPr>
        <p:spPr>
          <a:xfrm>
            <a:off x="3175" y="198438"/>
            <a:ext cx="9144000" cy="454025"/>
          </a:xfrm>
        </p:spPr>
        <p:txBody>
          <a:bodyPr lIns="91440" tIns="45720" rIns="91440" bIns="45720" anchor="ctr"/>
          <a:lstStyle/>
          <a:p>
            <a:r>
              <a:rPr lang="en-US" sz="2400" b="1" dirty="0">
                <a:latin typeface="Arial"/>
                <a:cs typeface="Calibri Light"/>
              </a:rPr>
              <a:t>Enlistment Incentives/Programs</a:t>
            </a:r>
            <a:endParaRPr lang="en-US" sz="2400" b="1" dirty="0">
              <a:latin typeface="Arial"/>
            </a:endParaRPr>
          </a:p>
        </p:txBody>
      </p:sp>
      <p:sp>
        <p:nvSpPr>
          <p:cNvPr id="3" name="Rectangle 1">
            <a:extLst>
              <a:ext uri="{FF2B5EF4-FFF2-40B4-BE49-F238E27FC236}">
                <a16:creationId xmlns:a16="http://schemas.microsoft.com/office/drawing/2014/main" id="{92920478-38D9-6E85-FAF1-3329FA17CA12}"/>
              </a:ext>
            </a:extLst>
          </p:cNvPr>
          <p:cNvSpPr>
            <a:spLocks noChangeArrowheads="1"/>
          </p:cNvSpPr>
          <p:nvPr/>
        </p:nvSpPr>
        <p:spPr bwMode="auto">
          <a:xfrm>
            <a:off x="0" y="1274664"/>
            <a:ext cx="8294914" cy="226215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72833"/>
                </a:solidFill>
                <a:effectLst/>
                <a:latin typeface=" Arial"/>
              </a:rPr>
              <a:t>    a. QS is authorized FY23 tier 1 I-IIIA: $5,000/I-IIIB $2,500 for a 36 month</a:t>
            </a:r>
            <a:br>
              <a:rPr kumimoji="0" lang="en-US" altLang="en-US" sz="1600" b="0" i="0" u="none" strike="noStrike" cap="none" normalizeH="0" baseline="0" dirty="0">
                <a:ln>
                  <a:noFill/>
                </a:ln>
                <a:solidFill>
                  <a:srgbClr val="272833"/>
                </a:solidFill>
                <a:effectLst/>
                <a:latin typeface=" Arial"/>
              </a:rPr>
            </a:br>
            <a:r>
              <a:rPr kumimoji="0" lang="en-US" altLang="en-US" sz="1600" b="0" i="0" u="none" strike="noStrike" cap="none" normalizeH="0" baseline="0" dirty="0">
                <a:ln>
                  <a:noFill/>
                </a:ln>
                <a:solidFill>
                  <a:srgbClr val="272833"/>
                </a:solidFill>
                <a:effectLst/>
                <a:latin typeface=" Arial"/>
              </a:rPr>
              <a:t>    or more TOS (Associated Option 273/293).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72833"/>
                </a:solidFill>
                <a:effectLst/>
                <a:latin typeface=" Arial"/>
              </a:rPr>
              <a:t>    b. QS is authorized FY23 tier 1 I-IIIA: $10,000/I-IIIB $5,000 for a 48 month </a:t>
            </a:r>
            <a:br>
              <a:rPr kumimoji="0" lang="en-US" altLang="en-US" sz="1600" b="0" i="0" u="none" strike="noStrike" cap="none" normalizeH="0" baseline="0" dirty="0">
                <a:ln>
                  <a:noFill/>
                </a:ln>
                <a:solidFill>
                  <a:srgbClr val="272833"/>
                </a:solidFill>
                <a:effectLst/>
                <a:latin typeface=" Arial"/>
              </a:rPr>
            </a:br>
            <a:r>
              <a:rPr kumimoji="0" lang="en-US" altLang="en-US" sz="1600" b="0" i="0" u="none" strike="noStrike" cap="none" normalizeH="0" baseline="0" dirty="0">
                <a:ln>
                  <a:noFill/>
                </a:ln>
                <a:solidFill>
                  <a:srgbClr val="272833"/>
                </a:solidFill>
                <a:effectLst/>
                <a:latin typeface=" Arial"/>
              </a:rPr>
              <a:t>    or more TOS (Associated Option 274/294). QS can be combined with LRP.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72833"/>
                </a:solidFill>
                <a:effectLst/>
                <a:latin typeface=" Arial"/>
              </a:rPr>
              <a:t>    c. QS is authorized FY23 tier 1 I-IIIA: $20,000/I-IIIB $7,500 for a 60 month </a:t>
            </a:r>
            <a:br>
              <a:rPr kumimoji="0" lang="en-US" altLang="en-US" sz="1600" b="0" i="0" u="none" strike="noStrike" cap="none" normalizeH="0" baseline="0" dirty="0">
                <a:ln>
                  <a:noFill/>
                </a:ln>
                <a:solidFill>
                  <a:srgbClr val="272833"/>
                </a:solidFill>
                <a:effectLst/>
                <a:latin typeface=" Arial"/>
              </a:rPr>
            </a:br>
            <a:r>
              <a:rPr kumimoji="0" lang="en-US" altLang="en-US" sz="1600" b="0" i="0" u="none" strike="noStrike" cap="none" normalizeH="0" baseline="0" dirty="0">
                <a:ln>
                  <a:noFill/>
                </a:ln>
                <a:solidFill>
                  <a:srgbClr val="272833"/>
                </a:solidFill>
                <a:effectLst/>
                <a:latin typeface=" Arial"/>
              </a:rPr>
              <a:t>    or more TOS (Associated Option 275/295). QS can be combined with LRP.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72833"/>
                </a:solidFill>
                <a:effectLst/>
                <a:latin typeface=" Arial"/>
              </a:rPr>
              <a:t>    d. QS is authorized FY23 tier 1 I-IIIA: $40,000/I-IIIB $10,000 for a 72 month </a:t>
            </a:r>
            <a:br>
              <a:rPr kumimoji="0" lang="en-US" altLang="en-US" sz="1600" b="0" i="0" u="none" strike="noStrike" cap="none" normalizeH="0" baseline="0" dirty="0">
                <a:ln>
                  <a:noFill/>
                </a:ln>
                <a:solidFill>
                  <a:srgbClr val="272833"/>
                </a:solidFill>
                <a:effectLst/>
                <a:latin typeface=" Arial"/>
              </a:rPr>
            </a:br>
            <a:r>
              <a:rPr kumimoji="0" lang="en-US" altLang="en-US" sz="1600" b="0" i="0" u="none" strike="noStrike" cap="none" normalizeH="0" baseline="0" dirty="0">
                <a:ln>
                  <a:noFill/>
                </a:ln>
                <a:solidFill>
                  <a:srgbClr val="272833"/>
                </a:solidFill>
                <a:effectLst/>
                <a:latin typeface=" Arial"/>
              </a:rPr>
              <a:t>    or more TOS (Associated Option 276/296). QS can be combined with LRP.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72833"/>
                </a:solidFill>
                <a:effectLst/>
                <a:latin typeface=" Arial"/>
              </a:rPr>
              <a:t>    e. QS MOSs will be determined by REQUEST.</a:t>
            </a:r>
            <a:endParaRPr kumimoji="0" lang="en-US" altLang="en-US" sz="1600" b="0" i="0" u="none" strike="noStrike" cap="none" normalizeH="0" baseline="0" dirty="0">
              <a:ln>
                <a:noFill/>
              </a:ln>
              <a:solidFill>
                <a:schemeClr val="tx1"/>
              </a:solidFill>
              <a:effectLst/>
              <a:latin typeface=" Arial"/>
            </a:endParaRPr>
          </a:p>
        </p:txBody>
      </p:sp>
      <p:sp>
        <p:nvSpPr>
          <p:cNvPr id="6" name="TextBox 5">
            <a:extLst>
              <a:ext uri="{FF2B5EF4-FFF2-40B4-BE49-F238E27FC236}">
                <a16:creationId xmlns:a16="http://schemas.microsoft.com/office/drawing/2014/main" id="{3EF9B8BE-DF99-63C2-0436-F4EFE74854FD}"/>
              </a:ext>
            </a:extLst>
          </p:cNvPr>
          <p:cNvSpPr txBox="1"/>
          <p:nvPr/>
        </p:nvSpPr>
        <p:spPr>
          <a:xfrm>
            <a:off x="175851" y="3429000"/>
            <a:ext cx="6953249" cy="1354217"/>
          </a:xfrm>
          <a:prstGeom prst="rect">
            <a:avLst/>
          </a:prstGeom>
          <a:noFill/>
        </p:spPr>
        <p:txBody>
          <a:bodyPr wrap="square">
            <a:spAutoFit/>
          </a:bodyPr>
          <a:lstStyle/>
          <a:p>
            <a:r>
              <a:rPr lang="en-US" sz="1600" b="0" i="0" dirty="0">
                <a:solidFill>
                  <a:srgbClr val="272833"/>
                </a:solidFill>
                <a:effectLst/>
                <a:latin typeface=" Arial"/>
              </a:rPr>
              <a:t> </a:t>
            </a:r>
          </a:p>
          <a:p>
            <a:endParaRPr lang="en-US" sz="1600" dirty="0">
              <a:solidFill>
                <a:srgbClr val="272833"/>
              </a:solidFill>
              <a:latin typeface=" Arial"/>
            </a:endParaRPr>
          </a:p>
          <a:p>
            <a:r>
              <a:rPr lang="en-US" sz="1600" b="0" i="0" dirty="0">
                <a:solidFill>
                  <a:srgbClr val="272833"/>
                </a:solidFill>
                <a:effectLst/>
                <a:latin typeface=" Arial"/>
              </a:rPr>
              <a:t>Currently a high school senior or equivalent that has a projected high school completion date within FY23 and with a RECSTA within 02 January 2023 through 31 July 2023</a:t>
            </a:r>
            <a:r>
              <a:rPr lang="en-US" b="0" i="0" dirty="0">
                <a:solidFill>
                  <a:srgbClr val="272833"/>
                </a:solidFill>
                <a:effectLst/>
                <a:latin typeface=" Arial"/>
              </a:rPr>
              <a:t>.</a:t>
            </a:r>
            <a:endParaRPr lang="en-US" dirty="0">
              <a:latin typeface=" Arial"/>
            </a:endParaRPr>
          </a:p>
        </p:txBody>
      </p:sp>
      <p:sp>
        <p:nvSpPr>
          <p:cNvPr id="8" name="TextBox 7">
            <a:extLst>
              <a:ext uri="{FF2B5EF4-FFF2-40B4-BE49-F238E27FC236}">
                <a16:creationId xmlns:a16="http://schemas.microsoft.com/office/drawing/2014/main" id="{1F26A146-9997-1273-9116-26EF73ABD5D0}"/>
              </a:ext>
            </a:extLst>
          </p:cNvPr>
          <p:cNvSpPr txBox="1"/>
          <p:nvPr/>
        </p:nvSpPr>
        <p:spPr>
          <a:xfrm>
            <a:off x="208508" y="3536822"/>
            <a:ext cx="2567349" cy="400110"/>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rtlCol="0" anchor="t">
            <a:spAutoFit/>
          </a:bodyPr>
          <a:lstStyle/>
          <a:p>
            <a:r>
              <a:rPr lang="en-US" sz="2000" b="1" dirty="0">
                <a:solidFill>
                  <a:schemeClr val="tx1"/>
                </a:solidFill>
                <a:cs typeface="Calibri"/>
              </a:rPr>
              <a:t>Senior Seasonal Bonus</a:t>
            </a:r>
          </a:p>
        </p:txBody>
      </p:sp>
      <p:sp>
        <p:nvSpPr>
          <p:cNvPr id="9" name="TextBox 8">
            <a:extLst>
              <a:ext uri="{FF2B5EF4-FFF2-40B4-BE49-F238E27FC236}">
                <a16:creationId xmlns:a16="http://schemas.microsoft.com/office/drawing/2014/main" id="{846DD810-B563-49B7-65B9-D66D43A0D9CD}"/>
              </a:ext>
            </a:extLst>
          </p:cNvPr>
          <p:cNvSpPr txBox="1"/>
          <p:nvPr/>
        </p:nvSpPr>
        <p:spPr>
          <a:xfrm>
            <a:off x="208508" y="830747"/>
            <a:ext cx="2131118" cy="400110"/>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rtlCol="0" anchor="t">
            <a:spAutoFit/>
          </a:bodyPr>
          <a:lstStyle/>
          <a:p>
            <a:r>
              <a:rPr lang="en-US" sz="2000" b="1" dirty="0">
                <a:solidFill>
                  <a:schemeClr val="tx1"/>
                </a:solidFill>
                <a:cs typeface="Calibri"/>
              </a:rPr>
              <a:t>Quick Ship Bonus</a:t>
            </a:r>
          </a:p>
        </p:txBody>
      </p:sp>
      <p:sp>
        <p:nvSpPr>
          <p:cNvPr id="11" name="TextBox 10">
            <a:extLst>
              <a:ext uri="{FF2B5EF4-FFF2-40B4-BE49-F238E27FC236}">
                <a16:creationId xmlns:a16="http://schemas.microsoft.com/office/drawing/2014/main" id="{DFBE9484-10DD-BCED-E994-C94193B0FE9E}"/>
              </a:ext>
            </a:extLst>
          </p:cNvPr>
          <p:cNvSpPr txBox="1"/>
          <p:nvPr/>
        </p:nvSpPr>
        <p:spPr>
          <a:xfrm>
            <a:off x="3186374" y="4505727"/>
            <a:ext cx="4019970" cy="1785104"/>
          </a:xfrm>
          <a:prstGeom prst="rect">
            <a:avLst/>
          </a:prstGeom>
          <a:noFill/>
        </p:spPr>
        <p:txBody>
          <a:bodyPr wrap="square">
            <a:spAutoFit/>
          </a:bodyPr>
          <a:lstStyle/>
          <a:p>
            <a:r>
              <a:rPr lang="en-US" sz="1100" b="1" i="0" dirty="0">
                <a:solidFill>
                  <a:srgbClr val="272833"/>
                </a:solidFill>
                <a:effectLst/>
                <a:latin typeface="SFMono-Regular"/>
              </a:rPr>
              <a:t>MIN  INCENTIVE</a:t>
            </a:r>
            <a:r>
              <a:rPr lang="en-US" sz="1100" b="1" dirty="0"/>
              <a:t/>
            </a:r>
            <a:br>
              <a:rPr lang="en-US" sz="1100" b="1" dirty="0"/>
            </a:br>
            <a:r>
              <a:rPr lang="en-US" sz="1100" b="1" i="0" dirty="0">
                <a:solidFill>
                  <a:srgbClr val="272833"/>
                </a:solidFill>
                <a:effectLst/>
                <a:latin typeface="SFMono-Regular"/>
              </a:rPr>
              <a:t>MOS    TOS  OPTION    LEVEL     3 YR      4 YR      5 YR      6 YR         </a:t>
            </a:r>
            <a:r>
              <a:rPr lang="en-US" sz="1100" b="1" dirty="0"/>
              <a:t/>
            </a:r>
            <a:br>
              <a:rPr lang="en-US" sz="1100" b="1" dirty="0"/>
            </a:br>
            <a:r>
              <a:rPr lang="en-US" sz="1100" b="1" i="0" dirty="0">
                <a:solidFill>
                  <a:srgbClr val="272833"/>
                </a:solidFill>
                <a:effectLst/>
                <a:latin typeface="SFMono-Regular"/>
              </a:rPr>
              <a:t>---------------------------------------------------------------------------</a:t>
            </a:r>
            <a:r>
              <a:rPr lang="en-US" sz="1100" b="1" dirty="0"/>
              <a:t/>
            </a:r>
            <a:br>
              <a:rPr lang="en-US" sz="1100" b="1" dirty="0"/>
            </a:br>
            <a:r>
              <a:rPr lang="en-US" sz="1100" b="1" i="0" dirty="0">
                <a:solidFill>
                  <a:srgbClr val="272833"/>
                </a:solidFill>
                <a:effectLst/>
                <a:latin typeface="SFMono-Regular"/>
              </a:rPr>
              <a:t>11X1   3    EB/CS     2         10000      20000     26750     40000</a:t>
            </a:r>
            <a:r>
              <a:rPr lang="en-US" sz="1100" b="1" dirty="0"/>
              <a:t/>
            </a:r>
            <a:br>
              <a:rPr lang="en-US" sz="1100" b="1" dirty="0"/>
            </a:br>
            <a:r>
              <a:rPr lang="en-US" sz="1100" b="1" i="0" dirty="0">
                <a:solidFill>
                  <a:srgbClr val="272833"/>
                </a:solidFill>
                <a:effectLst/>
                <a:latin typeface="SFMono-Regular"/>
              </a:rPr>
              <a:t>       4    LRP                 NA          LRP       </a:t>
            </a:r>
            <a:r>
              <a:rPr lang="en-US" sz="1100" b="1" i="0" dirty="0" err="1">
                <a:solidFill>
                  <a:srgbClr val="272833"/>
                </a:solidFill>
                <a:effectLst/>
                <a:latin typeface="SFMono-Regular"/>
              </a:rPr>
              <a:t>LRP</a:t>
            </a:r>
            <a:r>
              <a:rPr lang="en-US" sz="1100" b="1" i="0" dirty="0">
                <a:solidFill>
                  <a:srgbClr val="272833"/>
                </a:solidFill>
                <a:effectLst/>
                <a:latin typeface="SFMono-Regular"/>
              </a:rPr>
              <a:t>       </a:t>
            </a:r>
            <a:r>
              <a:rPr lang="en-US" sz="1100" b="1" i="0" dirty="0" err="1">
                <a:solidFill>
                  <a:srgbClr val="272833"/>
                </a:solidFill>
                <a:effectLst/>
                <a:latin typeface="SFMono-Regular"/>
              </a:rPr>
              <a:t>LRP</a:t>
            </a:r>
            <a:r>
              <a:rPr lang="en-US" sz="1100" b="1" dirty="0"/>
              <a:t/>
            </a:r>
            <a:br>
              <a:rPr lang="en-US" sz="1100" b="1" dirty="0"/>
            </a:br>
            <a:r>
              <a:rPr lang="en-US" sz="1100" b="1" i="0" dirty="0">
                <a:solidFill>
                  <a:srgbClr val="272833"/>
                </a:solidFill>
                <a:effectLst/>
                <a:latin typeface="SFMono-Regular"/>
              </a:rPr>
              <a:t>       3    SSB                 2500       7500      15000     20000</a:t>
            </a:r>
            <a:r>
              <a:rPr lang="en-US" sz="1100" b="1" dirty="0"/>
              <a:t/>
            </a:r>
            <a:br>
              <a:rPr lang="en-US" sz="1100" b="1" dirty="0"/>
            </a:br>
            <a:r>
              <a:rPr lang="en-US" sz="1100" b="1" i="0" dirty="0">
                <a:solidFill>
                  <a:srgbClr val="272833"/>
                </a:solidFill>
                <a:effectLst/>
                <a:latin typeface="SFMono-Regular"/>
              </a:rPr>
              <a:t>---------------------------------------------------------------------------</a:t>
            </a:r>
            <a:r>
              <a:rPr lang="en-US" sz="1100" b="1" dirty="0"/>
              <a:t/>
            </a:r>
            <a:br>
              <a:rPr lang="en-US" sz="1100" b="1" dirty="0"/>
            </a:br>
            <a:r>
              <a:rPr lang="en-US" sz="1100" b="1" i="0" dirty="0">
                <a:solidFill>
                  <a:srgbClr val="272833"/>
                </a:solidFill>
                <a:effectLst/>
                <a:latin typeface="SFMono-Regular"/>
              </a:rPr>
              <a:t>12C1   3    EB/CS     2         10000      20000     26750     40000</a:t>
            </a:r>
            <a:r>
              <a:rPr lang="en-US" sz="1100" b="1" dirty="0"/>
              <a:t/>
            </a:r>
            <a:br>
              <a:rPr lang="en-US" sz="1100" b="1" dirty="0"/>
            </a:br>
            <a:r>
              <a:rPr lang="en-US" sz="1100" b="1" i="0" dirty="0">
                <a:solidFill>
                  <a:srgbClr val="272833"/>
                </a:solidFill>
                <a:effectLst/>
                <a:latin typeface="SFMono-Regular"/>
              </a:rPr>
              <a:t>       5    LRP      NA          </a:t>
            </a:r>
            <a:r>
              <a:rPr lang="en-US" sz="1100" b="1" i="0" dirty="0" err="1">
                <a:solidFill>
                  <a:srgbClr val="272833"/>
                </a:solidFill>
                <a:effectLst/>
                <a:latin typeface="SFMono-Regular"/>
              </a:rPr>
              <a:t>NA</a:t>
            </a:r>
            <a:r>
              <a:rPr lang="en-US" sz="1100" b="1" i="0" dirty="0">
                <a:solidFill>
                  <a:srgbClr val="272833"/>
                </a:solidFill>
                <a:effectLst/>
                <a:latin typeface="SFMono-Regular"/>
              </a:rPr>
              <a:t>        LRP       </a:t>
            </a:r>
            <a:r>
              <a:rPr lang="en-US" sz="1100" b="1" i="0" dirty="0" err="1">
                <a:solidFill>
                  <a:srgbClr val="272833"/>
                </a:solidFill>
                <a:effectLst/>
                <a:latin typeface="SFMono-Regular"/>
              </a:rPr>
              <a:t>LRP</a:t>
            </a:r>
            <a:r>
              <a:rPr lang="en-US" sz="1100" b="1" dirty="0"/>
              <a:t/>
            </a:r>
            <a:br>
              <a:rPr lang="en-US" sz="1100" b="1" dirty="0"/>
            </a:br>
            <a:r>
              <a:rPr lang="en-US" sz="1100" b="1" i="0" dirty="0">
                <a:solidFill>
                  <a:srgbClr val="272833"/>
                </a:solidFill>
                <a:effectLst/>
                <a:latin typeface="SFMono-Regular"/>
              </a:rPr>
              <a:t>       3    SSB                 2500       7500      15000     20000</a:t>
            </a:r>
            <a:endParaRPr lang="en-US" sz="1100" b="1" dirty="0"/>
          </a:p>
        </p:txBody>
      </p:sp>
      <p:sp>
        <p:nvSpPr>
          <p:cNvPr id="12" name="Rectangle 11">
            <a:extLst>
              <a:ext uri="{FF2B5EF4-FFF2-40B4-BE49-F238E27FC236}">
                <a16:creationId xmlns:a16="http://schemas.microsoft.com/office/drawing/2014/main" id="{B10CDDFC-9781-57B7-5A36-DF58B1730A83}"/>
              </a:ext>
            </a:extLst>
          </p:cNvPr>
          <p:cNvSpPr/>
          <p:nvPr/>
        </p:nvSpPr>
        <p:spPr>
          <a:xfrm>
            <a:off x="3186374" y="4505727"/>
            <a:ext cx="3530112" cy="17851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5450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8E471E5-347B-F708-CCB8-269C9A269498}"/>
              </a:ext>
            </a:extLst>
          </p:cNvPr>
          <p:cNvSpPr>
            <a:spLocks noGrp="1"/>
          </p:cNvSpPr>
          <p:nvPr>
            <p:ph type="title"/>
          </p:nvPr>
        </p:nvSpPr>
        <p:spPr>
          <a:xfrm>
            <a:off x="3175" y="198438"/>
            <a:ext cx="9144000" cy="454025"/>
          </a:xfrm>
        </p:spPr>
        <p:txBody>
          <a:bodyPr lIns="91440" tIns="45720" rIns="91440" bIns="45720" anchor="ctr"/>
          <a:lstStyle/>
          <a:p>
            <a:r>
              <a:rPr lang="en-US" sz="2400" b="1" dirty="0">
                <a:latin typeface="Arial"/>
                <a:cs typeface="Calibri Light"/>
              </a:rPr>
              <a:t>Enlistment Incentives/Programs</a:t>
            </a:r>
            <a:endParaRPr lang="en-US" sz="2400" b="1" dirty="0">
              <a:latin typeface="Arial"/>
            </a:endParaRPr>
          </a:p>
        </p:txBody>
      </p:sp>
      <p:sp>
        <p:nvSpPr>
          <p:cNvPr id="9" name="TextBox 8">
            <a:extLst>
              <a:ext uri="{FF2B5EF4-FFF2-40B4-BE49-F238E27FC236}">
                <a16:creationId xmlns:a16="http://schemas.microsoft.com/office/drawing/2014/main" id="{846DD810-B563-49B7-65B9-D66D43A0D9CD}"/>
              </a:ext>
            </a:extLst>
          </p:cNvPr>
          <p:cNvSpPr txBox="1"/>
          <p:nvPr/>
        </p:nvSpPr>
        <p:spPr>
          <a:xfrm>
            <a:off x="208506" y="939604"/>
            <a:ext cx="4831580" cy="400110"/>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rtlCol="0" anchor="t">
            <a:spAutoFit/>
          </a:bodyPr>
          <a:lstStyle/>
          <a:p>
            <a:r>
              <a:rPr lang="en-US" sz="2000" b="0" i="0" dirty="0">
                <a:solidFill>
                  <a:srgbClr val="272833"/>
                </a:solidFill>
                <a:effectLst/>
                <a:latin typeface=" Arial"/>
              </a:rPr>
              <a:t>The Future Soldier Preparatory Course</a:t>
            </a:r>
            <a:endParaRPr lang="en-US" sz="2000" b="1" dirty="0">
              <a:solidFill>
                <a:schemeClr val="tx1"/>
              </a:solidFill>
              <a:latin typeface=" Arial"/>
              <a:cs typeface="Calibri"/>
            </a:endParaRPr>
          </a:p>
        </p:txBody>
      </p:sp>
      <p:sp>
        <p:nvSpPr>
          <p:cNvPr id="4" name="TextBox 3">
            <a:extLst>
              <a:ext uri="{FF2B5EF4-FFF2-40B4-BE49-F238E27FC236}">
                <a16:creationId xmlns:a16="http://schemas.microsoft.com/office/drawing/2014/main" id="{8F3B314A-6E15-5FE6-996D-99AEA12B674F}"/>
              </a:ext>
            </a:extLst>
          </p:cNvPr>
          <p:cNvSpPr txBox="1"/>
          <p:nvPr/>
        </p:nvSpPr>
        <p:spPr>
          <a:xfrm>
            <a:off x="208506" y="1339714"/>
            <a:ext cx="8086406" cy="1754326"/>
          </a:xfrm>
          <a:prstGeom prst="rect">
            <a:avLst/>
          </a:prstGeom>
          <a:noFill/>
        </p:spPr>
        <p:txBody>
          <a:bodyPr wrap="square">
            <a:spAutoFit/>
          </a:bodyPr>
          <a:lstStyle/>
          <a:p>
            <a:r>
              <a:rPr lang="en-US" b="0" i="0" dirty="0">
                <a:solidFill>
                  <a:srgbClr val="272833"/>
                </a:solidFill>
                <a:effectLst/>
                <a:latin typeface=" Arial"/>
              </a:rPr>
              <a:t>FSPC/09M is RA and AR (STP only) NPS applicants who have scored 21-30 AFQT on the ASVAB (CATIV).  The CATIV applicants will have the opportunity to attend an improvement course at Fort Jackson. At the completion of the course the Soldiers will be administered the Armed Forces Classification Test (AFCT(in-service ASVAB)). Soldiers are required to score a 31 AFQT or above on the AFCT.</a:t>
            </a:r>
            <a:endParaRPr lang="en-US" dirty="0">
              <a:latin typeface=" Arial"/>
            </a:endParaRPr>
          </a:p>
        </p:txBody>
      </p:sp>
      <p:sp>
        <p:nvSpPr>
          <p:cNvPr id="5" name="Rectangle 1">
            <a:extLst>
              <a:ext uri="{FF2B5EF4-FFF2-40B4-BE49-F238E27FC236}">
                <a16:creationId xmlns:a16="http://schemas.microsoft.com/office/drawing/2014/main" id="{68202AB2-D9BA-8154-4628-FA5D325E97DC}"/>
              </a:ext>
            </a:extLst>
          </p:cNvPr>
          <p:cNvSpPr>
            <a:spLocks noChangeArrowheads="1"/>
          </p:cNvSpPr>
          <p:nvPr/>
        </p:nvSpPr>
        <p:spPr bwMode="auto">
          <a:xfrm>
            <a:off x="208506" y="3159354"/>
            <a:ext cx="8783095" cy="198515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272833"/>
                </a:solidFill>
                <a:effectLst/>
                <a:latin typeface=" Arial"/>
              </a:rPr>
              <a:t>Applicants enlisting in the FSPC/09M must meet the following criteria.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272833"/>
                </a:solidFill>
                <a:effectLst/>
                <a:latin typeface=" Arial"/>
              </a:rPr>
              <a:t>    a. Have 3 valid ASVAB attempts listed in ERM (School ASVAB scores must be</a:t>
            </a:r>
            <a:br>
              <a:rPr kumimoji="0" lang="en-US" altLang="en-US" b="0" i="0" u="none" strike="noStrike" cap="none" normalizeH="0" baseline="0" dirty="0">
                <a:ln>
                  <a:noFill/>
                </a:ln>
                <a:solidFill>
                  <a:srgbClr val="272833"/>
                </a:solidFill>
                <a:effectLst/>
                <a:latin typeface=" Arial"/>
              </a:rPr>
            </a:br>
            <a:r>
              <a:rPr kumimoji="0" lang="en-US" altLang="en-US" b="0" i="0" u="none" strike="noStrike" cap="none" normalizeH="0" baseline="0" dirty="0">
                <a:ln>
                  <a:noFill/>
                </a:ln>
                <a:solidFill>
                  <a:srgbClr val="272833"/>
                </a:solidFill>
                <a:effectLst/>
                <a:latin typeface=" Arial"/>
              </a:rPr>
              <a:t>    visible in the "Test Scores" tab in ERM)</a:t>
            </a:r>
            <a:br>
              <a:rPr kumimoji="0" lang="en-US" altLang="en-US" b="0" i="0" u="none" strike="noStrike" cap="none" normalizeH="0" baseline="0" dirty="0">
                <a:ln>
                  <a:noFill/>
                </a:ln>
                <a:solidFill>
                  <a:srgbClr val="272833"/>
                </a:solidFill>
                <a:effectLst/>
                <a:latin typeface=" Arial"/>
              </a:rPr>
            </a:br>
            <a:r>
              <a:rPr kumimoji="0" lang="en-US" altLang="en-US" b="0" i="0" u="none" strike="noStrike" cap="none" normalizeH="0" baseline="0" dirty="0">
                <a:ln>
                  <a:noFill/>
                </a:ln>
                <a:solidFill>
                  <a:srgbClr val="272833"/>
                </a:solidFill>
                <a:effectLst/>
                <a:latin typeface=" Arial"/>
              </a:rPr>
              <a:t>    b. Applicant must have a valid high school letter with expected graduation date</a:t>
            </a:r>
            <a:br>
              <a:rPr kumimoji="0" lang="en-US" altLang="en-US" b="0" i="0" u="none" strike="noStrike" cap="none" normalizeH="0" baseline="0" dirty="0">
                <a:ln>
                  <a:noFill/>
                </a:ln>
                <a:solidFill>
                  <a:srgbClr val="272833"/>
                </a:solidFill>
                <a:effectLst/>
                <a:latin typeface=" Arial"/>
              </a:rPr>
            </a:br>
            <a:r>
              <a:rPr kumimoji="0" lang="en-US" altLang="en-US" b="0" i="0" u="none" strike="noStrike" cap="none" normalizeH="0" baseline="0" dirty="0">
                <a:ln>
                  <a:noFill/>
                </a:ln>
                <a:solidFill>
                  <a:srgbClr val="272833"/>
                </a:solidFill>
                <a:effectLst/>
                <a:latin typeface=" Arial"/>
              </a:rPr>
              <a:t>    c. Score 21-30 AFQT on the ASVAB</a:t>
            </a:r>
            <a:br>
              <a:rPr kumimoji="0" lang="en-US" altLang="en-US" b="0" i="0" u="none" strike="noStrike" cap="none" normalizeH="0" baseline="0" dirty="0">
                <a:ln>
                  <a:noFill/>
                </a:ln>
                <a:solidFill>
                  <a:srgbClr val="272833"/>
                </a:solidFill>
                <a:effectLst/>
                <a:latin typeface=" Arial"/>
              </a:rPr>
            </a:br>
            <a:r>
              <a:rPr kumimoji="0" lang="en-US" altLang="en-US" b="0" i="0" u="none" strike="noStrike" cap="none" normalizeH="0" baseline="0" dirty="0">
                <a:ln>
                  <a:noFill/>
                </a:ln>
                <a:solidFill>
                  <a:srgbClr val="272833"/>
                </a:solidFill>
                <a:effectLst/>
                <a:latin typeface=" Arial"/>
              </a:rPr>
              <a:t>    d. Enlist for 09M (Delayed Trainee)</a:t>
            </a:r>
            <a:br>
              <a:rPr kumimoji="0" lang="en-US" altLang="en-US" b="0" i="0" u="none" strike="noStrike" cap="none" normalizeH="0" baseline="0" dirty="0">
                <a:ln>
                  <a:noFill/>
                </a:ln>
                <a:solidFill>
                  <a:srgbClr val="272833"/>
                </a:solidFill>
                <a:effectLst/>
                <a:latin typeface=" Arial"/>
              </a:rPr>
            </a:br>
            <a:r>
              <a:rPr kumimoji="0" lang="en-US" altLang="en-US" b="0" i="0" u="none" strike="noStrike" cap="none" normalizeH="0" baseline="0" dirty="0">
                <a:ln>
                  <a:noFill/>
                </a:ln>
                <a:solidFill>
                  <a:srgbClr val="272833"/>
                </a:solidFill>
                <a:effectLst/>
                <a:latin typeface=" Arial"/>
              </a:rPr>
              <a:t>    e. Cannot enlist under ARMS (dual participation not authorized)</a:t>
            </a:r>
            <a:endParaRPr kumimoji="0" lang="en-US" altLang="en-US" b="0" i="0" u="none" strike="noStrike" cap="none" normalizeH="0" baseline="0" dirty="0">
              <a:ln>
                <a:noFill/>
              </a:ln>
              <a:solidFill>
                <a:schemeClr val="tx1"/>
              </a:solidFill>
              <a:effectLst/>
              <a:latin typeface=" Arial"/>
            </a:endParaRPr>
          </a:p>
        </p:txBody>
      </p:sp>
    </p:spTree>
    <p:extLst>
      <p:ext uri="{BB962C8B-B14F-4D97-AF65-F5344CB8AC3E}">
        <p14:creationId xmlns:p14="http://schemas.microsoft.com/office/powerpoint/2010/main" val="1352878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536181"/>
            <a:ext cx="9152255" cy="320675"/>
            <a:chOff x="-6350" y="6536181"/>
            <a:chExt cx="9152255" cy="320675"/>
          </a:xfrm>
        </p:grpSpPr>
        <p:sp>
          <p:nvSpPr>
            <p:cNvPr id="3" name="object 3"/>
            <p:cNvSpPr/>
            <p:nvPr/>
          </p:nvSpPr>
          <p:spPr>
            <a:xfrm>
              <a:off x="0" y="6542531"/>
              <a:ext cx="9139555" cy="307975"/>
            </a:xfrm>
            <a:custGeom>
              <a:avLst/>
              <a:gdLst/>
              <a:ahLst/>
              <a:cxnLst/>
              <a:rect l="l" t="t" r="r" b="b"/>
              <a:pathLst>
                <a:path w="9139555" h="307975">
                  <a:moveTo>
                    <a:pt x="9139428" y="0"/>
                  </a:moveTo>
                  <a:lnTo>
                    <a:pt x="0" y="0"/>
                  </a:lnTo>
                  <a:lnTo>
                    <a:pt x="0" y="307848"/>
                  </a:lnTo>
                  <a:lnTo>
                    <a:pt x="9139428" y="307848"/>
                  </a:lnTo>
                  <a:lnTo>
                    <a:pt x="9139428" y="0"/>
                  </a:lnTo>
                  <a:close/>
                </a:path>
              </a:pathLst>
            </a:custGeom>
            <a:solidFill>
              <a:srgbClr val="000000"/>
            </a:solidFill>
          </p:spPr>
          <p:txBody>
            <a:bodyPr wrap="square" lIns="0" tIns="0" rIns="0" bIns="0" rtlCol="0"/>
            <a:lstStyle/>
            <a:p>
              <a:endParaRPr dirty="0"/>
            </a:p>
          </p:txBody>
        </p:sp>
        <p:sp>
          <p:nvSpPr>
            <p:cNvPr id="4" name="object 4"/>
            <p:cNvSpPr/>
            <p:nvPr/>
          </p:nvSpPr>
          <p:spPr>
            <a:xfrm>
              <a:off x="0" y="6542531"/>
              <a:ext cx="9139555" cy="307975"/>
            </a:xfrm>
            <a:custGeom>
              <a:avLst/>
              <a:gdLst/>
              <a:ahLst/>
              <a:cxnLst/>
              <a:rect l="l" t="t" r="r" b="b"/>
              <a:pathLst>
                <a:path w="9139555" h="307975">
                  <a:moveTo>
                    <a:pt x="0" y="0"/>
                  </a:moveTo>
                  <a:lnTo>
                    <a:pt x="9139428" y="0"/>
                  </a:lnTo>
                  <a:lnTo>
                    <a:pt x="9139428" y="307848"/>
                  </a:lnTo>
                  <a:lnTo>
                    <a:pt x="0" y="307848"/>
                  </a:lnTo>
                </a:path>
              </a:pathLst>
            </a:custGeom>
            <a:ln w="12700">
              <a:solidFill>
                <a:srgbClr val="000000"/>
              </a:solidFill>
            </a:ln>
          </p:spPr>
          <p:txBody>
            <a:bodyPr wrap="square" lIns="0" tIns="0" rIns="0" bIns="0" rtlCol="0"/>
            <a:lstStyle/>
            <a:p>
              <a:endParaRPr/>
            </a:p>
          </p:txBody>
        </p:sp>
      </p:grpSp>
      <p:sp>
        <p:nvSpPr>
          <p:cNvPr id="5" name="object 5"/>
          <p:cNvSpPr txBox="1"/>
          <p:nvPr/>
        </p:nvSpPr>
        <p:spPr>
          <a:xfrm>
            <a:off x="671194" y="6591712"/>
            <a:ext cx="3128658" cy="228268"/>
          </a:xfrm>
          <a:prstGeom prst="rect">
            <a:avLst/>
          </a:prstGeom>
        </p:spPr>
        <p:txBody>
          <a:bodyPr vert="horz" wrap="square" lIns="0" tIns="12700" rIns="0" bIns="0" rtlCol="0">
            <a:spAutoFit/>
          </a:bodyPr>
          <a:lstStyle/>
          <a:p>
            <a:pPr marL="12700">
              <a:lnSpc>
                <a:spcPct val="100000"/>
              </a:lnSpc>
              <a:spcBef>
                <a:spcPts val="100"/>
              </a:spcBef>
            </a:pPr>
            <a:r>
              <a:rPr lang="en-US" sz="1400" b="1" i="1" dirty="0">
                <a:solidFill>
                  <a:srgbClr val="FFFFFF"/>
                </a:solidFill>
                <a:latin typeface="Arial"/>
                <a:cs typeface="Arial"/>
              </a:rPr>
              <a:t>UNLEASH YOUR SUPERPOWERS</a:t>
            </a:r>
            <a:endParaRPr sz="1400" dirty="0">
              <a:latin typeface="Arial"/>
              <a:cs typeface="Arial"/>
            </a:endParaRPr>
          </a:p>
        </p:txBody>
      </p:sp>
      <p:sp>
        <p:nvSpPr>
          <p:cNvPr id="6" name="object 6"/>
          <p:cNvSpPr txBox="1"/>
          <p:nvPr/>
        </p:nvSpPr>
        <p:spPr>
          <a:xfrm>
            <a:off x="6279558" y="6582384"/>
            <a:ext cx="1663064" cy="228268"/>
          </a:xfrm>
          <a:prstGeom prst="rect">
            <a:avLst/>
          </a:prstGeom>
        </p:spPr>
        <p:txBody>
          <a:bodyPr vert="horz" wrap="square" lIns="0" tIns="12700" rIns="0" bIns="0" rtlCol="0">
            <a:spAutoFit/>
          </a:bodyPr>
          <a:lstStyle/>
          <a:p>
            <a:pPr marL="12700">
              <a:lnSpc>
                <a:spcPct val="100000"/>
              </a:lnSpc>
              <a:spcBef>
                <a:spcPts val="100"/>
              </a:spcBef>
            </a:pPr>
            <a:r>
              <a:rPr lang="en-US" sz="1400" b="1" i="1" dirty="0">
                <a:solidFill>
                  <a:schemeClr val="accent4"/>
                </a:solidFill>
                <a:latin typeface="Arial"/>
                <a:cs typeface="Arial"/>
              </a:rPr>
              <a:t>AND CRUSH IT!</a:t>
            </a:r>
            <a:endParaRPr sz="1400" dirty="0">
              <a:solidFill>
                <a:schemeClr val="accent4"/>
              </a:solidFill>
              <a:latin typeface="Arial"/>
              <a:cs typeface="Arial"/>
            </a:endParaRPr>
          </a:p>
        </p:txBody>
      </p:sp>
      <p:grpSp>
        <p:nvGrpSpPr>
          <p:cNvPr id="7" name="object 7"/>
          <p:cNvGrpSpPr/>
          <p:nvPr/>
        </p:nvGrpSpPr>
        <p:grpSpPr>
          <a:xfrm>
            <a:off x="8467090" y="6010402"/>
            <a:ext cx="678815" cy="831215"/>
            <a:chOff x="8467090" y="6010402"/>
            <a:chExt cx="678815" cy="831215"/>
          </a:xfrm>
        </p:grpSpPr>
        <p:sp>
          <p:nvSpPr>
            <p:cNvPr id="8" name="object 8"/>
            <p:cNvSpPr/>
            <p:nvPr/>
          </p:nvSpPr>
          <p:spPr>
            <a:xfrm>
              <a:off x="8473440" y="6016753"/>
              <a:ext cx="666115" cy="818515"/>
            </a:xfrm>
            <a:custGeom>
              <a:avLst/>
              <a:gdLst/>
              <a:ahLst/>
              <a:cxnLst/>
              <a:rect l="l" t="t" r="r" b="b"/>
              <a:pathLst>
                <a:path w="666115" h="818515">
                  <a:moveTo>
                    <a:pt x="554990" y="0"/>
                  </a:moveTo>
                  <a:lnTo>
                    <a:pt x="110998" y="0"/>
                  </a:lnTo>
                  <a:lnTo>
                    <a:pt x="67792" y="8722"/>
                  </a:lnTo>
                  <a:lnTo>
                    <a:pt x="32510" y="32510"/>
                  </a:lnTo>
                  <a:lnTo>
                    <a:pt x="8722" y="67792"/>
                  </a:lnTo>
                  <a:lnTo>
                    <a:pt x="0" y="110997"/>
                  </a:lnTo>
                  <a:lnTo>
                    <a:pt x="0" y="707389"/>
                  </a:lnTo>
                  <a:lnTo>
                    <a:pt x="8722" y="750595"/>
                  </a:lnTo>
                  <a:lnTo>
                    <a:pt x="32510" y="785877"/>
                  </a:lnTo>
                  <a:lnTo>
                    <a:pt x="67792" y="809665"/>
                  </a:lnTo>
                  <a:lnTo>
                    <a:pt x="110998" y="818387"/>
                  </a:lnTo>
                  <a:lnTo>
                    <a:pt x="554990" y="818387"/>
                  </a:lnTo>
                  <a:lnTo>
                    <a:pt x="598195" y="809665"/>
                  </a:lnTo>
                  <a:lnTo>
                    <a:pt x="633477" y="785877"/>
                  </a:lnTo>
                  <a:lnTo>
                    <a:pt x="657265" y="750595"/>
                  </a:lnTo>
                  <a:lnTo>
                    <a:pt x="665988" y="707389"/>
                  </a:lnTo>
                  <a:lnTo>
                    <a:pt x="665988" y="110997"/>
                  </a:lnTo>
                  <a:lnTo>
                    <a:pt x="657265" y="67792"/>
                  </a:lnTo>
                  <a:lnTo>
                    <a:pt x="633477" y="32510"/>
                  </a:lnTo>
                  <a:lnTo>
                    <a:pt x="598195" y="8722"/>
                  </a:lnTo>
                  <a:lnTo>
                    <a:pt x="554990" y="0"/>
                  </a:lnTo>
                  <a:close/>
                </a:path>
              </a:pathLst>
            </a:custGeom>
            <a:solidFill>
              <a:srgbClr val="000000"/>
            </a:solidFill>
          </p:spPr>
          <p:txBody>
            <a:bodyPr wrap="square" lIns="0" tIns="0" rIns="0" bIns="0" rtlCol="0"/>
            <a:lstStyle/>
            <a:p>
              <a:endParaRPr/>
            </a:p>
          </p:txBody>
        </p:sp>
        <p:sp>
          <p:nvSpPr>
            <p:cNvPr id="9" name="object 9"/>
            <p:cNvSpPr/>
            <p:nvPr/>
          </p:nvSpPr>
          <p:spPr>
            <a:xfrm>
              <a:off x="8473440" y="6016753"/>
              <a:ext cx="666115" cy="818515"/>
            </a:xfrm>
            <a:custGeom>
              <a:avLst/>
              <a:gdLst/>
              <a:ahLst/>
              <a:cxnLst/>
              <a:rect l="l" t="t" r="r" b="b"/>
              <a:pathLst>
                <a:path w="666115" h="818515">
                  <a:moveTo>
                    <a:pt x="0" y="110997"/>
                  </a:moveTo>
                  <a:lnTo>
                    <a:pt x="8722" y="67792"/>
                  </a:lnTo>
                  <a:lnTo>
                    <a:pt x="32510" y="32510"/>
                  </a:lnTo>
                  <a:lnTo>
                    <a:pt x="67792" y="8722"/>
                  </a:lnTo>
                  <a:lnTo>
                    <a:pt x="110998" y="0"/>
                  </a:lnTo>
                  <a:lnTo>
                    <a:pt x="554990" y="0"/>
                  </a:lnTo>
                  <a:lnTo>
                    <a:pt x="598195" y="8722"/>
                  </a:lnTo>
                  <a:lnTo>
                    <a:pt x="633477" y="32510"/>
                  </a:lnTo>
                  <a:lnTo>
                    <a:pt x="657265" y="67792"/>
                  </a:lnTo>
                  <a:lnTo>
                    <a:pt x="665988" y="110997"/>
                  </a:lnTo>
                  <a:lnTo>
                    <a:pt x="665988" y="707389"/>
                  </a:lnTo>
                  <a:lnTo>
                    <a:pt x="657265" y="750595"/>
                  </a:lnTo>
                  <a:lnTo>
                    <a:pt x="633477" y="785877"/>
                  </a:lnTo>
                  <a:lnTo>
                    <a:pt x="598195" y="809665"/>
                  </a:lnTo>
                  <a:lnTo>
                    <a:pt x="554990" y="818387"/>
                  </a:lnTo>
                  <a:lnTo>
                    <a:pt x="110998" y="818387"/>
                  </a:lnTo>
                  <a:lnTo>
                    <a:pt x="67792" y="809665"/>
                  </a:lnTo>
                  <a:lnTo>
                    <a:pt x="32510" y="785877"/>
                  </a:lnTo>
                  <a:lnTo>
                    <a:pt x="8722" y="750595"/>
                  </a:lnTo>
                  <a:lnTo>
                    <a:pt x="0" y="707389"/>
                  </a:lnTo>
                  <a:lnTo>
                    <a:pt x="0" y="110997"/>
                  </a:lnTo>
                  <a:close/>
                </a:path>
              </a:pathLst>
            </a:custGeom>
            <a:ln w="12700">
              <a:solidFill>
                <a:srgbClr val="000000"/>
              </a:solidFill>
            </a:ln>
          </p:spPr>
          <p:txBody>
            <a:bodyPr wrap="square" lIns="0" tIns="0" rIns="0" bIns="0" rtlCol="0"/>
            <a:lstStyle/>
            <a:p>
              <a:endParaRPr/>
            </a:p>
          </p:txBody>
        </p:sp>
        <p:sp>
          <p:nvSpPr>
            <p:cNvPr id="10" name="object 10"/>
            <p:cNvSpPr/>
            <p:nvPr/>
          </p:nvSpPr>
          <p:spPr>
            <a:xfrm>
              <a:off x="8625840" y="6016752"/>
              <a:ext cx="513715" cy="693420"/>
            </a:xfrm>
            <a:custGeom>
              <a:avLst/>
              <a:gdLst/>
              <a:ahLst/>
              <a:cxnLst/>
              <a:rect l="l" t="t" r="r" b="b"/>
              <a:pathLst>
                <a:path w="513715" h="693420">
                  <a:moveTo>
                    <a:pt x="513588" y="0"/>
                  </a:moveTo>
                  <a:lnTo>
                    <a:pt x="0" y="0"/>
                  </a:lnTo>
                  <a:lnTo>
                    <a:pt x="0" y="693420"/>
                  </a:lnTo>
                  <a:lnTo>
                    <a:pt x="513588" y="693420"/>
                  </a:lnTo>
                  <a:lnTo>
                    <a:pt x="513588" y="0"/>
                  </a:lnTo>
                  <a:close/>
                </a:path>
              </a:pathLst>
            </a:custGeom>
            <a:solidFill>
              <a:srgbClr val="000000"/>
            </a:solidFill>
          </p:spPr>
          <p:txBody>
            <a:bodyPr wrap="square" lIns="0" tIns="0" rIns="0" bIns="0" rtlCol="0"/>
            <a:lstStyle/>
            <a:p>
              <a:endParaRPr/>
            </a:p>
          </p:txBody>
        </p:sp>
        <p:sp>
          <p:nvSpPr>
            <p:cNvPr id="11" name="object 11"/>
            <p:cNvSpPr/>
            <p:nvPr/>
          </p:nvSpPr>
          <p:spPr>
            <a:xfrm>
              <a:off x="8625840" y="6016752"/>
              <a:ext cx="513715" cy="693420"/>
            </a:xfrm>
            <a:custGeom>
              <a:avLst/>
              <a:gdLst/>
              <a:ahLst/>
              <a:cxnLst/>
              <a:rect l="l" t="t" r="r" b="b"/>
              <a:pathLst>
                <a:path w="513715" h="693420">
                  <a:moveTo>
                    <a:pt x="0" y="0"/>
                  </a:moveTo>
                  <a:lnTo>
                    <a:pt x="513588" y="0"/>
                  </a:lnTo>
                  <a:lnTo>
                    <a:pt x="513588" y="693420"/>
                  </a:lnTo>
                  <a:lnTo>
                    <a:pt x="0" y="693420"/>
                  </a:lnTo>
                  <a:lnTo>
                    <a:pt x="0" y="0"/>
                  </a:lnTo>
                  <a:close/>
                </a:path>
              </a:pathLst>
            </a:custGeom>
            <a:ln w="12700">
              <a:solidFill>
                <a:srgbClr val="000000"/>
              </a:solidFill>
            </a:ln>
          </p:spPr>
          <p:txBody>
            <a:bodyPr wrap="square" lIns="0" tIns="0" rIns="0" bIns="0" rtlCol="0"/>
            <a:lstStyle/>
            <a:p>
              <a:endParaRPr/>
            </a:p>
          </p:txBody>
        </p:sp>
        <p:pic>
          <p:nvPicPr>
            <p:cNvPr id="12" name="object 12"/>
            <p:cNvPicPr/>
            <p:nvPr/>
          </p:nvPicPr>
          <p:blipFill>
            <a:blip r:embed="rId2" cstate="print"/>
            <a:stretch>
              <a:fillRect/>
            </a:stretch>
          </p:blipFill>
          <p:spPr>
            <a:xfrm>
              <a:off x="8560308" y="6097524"/>
              <a:ext cx="522744" cy="681670"/>
            </a:xfrm>
            <a:prstGeom prst="rect">
              <a:avLst/>
            </a:prstGeom>
          </p:spPr>
        </p:pic>
      </p:grpSp>
      <p:sp>
        <p:nvSpPr>
          <p:cNvPr id="21" name="object 21"/>
          <p:cNvSpPr txBox="1"/>
          <p:nvPr/>
        </p:nvSpPr>
        <p:spPr>
          <a:xfrm>
            <a:off x="4410643" y="6623131"/>
            <a:ext cx="322713" cy="196849"/>
          </a:xfrm>
          <a:prstGeom prst="rect">
            <a:avLst/>
          </a:prstGeom>
        </p:spPr>
        <p:txBody>
          <a:bodyPr vert="horz" wrap="square" lIns="0" tIns="12065" rIns="0" bIns="0" rtlCol="0">
            <a:spAutoFit/>
          </a:bodyPr>
          <a:lstStyle/>
          <a:p>
            <a:pPr marL="12700">
              <a:lnSpc>
                <a:spcPct val="100000"/>
              </a:lnSpc>
              <a:spcBef>
                <a:spcPts val="95"/>
              </a:spcBef>
            </a:pPr>
            <a:r>
              <a:rPr sz="1200" spc="-25" dirty="0">
                <a:solidFill>
                  <a:srgbClr val="00AF50"/>
                </a:solidFill>
                <a:latin typeface="Arial"/>
                <a:cs typeface="Arial"/>
              </a:rPr>
              <a:t>CUI</a:t>
            </a:r>
            <a:endParaRPr sz="1200" dirty="0">
              <a:latin typeface="Arial"/>
              <a:cs typeface="Arial"/>
            </a:endParaRPr>
          </a:p>
        </p:txBody>
      </p:sp>
      <p:sp>
        <p:nvSpPr>
          <p:cNvPr id="20" name="TextBox 19">
            <a:extLst>
              <a:ext uri="{FF2B5EF4-FFF2-40B4-BE49-F238E27FC236}">
                <a16:creationId xmlns:a16="http://schemas.microsoft.com/office/drawing/2014/main" id="{926191FB-8B60-87D8-B8BD-D325F9FDD0E3}"/>
              </a:ext>
            </a:extLst>
          </p:cNvPr>
          <p:cNvSpPr txBox="1"/>
          <p:nvPr/>
        </p:nvSpPr>
        <p:spPr>
          <a:xfrm>
            <a:off x="1950694" y="175734"/>
            <a:ext cx="5238165" cy="461665"/>
          </a:xfrm>
          <a:prstGeom prst="rect">
            <a:avLst/>
          </a:prstGeom>
          <a:noFill/>
        </p:spPr>
        <p:txBody>
          <a:bodyPr wrap="none" rtlCol="0">
            <a:spAutoFit/>
          </a:bodyPr>
          <a:lstStyle/>
          <a:p>
            <a:r>
              <a:rPr lang="en-US" sz="2400" b="1" dirty="0">
                <a:solidFill>
                  <a:schemeClr val="bg1"/>
                </a:solidFill>
                <a:latin typeface=" Arial"/>
              </a:rPr>
              <a:t>OPTION 1 ENLISTMENT PROCESS</a:t>
            </a:r>
          </a:p>
        </p:txBody>
      </p:sp>
      <p:sp>
        <p:nvSpPr>
          <p:cNvPr id="23" name="TextBox 22">
            <a:extLst>
              <a:ext uri="{FF2B5EF4-FFF2-40B4-BE49-F238E27FC236}">
                <a16:creationId xmlns:a16="http://schemas.microsoft.com/office/drawing/2014/main" id="{865247FF-E766-2882-A909-6857FC0B6E52}"/>
              </a:ext>
            </a:extLst>
          </p:cNvPr>
          <p:cNvSpPr txBox="1"/>
          <p:nvPr/>
        </p:nvSpPr>
        <p:spPr>
          <a:xfrm>
            <a:off x="935456" y="669455"/>
            <a:ext cx="7537350" cy="6482800"/>
          </a:xfrm>
          <a:prstGeom prst="rect">
            <a:avLst/>
          </a:prstGeom>
          <a:noFill/>
        </p:spPr>
        <p:txBody>
          <a:bodyPr wrap="square" rtlCol="0">
            <a:spAutoFit/>
          </a:bodyPr>
          <a:lstStyle/>
          <a:p>
            <a:pPr marL="0" marR="0">
              <a:lnSpc>
                <a:spcPct val="107000"/>
              </a:lnSpc>
              <a:spcBef>
                <a:spcPts val="0"/>
              </a:spcBef>
              <a:spcAft>
                <a:spcPts val="800"/>
              </a:spcAft>
            </a:pPr>
            <a:r>
              <a:rPr lang="en-US" sz="1600" dirty="0">
                <a:effectLst/>
                <a:latin typeface=" Arial"/>
                <a:ea typeface="Calibri" panose="020F0502020204030204" pitchFamily="34" charset="0"/>
                <a:cs typeface="Times New Roman" panose="02020603050405020304" pitchFamily="18" charset="0"/>
              </a:rPr>
              <a:t>Reference UM 21-047</a:t>
            </a:r>
          </a:p>
          <a:p>
            <a:pPr marL="0" marR="0">
              <a:lnSpc>
                <a:spcPct val="107000"/>
              </a:lnSpc>
              <a:spcBef>
                <a:spcPts val="0"/>
              </a:spcBef>
              <a:spcAft>
                <a:spcPts val="800"/>
              </a:spcAft>
            </a:pPr>
            <a:r>
              <a:rPr lang="en-US" sz="1600" dirty="0">
                <a:latin typeface=" Arial"/>
                <a:ea typeface="Calibri" panose="020F0502020204030204" pitchFamily="34" charset="0"/>
                <a:cs typeface="Times New Roman" panose="02020603050405020304" pitchFamily="18" charset="0"/>
              </a:rPr>
              <a:t>1: Applicant selects U.S. Army Option 1 at time of enlistment </a:t>
            </a:r>
          </a:p>
          <a:p>
            <a:pPr marL="0" marR="0">
              <a:lnSpc>
                <a:spcPct val="107000"/>
              </a:lnSpc>
              <a:spcBef>
                <a:spcPts val="0"/>
              </a:spcBef>
              <a:spcAft>
                <a:spcPts val="800"/>
              </a:spcAft>
            </a:pPr>
            <a:r>
              <a:rPr lang="en-US" sz="1600" dirty="0">
                <a:latin typeface=" Arial"/>
                <a:ea typeface="Calibri" panose="020F0502020204030204" pitchFamily="34" charset="0"/>
                <a:cs typeface="Times New Roman" panose="02020603050405020304" pitchFamily="18" charset="0"/>
              </a:rPr>
              <a:t>2: Soldier successfully graduates </a:t>
            </a:r>
            <a:r>
              <a:rPr lang="en-US" sz="1600" dirty="0" err="1">
                <a:latin typeface=" Arial"/>
                <a:ea typeface="Calibri" panose="020F0502020204030204" pitchFamily="34" charset="0"/>
                <a:cs typeface="Times New Roman" panose="02020603050405020304" pitchFamily="18" charset="0"/>
              </a:rPr>
              <a:t>BCT+AIT+Airborne</a:t>
            </a:r>
            <a:r>
              <a:rPr lang="en-US" sz="1600" dirty="0">
                <a:latin typeface=" Arial"/>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600" dirty="0">
                <a:latin typeface=" Arial"/>
                <a:ea typeface="Calibri" panose="020F0502020204030204" pitchFamily="34" charset="0"/>
                <a:cs typeface="Times New Roman" panose="02020603050405020304" pitchFamily="18" charset="0"/>
              </a:rPr>
              <a:t>3: Soldier Completes Special Operations Aviation Enlisted Combat Skills </a:t>
            </a:r>
            <a:r>
              <a:rPr lang="en-US" sz="1600" dirty="0" err="1">
                <a:latin typeface=" Arial"/>
                <a:ea typeface="Calibri" panose="020F0502020204030204" pitchFamily="34" charset="0"/>
                <a:cs typeface="Times New Roman" panose="02020603050405020304" pitchFamily="18" charset="0"/>
              </a:rPr>
              <a:t>Course,“Green</a:t>
            </a:r>
            <a:r>
              <a:rPr lang="en-US" sz="1600" dirty="0">
                <a:latin typeface=" Arial"/>
                <a:ea typeface="Calibri" panose="020F0502020204030204" pitchFamily="34" charset="0"/>
                <a:cs typeface="Times New Roman" panose="02020603050405020304" pitchFamily="18" charset="0"/>
              </a:rPr>
              <a:t> Platoon” (Fort Campbell, KY):</a:t>
            </a:r>
          </a:p>
          <a:p>
            <a:pPr marL="0" marR="0">
              <a:spcBef>
                <a:spcPts val="0"/>
              </a:spcBef>
              <a:spcAft>
                <a:spcPts val="800"/>
              </a:spcAft>
            </a:pPr>
            <a:r>
              <a:rPr lang="en-US" sz="1600" dirty="0">
                <a:latin typeface=" Arial"/>
                <a:ea typeface="Calibri" panose="020F0502020204030204" pitchFamily="34" charset="0"/>
                <a:cs typeface="Times New Roman" panose="02020603050405020304" pitchFamily="18" charset="0"/>
              </a:rPr>
              <a:t>	-27 Training Days </a:t>
            </a:r>
          </a:p>
          <a:p>
            <a:pPr marL="0" marR="0">
              <a:spcBef>
                <a:spcPts val="0"/>
              </a:spcBef>
              <a:spcAft>
                <a:spcPts val="800"/>
              </a:spcAft>
            </a:pPr>
            <a:r>
              <a:rPr lang="en-US" sz="1600" dirty="0">
                <a:latin typeface=" Arial"/>
                <a:ea typeface="Calibri" panose="020F0502020204030204" pitchFamily="34" charset="0"/>
                <a:cs typeface="Times New Roman" panose="02020603050405020304" pitchFamily="18" charset="0"/>
              </a:rPr>
              <a:t>	-Physical Fitness Assessments </a:t>
            </a:r>
          </a:p>
          <a:p>
            <a:pPr marL="0" marR="0">
              <a:spcBef>
                <a:spcPts val="0"/>
              </a:spcBef>
              <a:spcAft>
                <a:spcPts val="800"/>
              </a:spcAft>
            </a:pPr>
            <a:r>
              <a:rPr lang="en-US" sz="1600" dirty="0">
                <a:latin typeface=" Arial"/>
                <a:ea typeface="Calibri" panose="020F0502020204030204" pitchFamily="34" charset="0"/>
                <a:cs typeface="Times New Roman" panose="02020603050405020304" pitchFamily="18" charset="0"/>
              </a:rPr>
              <a:t>	-Land Navigation Training</a:t>
            </a:r>
          </a:p>
          <a:p>
            <a:pPr>
              <a:spcAft>
                <a:spcPts val="800"/>
              </a:spcAft>
            </a:pPr>
            <a:r>
              <a:rPr lang="en-US" sz="1600" dirty="0">
                <a:latin typeface=" Arial"/>
                <a:ea typeface="Calibri" panose="020F0502020204030204" pitchFamily="34" charset="0"/>
                <a:cs typeface="Times New Roman" panose="02020603050405020304" pitchFamily="18" charset="0"/>
              </a:rPr>
              <a:t>	-Combatives Level 1 Training and Certification with Close Quarters            Combat Training </a:t>
            </a:r>
          </a:p>
          <a:p>
            <a:pPr marL="0" marR="0">
              <a:spcBef>
                <a:spcPts val="0"/>
              </a:spcBef>
              <a:spcAft>
                <a:spcPts val="800"/>
              </a:spcAft>
            </a:pPr>
            <a:r>
              <a:rPr lang="en-US" sz="1600" dirty="0">
                <a:latin typeface=" Arial"/>
                <a:ea typeface="Calibri" panose="020F0502020204030204" pitchFamily="34" charset="0"/>
                <a:cs typeface="Times New Roman" panose="02020603050405020304" pitchFamily="18" charset="0"/>
              </a:rPr>
              <a:t>	- Combat Lifesavers Course and Certification </a:t>
            </a:r>
          </a:p>
          <a:p>
            <a:pPr marL="0" marR="0">
              <a:spcBef>
                <a:spcPts val="0"/>
              </a:spcBef>
              <a:spcAft>
                <a:spcPts val="800"/>
              </a:spcAft>
            </a:pPr>
            <a:r>
              <a:rPr lang="en-US" sz="1600" dirty="0">
                <a:latin typeface=" Arial"/>
                <a:ea typeface="Calibri" panose="020F0502020204030204" pitchFamily="34" charset="0"/>
                <a:cs typeface="Times New Roman" panose="02020603050405020304" pitchFamily="18" charset="0"/>
              </a:rPr>
              <a:t>	-Advanced Weapons Training (Students will shoot thousands of rounds with M4 and M18 pistol) </a:t>
            </a:r>
          </a:p>
          <a:p>
            <a:pPr marL="0" marR="0">
              <a:spcBef>
                <a:spcPts val="0"/>
              </a:spcBef>
              <a:spcAft>
                <a:spcPts val="800"/>
              </a:spcAft>
            </a:pPr>
            <a:r>
              <a:rPr lang="en-US" sz="1600" dirty="0">
                <a:latin typeface=" Arial"/>
                <a:ea typeface="Calibri" panose="020F0502020204030204" pitchFamily="34" charset="0"/>
                <a:cs typeface="Times New Roman" panose="02020603050405020304" pitchFamily="18" charset="0"/>
              </a:rPr>
              <a:t>4: Soldier is assigned to one of three 160</a:t>
            </a:r>
            <a:r>
              <a:rPr lang="en-US" sz="1600" baseline="30000" dirty="0">
                <a:latin typeface=" Arial"/>
                <a:ea typeface="Calibri" panose="020F0502020204030204" pitchFamily="34" charset="0"/>
                <a:cs typeface="Times New Roman" panose="02020603050405020304" pitchFamily="18" charset="0"/>
              </a:rPr>
              <a:t>th</a:t>
            </a:r>
            <a:r>
              <a:rPr lang="en-US" sz="1600" dirty="0">
                <a:latin typeface=" Arial"/>
                <a:ea typeface="Calibri" panose="020F0502020204030204" pitchFamily="34" charset="0"/>
                <a:cs typeface="Times New Roman" panose="02020603050405020304" pitchFamily="18" charset="0"/>
              </a:rPr>
              <a:t> SOAR locations: </a:t>
            </a:r>
          </a:p>
          <a:p>
            <a:pPr marL="0" marR="0">
              <a:spcBef>
                <a:spcPts val="0"/>
              </a:spcBef>
              <a:spcAft>
                <a:spcPts val="800"/>
              </a:spcAft>
            </a:pPr>
            <a:r>
              <a:rPr lang="en-US" sz="1600" dirty="0">
                <a:latin typeface=" Arial"/>
                <a:ea typeface="Calibri" panose="020F0502020204030204" pitchFamily="34" charset="0"/>
                <a:cs typeface="Times New Roman" panose="02020603050405020304" pitchFamily="18" charset="0"/>
              </a:rPr>
              <a:t>	-Hunter Army Airfield, GA</a:t>
            </a:r>
          </a:p>
          <a:p>
            <a:pPr marL="0" marR="0">
              <a:spcBef>
                <a:spcPts val="0"/>
              </a:spcBef>
              <a:spcAft>
                <a:spcPts val="800"/>
              </a:spcAft>
            </a:pPr>
            <a:r>
              <a:rPr lang="en-US" sz="1600" dirty="0">
                <a:latin typeface=" Arial"/>
                <a:ea typeface="Calibri" panose="020F0502020204030204" pitchFamily="34" charset="0"/>
                <a:cs typeface="Times New Roman" panose="02020603050405020304" pitchFamily="18" charset="0"/>
              </a:rPr>
              <a:t>	-JBLM, WA</a:t>
            </a:r>
          </a:p>
          <a:p>
            <a:pPr marL="0" marR="0">
              <a:spcBef>
                <a:spcPts val="0"/>
              </a:spcBef>
              <a:spcAft>
                <a:spcPts val="800"/>
              </a:spcAft>
            </a:pPr>
            <a:r>
              <a:rPr lang="en-US" sz="1600" dirty="0">
                <a:latin typeface=" Arial"/>
                <a:ea typeface="Calibri" panose="020F0502020204030204" pitchFamily="34" charset="0"/>
                <a:cs typeface="Times New Roman" panose="02020603050405020304" pitchFamily="18" charset="0"/>
              </a:rPr>
              <a:t>	-Fort Campbell, KY</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1590774"/>
      </p:ext>
    </p:extLst>
  </p:cSld>
  <p:clrMapOvr>
    <a:masterClrMapping/>
  </p:clrMapOvr>
  <mc:AlternateContent xmlns:mc="http://schemas.openxmlformats.org/markup-compatibility/2006" xmlns:p14="http://schemas.microsoft.com/office/powerpoint/2010/main">
    <mc:Choice Requires="p14">
      <p:transition spd="slow" p14:dur="2000" advTm="47510"/>
    </mc:Choice>
    <mc:Fallback xmlns="">
      <p:transition spd="slow" advTm="4751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4">
            <a:extLst>
              <a:ext uri="{FF2B5EF4-FFF2-40B4-BE49-F238E27FC236}">
                <a16:creationId xmlns:a16="http://schemas.microsoft.com/office/drawing/2014/main" id="{0E099F8D-A4A9-F429-B9A9-F1CF36879703}"/>
              </a:ext>
            </a:extLst>
          </p:cNvPr>
          <p:cNvSpPr txBox="1">
            <a:spLocks noGrp="1"/>
          </p:cNvSpPr>
          <p:nvPr>
            <p:ph type="title"/>
          </p:nvPr>
        </p:nvSpPr>
        <p:spPr>
          <a:xfrm>
            <a:off x="3175" y="198438"/>
            <a:ext cx="9144000" cy="454025"/>
          </a:xfrm>
          <a:prstGeom prst="rect">
            <a:avLst/>
          </a:prstGeom>
        </p:spPr>
        <p:txBody>
          <a:bodyPr lIns="91440" tIns="45720" rIns="91440" bIns="45720" anchor="ctr"/>
          <a:lst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en-US" b="1" dirty="0">
                <a:solidFill>
                  <a:schemeClr val="bg1"/>
                </a:solidFill>
                <a:latin typeface="Arial"/>
                <a:cs typeface="Arial"/>
              </a:rPr>
              <a:t>Education</a:t>
            </a:r>
          </a:p>
        </p:txBody>
      </p:sp>
      <p:sp>
        <p:nvSpPr>
          <p:cNvPr id="11" name="TextBox 10">
            <a:extLst>
              <a:ext uri="{FF2B5EF4-FFF2-40B4-BE49-F238E27FC236}">
                <a16:creationId xmlns:a16="http://schemas.microsoft.com/office/drawing/2014/main" id="{41B44B65-109A-DC41-24AD-101B0F5A56A8}"/>
              </a:ext>
            </a:extLst>
          </p:cNvPr>
          <p:cNvSpPr txBox="1"/>
          <p:nvPr/>
        </p:nvSpPr>
        <p:spPr>
          <a:xfrm>
            <a:off x="463212" y="1086695"/>
            <a:ext cx="2131118" cy="400110"/>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rtlCol="0" anchor="t">
            <a:spAutoFit/>
          </a:bodyPr>
          <a:lstStyle/>
          <a:p>
            <a:r>
              <a:rPr lang="en-US" sz="2000" b="1" dirty="0">
                <a:solidFill>
                  <a:schemeClr val="tx1"/>
                </a:solidFill>
              </a:rPr>
              <a:t>POST 9/11 GI BILL</a:t>
            </a:r>
            <a:endParaRPr lang="en-US" sz="2000" b="1" dirty="0">
              <a:solidFill>
                <a:schemeClr val="tx1"/>
              </a:solidFill>
              <a:cs typeface="Calibri"/>
            </a:endParaRPr>
          </a:p>
        </p:txBody>
      </p:sp>
      <p:sp>
        <p:nvSpPr>
          <p:cNvPr id="12" name="TextBox 11">
            <a:extLst>
              <a:ext uri="{FF2B5EF4-FFF2-40B4-BE49-F238E27FC236}">
                <a16:creationId xmlns:a16="http://schemas.microsoft.com/office/drawing/2014/main" id="{630B50B7-50A7-D658-574F-277ED0A671ED}"/>
              </a:ext>
            </a:extLst>
          </p:cNvPr>
          <p:cNvSpPr txBox="1"/>
          <p:nvPr/>
        </p:nvSpPr>
        <p:spPr>
          <a:xfrm>
            <a:off x="507468" y="1620547"/>
            <a:ext cx="812906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Arial"/>
                <a:cs typeface="Arial"/>
              </a:rPr>
              <a:t>The Post 9/11 GI Bill is an education benefit program for individuals who served on active duty on or after September 11, 2001. </a:t>
            </a:r>
            <a:endParaRPr lang="en-US" dirty="0"/>
          </a:p>
          <a:p>
            <a:pPr marL="285750" indent="-285750">
              <a:buFont typeface="Arial"/>
              <a:buChar char="•"/>
            </a:pPr>
            <a:r>
              <a:rPr lang="en-US" dirty="0">
                <a:latin typeface="Arial"/>
                <a:cs typeface="Arial"/>
              </a:rPr>
              <a:t>Eligible individuals are entitled up to 36 months of benefits and based on a sliding scale that is linked to the length of qualifying active-duty service on or after September 11, 2001.</a:t>
            </a:r>
            <a:endParaRPr lang="en-US" dirty="0"/>
          </a:p>
        </p:txBody>
      </p:sp>
      <p:sp>
        <p:nvSpPr>
          <p:cNvPr id="13" name="TextBox 12">
            <a:extLst>
              <a:ext uri="{FF2B5EF4-FFF2-40B4-BE49-F238E27FC236}">
                <a16:creationId xmlns:a16="http://schemas.microsoft.com/office/drawing/2014/main" id="{D0F441D4-2C50-E440-E9DB-07B96181D654}"/>
              </a:ext>
            </a:extLst>
          </p:cNvPr>
          <p:cNvSpPr txBox="1"/>
          <p:nvPr/>
        </p:nvSpPr>
        <p:spPr>
          <a:xfrm>
            <a:off x="507871" y="3317560"/>
            <a:ext cx="3659673" cy="369332"/>
          </a:xfrm>
          <a:prstGeom prst="rect">
            <a:avLst/>
          </a:prstGeom>
        </p:spPr>
        <p:style>
          <a:lnRef idx="3">
            <a:schemeClr val="lt1"/>
          </a:lnRef>
          <a:fillRef idx="1">
            <a:schemeClr val="accent4"/>
          </a:fillRef>
          <a:effectRef idx="1">
            <a:schemeClr val="accent4"/>
          </a:effectRef>
          <a:fontRef idx="minor">
            <a:schemeClr val="lt1"/>
          </a:fontRef>
        </p:style>
        <p:txBody>
          <a:bodyPr wrap="square" lIns="91440" tIns="45720" rIns="91440" bIns="45720" rtlCol="0" anchor="t">
            <a:spAutoFit/>
          </a:bodyPr>
          <a:lstStyle/>
          <a:p>
            <a:r>
              <a:rPr lang="en-US" b="1" dirty="0">
                <a:solidFill>
                  <a:schemeClr val="tx1"/>
                </a:solidFill>
              </a:rPr>
              <a:t>MONTGOMERY GI BILL ACTIVE DUTY</a:t>
            </a:r>
          </a:p>
        </p:txBody>
      </p:sp>
      <p:sp>
        <p:nvSpPr>
          <p:cNvPr id="14" name="TextBox 13">
            <a:extLst>
              <a:ext uri="{FF2B5EF4-FFF2-40B4-BE49-F238E27FC236}">
                <a16:creationId xmlns:a16="http://schemas.microsoft.com/office/drawing/2014/main" id="{CF2FBCF8-0690-88C3-6C8B-D5DFA103E1FA}"/>
              </a:ext>
            </a:extLst>
          </p:cNvPr>
          <p:cNvSpPr txBox="1"/>
          <p:nvPr/>
        </p:nvSpPr>
        <p:spPr>
          <a:xfrm>
            <a:off x="531406" y="3834735"/>
            <a:ext cx="816496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Arial"/>
                <a:cs typeface="Arial"/>
              </a:rPr>
              <a:t>Must have completed at least two years of active duty. </a:t>
            </a:r>
            <a:endParaRPr lang="en-US" dirty="0">
              <a:latin typeface="Calibri" panose="020F0502020204030204"/>
              <a:cs typeface="Calibri" panose="020F0502020204030204"/>
            </a:endParaRPr>
          </a:p>
          <a:p>
            <a:pPr marL="285750" indent="-285750">
              <a:buFont typeface="Arial"/>
              <a:buChar char="•"/>
            </a:pPr>
            <a:r>
              <a:rPr lang="en-US" dirty="0">
                <a:latin typeface="Arial"/>
                <a:cs typeface="Arial"/>
              </a:rPr>
              <a:t> All Soldiers participating in the program contribute $1,200 their first year ($100 per month). </a:t>
            </a:r>
            <a:endParaRPr lang="en-US" dirty="0">
              <a:latin typeface="Calibri" panose="020F0502020204030204"/>
              <a:cs typeface="Calibri"/>
            </a:endParaRPr>
          </a:p>
          <a:p>
            <a:pPr marL="285750" indent="-285750">
              <a:buFont typeface="Arial"/>
              <a:buChar char="•"/>
            </a:pPr>
            <a:r>
              <a:rPr lang="en-US" dirty="0">
                <a:latin typeface="Arial"/>
                <a:cs typeface="Arial"/>
              </a:rPr>
              <a:t>Soldiers completing an enlistment of less than three years receive a total benefit of $59,904 for college ($1,664 per month*). </a:t>
            </a:r>
            <a:endParaRPr lang="en-US" dirty="0">
              <a:latin typeface="Calibri" panose="020F0502020204030204"/>
              <a:cs typeface="Calibri"/>
            </a:endParaRPr>
          </a:p>
          <a:p>
            <a:pPr marL="285750" indent="-285750">
              <a:buFont typeface="Arial"/>
              <a:buChar char="•"/>
            </a:pPr>
            <a:r>
              <a:rPr lang="en-US" dirty="0">
                <a:latin typeface="Arial"/>
                <a:cs typeface="Arial"/>
              </a:rPr>
              <a:t> Soldiers completing an enlistment of three or more years receive a total benefit of $73,800 for college ($2,050 per month*). ​</a:t>
            </a:r>
            <a:endParaRPr lang="en-US" dirty="0">
              <a:cs typeface="Calibri"/>
            </a:endParaRPr>
          </a:p>
        </p:txBody>
      </p:sp>
    </p:spTree>
    <p:extLst>
      <p:ext uri="{BB962C8B-B14F-4D97-AF65-F5344CB8AC3E}">
        <p14:creationId xmlns:p14="http://schemas.microsoft.com/office/powerpoint/2010/main" val="358613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07A02A-05F8-7085-A1A9-6B5F0213FA41}"/>
              </a:ext>
            </a:extLst>
          </p:cNvPr>
          <p:cNvSpPr txBox="1"/>
          <p:nvPr/>
        </p:nvSpPr>
        <p:spPr>
          <a:xfrm>
            <a:off x="538722" y="1116013"/>
            <a:ext cx="3981359" cy="369332"/>
          </a:xfrm>
          <a:prstGeom prst="rect">
            <a:avLst/>
          </a:prstGeom>
        </p:spPr>
        <p:style>
          <a:lnRef idx="3">
            <a:schemeClr val="lt1"/>
          </a:lnRef>
          <a:fillRef idx="1">
            <a:schemeClr val="accent4"/>
          </a:fillRef>
          <a:effectRef idx="1">
            <a:schemeClr val="accent4"/>
          </a:effectRef>
          <a:fontRef idx="minor">
            <a:schemeClr val="lt1"/>
          </a:fontRef>
        </p:style>
        <p:txBody>
          <a:bodyPr wrap="square" lIns="91440" tIns="45720" rIns="91440" bIns="45720" anchor="t">
            <a:spAutoFit/>
          </a:bodyPr>
          <a:lstStyle/>
          <a:p>
            <a:r>
              <a:rPr lang="en-US" b="1" dirty="0">
                <a:solidFill>
                  <a:schemeClr val="tx1"/>
                </a:solidFill>
              </a:rPr>
              <a:t>MONTGOMERY GI SELECTED RESERVE</a:t>
            </a:r>
          </a:p>
        </p:txBody>
      </p:sp>
      <p:sp>
        <p:nvSpPr>
          <p:cNvPr id="7" name="TextBox 6">
            <a:extLst>
              <a:ext uri="{FF2B5EF4-FFF2-40B4-BE49-F238E27FC236}">
                <a16:creationId xmlns:a16="http://schemas.microsoft.com/office/drawing/2014/main" id="{FF58AD9E-C136-2506-24F4-2499F5BA3256}"/>
              </a:ext>
            </a:extLst>
          </p:cNvPr>
          <p:cNvSpPr txBox="1"/>
          <p:nvPr/>
        </p:nvSpPr>
        <p:spPr>
          <a:xfrm>
            <a:off x="459594" y="1620547"/>
            <a:ext cx="82367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Arial"/>
                <a:cs typeface="Arial"/>
              </a:rPr>
              <a:t>Have a six-year obligation to serve in the Selected Reserve signed after June 30, 1985</a:t>
            </a:r>
          </a:p>
          <a:p>
            <a:pPr marL="285750" indent="-285750">
              <a:buFont typeface="Arial"/>
              <a:buChar char="•"/>
            </a:pPr>
            <a:r>
              <a:rPr lang="en-US" dirty="0">
                <a:latin typeface="Arial"/>
                <a:ea typeface="+mn-lt"/>
                <a:cs typeface="+mn-lt"/>
              </a:rPr>
              <a:t>May be entitled to receive up to 36 months of education benefits</a:t>
            </a:r>
            <a:endParaRPr lang="en-US" dirty="0">
              <a:latin typeface="Arial"/>
              <a:cs typeface="Arial"/>
            </a:endParaRPr>
          </a:p>
        </p:txBody>
      </p:sp>
      <p:sp>
        <p:nvSpPr>
          <p:cNvPr id="9" name="TextBox 8">
            <a:extLst>
              <a:ext uri="{FF2B5EF4-FFF2-40B4-BE49-F238E27FC236}">
                <a16:creationId xmlns:a16="http://schemas.microsoft.com/office/drawing/2014/main" id="{76C7A70F-77C4-9CDE-4F87-3262CDCB6913}"/>
              </a:ext>
            </a:extLst>
          </p:cNvPr>
          <p:cNvSpPr txBox="1"/>
          <p:nvPr/>
        </p:nvSpPr>
        <p:spPr>
          <a:xfrm>
            <a:off x="537917" y="2770585"/>
            <a:ext cx="5608713" cy="369332"/>
          </a:xfrm>
          <a:prstGeom prst="rect">
            <a:avLst/>
          </a:prstGeom>
        </p:spPr>
        <p:style>
          <a:lnRef idx="3">
            <a:schemeClr val="lt1"/>
          </a:lnRef>
          <a:fillRef idx="1">
            <a:schemeClr val="accent4"/>
          </a:fillRef>
          <a:effectRef idx="1">
            <a:schemeClr val="accent4"/>
          </a:effectRef>
          <a:fontRef idx="minor">
            <a:schemeClr val="lt1"/>
          </a:fontRef>
        </p:style>
        <p:txBody>
          <a:bodyPr wrap="square" lIns="91440" tIns="45720" rIns="91440" bIns="45720" anchor="t">
            <a:spAutoFit/>
          </a:bodyPr>
          <a:lstStyle/>
          <a:p>
            <a:r>
              <a:rPr lang="en-US" b="1" dirty="0">
                <a:solidFill>
                  <a:schemeClr val="tx1"/>
                </a:solidFill>
              </a:rPr>
              <a:t>MONTGOMERY GI BILL – SELECTED RESERVE PLUS KICKER</a:t>
            </a:r>
          </a:p>
        </p:txBody>
      </p:sp>
      <p:sp>
        <p:nvSpPr>
          <p:cNvPr id="14" name="TextBox 13">
            <a:extLst>
              <a:ext uri="{FF2B5EF4-FFF2-40B4-BE49-F238E27FC236}">
                <a16:creationId xmlns:a16="http://schemas.microsoft.com/office/drawing/2014/main" id="{1FC33416-643C-A412-D800-E7B9FB86FA90}"/>
              </a:ext>
            </a:extLst>
          </p:cNvPr>
          <p:cNvSpPr txBox="1"/>
          <p:nvPr/>
        </p:nvSpPr>
        <p:spPr>
          <a:xfrm>
            <a:off x="435657" y="3080714"/>
            <a:ext cx="823678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444444"/>
                </a:solidFill>
                <a:latin typeface="Arial"/>
                <a:cs typeface="Arial"/>
              </a:rPr>
              <a:t>​</a:t>
            </a:r>
          </a:p>
          <a:p>
            <a:pPr marL="285750" indent="-285750">
              <a:buFont typeface="Arial"/>
              <a:buChar char="•"/>
            </a:pPr>
            <a:r>
              <a:rPr lang="en-US" dirty="0">
                <a:solidFill>
                  <a:srgbClr val="444444"/>
                </a:solidFill>
                <a:latin typeface="Arial"/>
                <a:cs typeface="Arial"/>
              </a:rPr>
              <a:t>A kicker is an enlistment or reenlistment education incentive that certain Selected Reserve members can use to increase the amount of money they receive when using their Montgomery GI Bill-Selected Reserve (MGIBSR) to go to school. </a:t>
            </a:r>
          </a:p>
          <a:p>
            <a:pPr marL="285750" indent="-285750">
              <a:buFont typeface="Arial"/>
              <a:buChar char="•"/>
            </a:pPr>
            <a:r>
              <a:rPr lang="en-US" dirty="0">
                <a:solidFill>
                  <a:srgbClr val="444444"/>
                </a:solidFill>
                <a:latin typeface="Arial"/>
                <a:cs typeface="Arial"/>
              </a:rPr>
              <a:t>Comes in $100, $200, and $350 increments</a:t>
            </a:r>
            <a:endParaRPr lang="en-US" dirty="0"/>
          </a:p>
        </p:txBody>
      </p:sp>
      <p:sp>
        <p:nvSpPr>
          <p:cNvPr id="15" name="Title 14">
            <a:extLst>
              <a:ext uri="{FF2B5EF4-FFF2-40B4-BE49-F238E27FC236}">
                <a16:creationId xmlns:a16="http://schemas.microsoft.com/office/drawing/2014/main" id="{5DCCE56D-6276-8FF4-DE49-DF1CF950FD5F}"/>
              </a:ext>
            </a:extLst>
          </p:cNvPr>
          <p:cNvSpPr txBox="1">
            <a:spLocks noGrp="1"/>
          </p:cNvSpPr>
          <p:nvPr>
            <p:ph type="title"/>
          </p:nvPr>
        </p:nvSpPr>
        <p:spPr>
          <a:xfrm>
            <a:off x="3175" y="198438"/>
            <a:ext cx="9144000" cy="454025"/>
          </a:xfrm>
          <a:prstGeom prst="rect">
            <a:avLst/>
          </a:prstGeom>
        </p:spPr>
        <p:txBody>
          <a:bodyPr lIns="91440" tIns="45720" rIns="91440" bIns="45720" anchor="ctr"/>
          <a:lst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en-US" b="1" dirty="0">
                <a:solidFill>
                  <a:schemeClr val="bg1"/>
                </a:solidFill>
                <a:latin typeface="Arial"/>
                <a:cs typeface="Arial"/>
              </a:rPr>
              <a:t>Education</a:t>
            </a:r>
            <a:r>
              <a:rPr lang="en-US" dirty="0">
                <a:solidFill>
                  <a:schemeClr val="bg1"/>
                </a:solidFill>
                <a:latin typeface="Arial"/>
                <a:cs typeface="Arial"/>
              </a:rPr>
              <a:t> (</a:t>
            </a:r>
            <a:r>
              <a:rPr lang="en-US" dirty="0" err="1">
                <a:solidFill>
                  <a:schemeClr val="bg1"/>
                </a:solidFill>
                <a:latin typeface="Arial"/>
                <a:cs typeface="Arial"/>
              </a:rPr>
              <a:t>Cont</a:t>
            </a:r>
            <a:r>
              <a:rPr lang="en-US" dirty="0">
                <a:solidFill>
                  <a:schemeClr val="bg1"/>
                </a:solidFill>
                <a:latin typeface="Arial"/>
                <a:cs typeface="Arial"/>
              </a:rPr>
              <a:t>)</a:t>
            </a:r>
            <a:endParaRPr lang="en-US" b="1" dirty="0">
              <a:solidFill>
                <a:schemeClr val="bg1"/>
              </a:solidFill>
              <a:latin typeface="Arial"/>
              <a:cs typeface="Arial"/>
            </a:endParaRPr>
          </a:p>
        </p:txBody>
      </p:sp>
    </p:spTree>
    <p:extLst>
      <p:ext uri="{BB962C8B-B14F-4D97-AF65-F5344CB8AC3E}">
        <p14:creationId xmlns:p14="http://schemas.microsoft.com/office/powerpoint/2010/main" val="4057918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7C25-C777-B172-8F92-D28D5D50C958}"/>
              </a:ext>
            </a:extLst>
          </p:cNvPr>
          <p:cNvSpPr>
            <a:spLocks noGrp="1"/>
          </p:cNvSpPr>
          <p:nvPr>
            <p:ph type="title"/>
          </p:nvPr>
        </p:nvSpPr>
        <p:spPr>
          <a:xfrm>
            <a:off x="13809" y="299704"/>
            <a:ext cx="9144000" cy="453150"/>
          </a:xfrm>
        </p:spPr>
        <p:txBody>
          <a:bodyPr lIns="91440" tIns="45720" rIns="91440" bIns="45720" anchor="ctr">
            <a:noAutofit/>
          </a:bodyPr>
          <a:lstStyle/>
          <a:p>
            <a:r>
              <a:rPr lang="en-US" sz="2400" b="1" dirty="0">
                <a:latin typeface="Arial" panose="020B0604020202020204" pitchFamily="34" charset="0"/>
                <a:cs typeface="Arial" panose="020B0604020202020204" pitchFamily="34" charset="0"/>
              </a:rPr>
              <a:t>Education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r>
            <a:br>
              <a:rPr lang="en-US" b="1" dirty="0">
                <a:latin typeface="Arial" panose="020B0604020202020204" pitchFamily="34" charset="0"/>
                <a:cs typeface="Arial" panose="020B0604020202020204" pitchFamily="34" charset="0"/>
              </a:rPr>
            </a:br>
            <a:endParaRPr lang="en-US" dirty="0"/>
          </a:p>
        </p:txBody>
      </p:sp>
      <p:sp>
        <p:nvSpPr>
          <p:cNvPr id="3" name="TextBox 2">
            <a:extLst>
              <a:ext uri="{FF2B5EF4-FFF2-40B4-BE49-F238E27FC236}">
                <a16:creationId xmlns:a16="http://schemas.microsoft.com/office/drawing/2014/main" id="{95C51AE2-2771-6191-E048-AC4028186163}"/>
              </a:ext>
            </a:extLst>
          </p:cNvPr>
          <p:cNvSpPr txBox="1"/>
          <p:nvPr/>
        </p:nvSpPr>
        <p:spPr>
          <a:xfrm>
            <a:off x="568901" y="1101978"/>
            <a:ext cx="4335245" cy="369332"/>
          </a:xfrm>
          <a:prstGeom prst="rect">
            <a:avLst/>
          </a:prstGeom>
        </p:spPr>
        <p:style>
          <a:lnRef idx="3">
            <a:schemeClr val="lt1"/>
          </a:lnRef>
          <a:fillRef idx="1">
            <a:schemeClr val="accent4"/>
          </a:fillRef>
          <a:effectRef idx="1">
            <a:schemeClr val="accent4"/>
          </a:effectRef>
          <a:fontRef idx="minor">
            <a:schemeClr val="lt1"/>
          </a:fontRef>
        </p:style>
        <p:txBody>
          <a:bodyPr wrap="square" lIns="91440" tIns="45720" rIns="91440" bIns="45720" anchor="t">
            <a:spAutoFit/>
          </a:bodyPr>
          <a:lstStyle/>
          <a:p>
            <a:r>
              <a:rPr lang="en-US" b="1" dirty="0">
                <a:solidFill>
                  <a:schemeClr val="tx1"/>
                </a:solidFill>
                <a:latin typeface="Arial"/>
                <a:cs typeface="Arial"/>
              </a:rPr>
              <a:t>LOAN REPAYMENT PROGRAM (LRP)</a:t>
            </a:r>
          </a:p>
        </p:txBody>
      </p:sp>
      <p:sp>
        <p:nvSpPr>
          <p:cNvPr id="4" name="TextBox 3">
            <a:extLst>
              <a:ext uri="{FF2B5EF4-FFF2-40B4-BE49-F238E27FC236}">
                <a16:creationId xmlns:a16="http://schemas.microsoft.com/office/drawing/2014/main" id="{60976F3D-06D4-55A3-8050-85D82B891F9B}"/>
              </a:ext>
            </a:extLst>
          </p:cNvPr>
          <p:cNvSpPr txBox="1"/>
          <p:nvPr/>
        </p:nvSpPr>
        <p:spPr>
          <a:xfrm>
            <a:off x="805859" y="1584641"/>
            <a:ext cx="78546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Arial"/>
                <a:cs typeface="Arial"/>
              </a:rPr>
              <a:t>To qualify for the LRP, applicants must be Non-Prior Service (NPS) and enlist for a minimum five years.</a:t>
            </a:r>
          </a:p>
          <a:p>
            <a:pPr marL="285750" indent="-285750">
              <a:buFont typeface="Arial"/>
              <a:buChar char="•"/>
            </a:pPr>
            <a:r>
              <a:rPr lang="en-US" dirty="0">
                <a:latin typeface="Arial"/>
                <a:ea typeface="+mn-lt"/>
                <a:cs typeface="Arial"/>
              </a:rPr>
              <a:t>The maximum reimbursable loan amount is $65,000.</a:t>
            </a:r>
            <a:endParaRPr lang="en-US" dirty="0">
              <a:latin typeface="Arial"/>
              <a:cs typeface="Arial"/>
            </a:endParaRPr>
          </a:p>
        </p:txBody>
      </p:sp>
      <p:sp>
        <p:nvSpPr>
          <p:cNvPr id="6" name="TextBox 5">
            <a:extLst>
              <a:ext uri="{FF2B5EF4-FFF2-40B4-BE49-F238E27FC236}">
                <a16:creationId xmlns:a16="http://schemas.microsoft.com/office/drawing/2014/main" id="{6DA0C576-027B-4185-DF93-59D58BFDA230}"/>
              </a:ext>
            </a:extLst>
          </p:cNvPr>
          <p:cNvSpPr txBox="1"/>
          <p:nvPr/>
        </p:nvSpPr>
        <p:spPr>
          <a:xfrm>
            <a:off x="568597" y="2622708"/>
            <a:ext cx="6268147" cy="369332"/>
          </a:xfrm>
          <a:prstGeom prst="rect">
            <a:avLst/>
          </a:prstGeom>
        </p:spPr>
        <p:style>
          <a:lnRef idx="3">
            <a:schemeClr val="lt1"/>
          </a:lnRef>
          <a:fillRef idx="1">
            <a:schemeClr val="accent4"/>
          </a:fillRef>
          <a:effectRef idx="1">
            <a:schemeClr val="accent4"/>
          </a:effectRef>
          <a:fontRef idx="minor">
            <a:schemeClr val="lt1"/>
          </a:fontRef>
        </p:style>
        <p:txBody>
          <a:bodyPr wrap="square" lIns="91440" tIns="45720" rIns="91440" bIns="45720" anchor="t">
            <a:spAutoFit/>
          </a:bodyPr>
          <a:lstStyle/>
          <a:p>
            <a:r>
              <a:rPr lang="en-US" b="1" dirty="0">
                <a:solidFill>
                  <a:schemeClr val="tx1"/>
                </a:solidFill>
                <a:latin typeface="Arial"/>
                <a:cs typeface="Arial"/>
              </a:rPr>
              <a:t>CONCURRENT ADMISSIONS PROGRAM (CONAP)</a:t>
            </a:r>
            <a:r>
              <a:rPr lang="en-US" b="1" dirty="0">
                <a:latin typeface="Arial"/>
                <a:cs typeface="Arial"/>
              </a:rPr>
              <a:t> </a:t>
            </a:r>
          </a:p>
        </p:txBody>
      </p:sp>
      <p:sp>
        <p:nvSpPr>
          <p:cNvPr id="7" name="TextBox 6">
            <a:extLst>
              <a:ext uri="{FF2B5EF4-FFF2-40B4-BE49-F238E27FC236}">
                <a16:creationId xmlns:a16="http://schemas.microsoft.com/office/drawing/2014/main" id="{C6C9589A-A8AC-47A3-B278-8EC8C2115485}"/>
              </a:ext>
            </a:extLst>
          </p:cNvPr>
          <p:cNvSpPr txBox="1"/>
          <p:nvPr/>
        </p:nvSpPr>
        <p:spPr>
          <a:xfrm>
            <a:off x="805859" y="3176463"/>
            <a:ext cx="77229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err="1">
                <a:latin typeface="Arial"/>
                <a:cs typeface="Arial"/>
              </a:rPr>
              <a:t>ConAP</a:t>
            </a:r>
            <a:r>
              <a:rPr lang="en-US" dirty="0">
                <a:latin typeface="Arial"/>
                <a:cs typeface="Arial"/>
              </a:rPr>
              <a:t> is a partnership between USAREC and over 1,900 participating colleges to mutually advance the goals of lifelong learning and postsecondary education for Future Soldiers.</a:t>
            </a:r>
            <a:endParaRPr lang="en-US" dirty="0"/>
          </a:p>
        </p:txBody>
      </p:sp>
      <p:sp>
        <p:nvSpPr>
          <p:cNvPr id="8" name="TextBox 7">
            <a:extLst>
              <a:ext uri="{FF2B5EF4-FFF2-40B4-BE49-F238E27FC236}">
                <a16:creationId xmlns:a16="http://schemas.microsoft.com/office/drawing/2014/main" id="{3EF74C41-F4F0-CFAD-6A10-932391BF6E74}"/>
              </a:ext>
            </a:extLst>
          </p:cNvPr>
          <p:cNvSpPr txBox="1"/>
          <p:nvPr/>
        </p:nvSpPr>
        <p:spPr>
          <a:xfrm>
            <a:off x="572833" y="4307200"/>
            <a:ext cx="3334817" cy="369332"/>
          </a:xfrm>
          <a:prstGeom prst="rect">
            <a:avLst/>
          </a:prstGeom>
        </p:spPr>
        <p:style>
          <a:lnRef idx="3">
            <a:schemeClr val="lt1"/>
          </a:lnRef>
          <a:fillRef idx="1">
            <a:schemeClr val="accent4"/>
          </a:fillRef>
          <a:effectRef idx="1">
            <a:schemeClr val="accent4"/>
          </a:effectRef>
          <a:fontRef idx="minor">
            <a:schemeClr val="lt1"/>
          </a:fontRef>
        </p:style>
        <p:txBody>
          <a:bodyPr wrap="square" lIns="91440" tIns="45720" rIns="91440" bIns="45720" anchor="t">
            <a:spAutoFit/>
          </a:bodyPr>
          <a:lstStyle/>
          <a:p>
            <a:r>
              <a:rPr lang="en-US" b="1" dirty="0">
                <a:solidFill>
                  <a:schemeClr val="tx1"/>
                </a:solidFill>
                <a:latin typeface="Arial"/>
                <a:cs typeface="Arial"/>
              </a:rPr>
              <a:t>TUITION ASSISTANCE (TA)</a:t>
            </a:r>
          </a:p>
        </p:txBody>
      </p:sp>
      <p:sp>
        <p:nvSpPr>
          <p:cNvPr id="9" name="TextBox 8">
            <a:extLst>
              <a:ext uri="{FF2B5EF4-FFF2-40B4-BE49-F238E27FC236}">
                <a16:creationId xmlns:a16="http://schemas.microsoft.com/office/drawing/2014/main" id="{DCB52764-BCE3-F0B6-3D04-0FEBFD9E5D1C}"/>
              </a:ext>
            </a:extLst>
          </p:cNvPr>
          <p:cNvSpPr txBox="1"/>
          <p:nvPr/>
        </p:nvSpPr>
        <p:spPr>
          <a:xfrm>
            <a:off x="810171" y="4876002"/>
            <a:ext cx="755127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Arial"/>
                <a:cs typeface="Arial"/>
              </a:rPr>
              <a:t>Soldiers may use TA to earn one or more degrees through the master’s level for a combined total of up to 130 SH at the undergraduate level (associate and bachelor’s), 39 SH for a master’s degree, and 21 SH for an academic certificate/diploma (undergraduate or graduate level).​</a:t>
            </a:r>
            <a:endParaRPr lang="en-US" dirty="0">
              <a:latin typeface="Calibri" panose="020F0502020204030204"/>
              <a:cs typeface="Calibri" panose="020F0502020204030204"/>
            </a:endParaRPr>
          </a:p>
        </p:txBody>
      </p:sp>
    </p:spTree>
    <p:extLst>
      <p:ext uri="{BB962C8B-B14F-4D97-AF65-F5344CB8AC3E}">
        <p14:creationId xmlns:p14="http://schemas.microsoft.com/office/powerpoint/2010/main" val="2824647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latin typeface="Arial" panose="020B0604020202020204" pitchFamily="34" charset="0"/>
                <a:cs typeface="Arial" panose="020B0604020202020204" pitchFamily="34" charset="0"/>
              </a:rPr>
              <a:t>Education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b="1" dirty="0"/>
          </a:p>
        </p:txBody>
      </p:sp>
      <p:sp>
        <p:nvSpPr>
          <p:cNvPr id="5" name="TextBox 4">
            <a:extLst>
              <a:ext uri="{FF2B5EF4-FFF2-40B4-BE49-F238E27FC236}">
                <a16:creationId xmlns:a16="http://schemas.microsoft.com/office/drawing/2014/main" id="{30D58E58-B661-45DE-3531-0FB943441D9A}"/>
              </a:ext>
            </a:extLst>
          </p:cNvPr>
          <p:cNvSpPr txBox="1"/>
          <p:nvPr/>
        </p:nvSpPr>
        <p:spPr>
          <a:xfrm>
            <a:off x="328016" y="697841"/>
            <a:ext cx="6196642" cy="369332"/>
          </a:xfrm>
          <a:prstGeom prst="rect">
            <a:avLst/>
          </a:prstGeom>
        </p:spPr>
        <p:style>
          <a:lnRef idx="3">
            <a:schemeClr val="lt1"/>
          </a:lnRef>
          <a:fillRef idx="1">
            <a:schemeClr val="accent4"/>
          </a:fillRef>
          <a:effectRef idx="1">
            <a:schemeClr val="accent4"/>
          </a:effectRef>
          <a:fontRef idx="minor">
            <a:schemeClr val="lt1"/>
          </a:fontRef>
        </p:style>
        <p:txBody>
          <a:bodyPr wrap="square" lIns="91440" tIns="45720" rIns="91440" bIns="45720" anchor="t">
            <a:spAutoFit/>
          </a:bodyPr>
          <a:lstStyle/>
          <a:p>
            <a:r>
              <a:rPr lang="en-US" b="1" dirty="0">
                <a:solidFill>
                  <a:schemeClr val="tx1"/>
                </a:solidFill>
                <a:latin typeface="Arial"/>
                <a:cs typeface="Arial"/>
              </a:rPr>
              <a:t>Minuteman Scholarship</a:t>
            </a:r>
          </a:p>
        </p:txBody>
      </p:sp>
      <p:sp>
        <p:nvSpPr>
          <p:cNvPr id="8" name="TextBox 7">
            <a:extLst>
              <a:ext uri="{FF2B5EF4-FFF2-40B4-BE49-F238E27FC236}">
                <a16:creationId xmlns:a16="http://schemas.microsoft.com/office/drawing/2014/main" id="{00D9ADD6-CDEA-E678-514F-2DAB37C52DC0}"/>
              </a:ext>
            </a:extLst>
          </p:cNvPr>
          <p:cNvSpPr txBox="1"/>
          <p:nvPr/>
        </p:nvSpPr>
        <p:spPr>
          <a:xfrm>
            <a:off x="243057" y="1067173"/>
            <a:ext cx="8376687" cy="5032147"/>
          </a:xfrm>
          <a:prstGeom prst="rect">
            <a:avLst/>
          </a:prstGeom>
          <a:noFill/>
        </p:spPr>
        <p:txBody>
          <a:bodyPr wrap="square">
            <a:spAutoFit/>
          </a:bodyPr>
          <a:lstStyle/>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U.S. Army Reserve Minuteman Scholarship was introduced in 2015 to enhance the Army Reserve’s ability to recruit highly qualified cadets every year.  All qualified applicants for ROTC scholarships may apply for consideration for the 4-year Minuteman Scholarship. </a:t>
            </a: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Minuteman Scholarship covers full tuition and fees (uncapped) at any college or university served by an Army Reserve Officer’s Training Corps (ROTC) program, or can be used toward room and board, capped at $10,000 per year. </a:t>
            </a: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Scholarship recipients also receive a monthly Cadet stipend ($420-Fresh, $420-Soph, $420-Junior and $420-Senior), and a yearly book allowance of $1,200.  In addition, Minuteman Scholarship recipients participate in the Simultaneous Membership Program, which gives them experience with an Army Reserve unit while earning SGT/E-5 Cadet pay for their service.</a:t>
            </a: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graduation and commissioning, Minuteman Scholarship recipients are guaranteed placement in the Army Reserve. </a:t>
            </a: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get started, high school seniors should contact the Professor of Military Science or Recruiting Operations Officer at the Army ROTC program that serves their college or university.  There are 275 host programs that cover nearly 3,000 schools across the United States.  </a:t>
            </a: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https://www.usar.army.mil/MinutemanCampaign/</a:t>
            </a: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0C53FC0-C7E2-F735-1A63-7E3D0943AAF9}"/>
              </a:ext>
            </a:extLst>
          </p:cNvPr>
          <p:cNvPicPr>
            <a:picLocks noChangeAspect="1"/>
          </p:cNvPicPr>
          <p:nvPr/>
        </p:nvPicPr>
        <p:blipFill>
          <a:blip r:embed="rId4"/>
          <a:stretch>
            <a:fillRect/>
          </a:stretch>
        </p:blipFill>
        <p:spPr>
          <a:xfrm>
            <a:off x="5185003" y="5379414"/>
            <a:ext cx="1144324" cy="1135169"/>
          </a:xfrm>
          <a:prstGeom prst="rect">
            <a:avLst/>
          </a:prstGeom>
        </p:spPr>
      </p:pic>
    </p:spTree>
    <p:extLst>
      <p:ext uri="{BB962C8B-B14F-4D97-AF65-F5344CB8AC3E}">
        <p14:creationId xmlns:p14="http://schemas.microsoft.com/office/powerpoint/2010/main" val="4018979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latin typeface="Arial" panose="020B0604020202020204" pitchFamily="34" charset="0"/>
                <a:cs typeface="Arial" panose="020B0604020202020204" pitchFamily="34" charset="0"/>
              </a:rPr>
              <a:t>Education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b="1" dirty="0"/>
          </a:p>
        </p:txBody>
      </p:sp>
      <p:sp>
        <p:nvSpPr>
          <p:cNvPr id="5" name="TextBox 4">
            <a:extLst>
              <a:ext uri="{FF2B5EF4-FFF2-40B4-BE49-F238E27FC236}">
                <a16:creationId xmlns:a16="http://schemas.microsoft.com/office/drawing/2014/main" id="{30D58E58-B661-45DE-3531-0FB943441D9A}"/>
              </a:ext>
            </a:extLst>
          </p:cNvPr>
          <p:cNvSpPr txBox="1"/>
          <p:nvPr/>
        </p:nvSpPr>
        <p:spPr>
          <a:xfrm>
            <a:off x="328016" y="697841"/>
            <a:ext cx="6196642" cy="369332"/>
          </a:xfrm>
          <a:prstGeom prst="rect">
            <a:avLst/>
          </a:prstGeom>
        </p:spPr>
        <p:style>
          <a:lnRef idx="3">
            <a:schemeClr val="lt1"/>
          </a:lnRef>
          <a:fillRef idx="1">
            <a:schemeClr val="accent4"/>
          </a:fillRef>
          <a:effectRef idx="1">
            <a:schemeClr val="accent4"/>
          </a:effectRef>
          <a:fontRef idx="minor">
            <a:schemeClr val="lt1"/>
          </a:fontRef>
        </p:style>
        <p:txBody>
          <a:bodyPr wrap="square" lIns="91440" tIns="45720" rIns="91440" bIns="45720" anchor="t">
            <a:spAutoFit/>
          </a:bodyPr>
          <a:lstStyle/>
          <a:p>
            <a:r>
              <a:rPr lang="en-US" b="1" dirty="0">
                <a:solidFill>
                  <a:schemeClr val="tx1"/>
                </a:solidFill>
                <a:latin typeface="Arial"/>
                <a:cs typeface="Arial"/>
              </a:rPr>
              <a:t>Simultaneous Membership Program (SMP) </a:t>
            </a:r>
          </a:p>
        </p:txBody>
      </p:sp>
      <p:sp>
        <p:nvSpPr>
          <p:cNvPr id="8" name="TextBox 7">
            <a:extLst>
              <a:ext uri="{FF2B5EF4-FFF2-40B4-BE49-F238E27FC236}">
                <a16:creationId xmlns:a16="http://schemas.microsoft.com/office/drawing/2014/main" id="{00D9ADD6-CDEA-E678-514F-2DAB37C52DC0}"/>
              </a:ext>
            </a:extLst>
          </p:cNvPr>
          <p:cNvSpPr txBox="1"/>
          <p:nvPr/>
        </p:nvSpPr>
        <p:spPr>
          <a:xfrm>
            <a:off x="243057" y="1067173"/>
            <a:ext cx="8376687" cy="1588127"/>
          </a:xfrm>
          <a:prstGeom prst="rect">
            <a:avLst/>
          </a:prstGeom>
          <a:noFill/>
        </p:spPr>
        <p:txBody>
          <a:bodyPr wrap="square">
            <a:spAutoFit/>
          </a:bodyPr>
          <a:lstStyle/>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1500" dirty="0">
                <a:solidFill>
                  <a:prstClr val="black"/>
                </a:solidFill>
                <a:latin typeface="Arial" panose="020B0604020202020204" pitchFamily="34" charset="0"/>
                <a:cs typeface="Arial" panose="020B0604020202020204" pitchFamily="34" charset="0"/>
              </a:rPr>
              <a:t>SMP allows non-scholarships MSL II, III, IV cadets. GRFD and Dedicated Reserve and Guard scholarships cadets to simultaneously participate as members of an AR or ARNG unit. SMP provides the future officer with leadership and AR unit experience . Benefits may include MGIB benefits, federal and state tuition assistance. SMP is optional for non-scholarship MSL II, III, and IV cadets, but required for RFD scholarship cadets and non-scholarship Guaranteed Reserve Forces Duty contract cadets. </a:t>
            </a:r>
          </a:p>
          <a:p>
            <a:pPr marL="230188" marR="0" lvl="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CFE82D44-578D-7CD5-F725-0B317909EF4E}"/>
              </a:ext>
            </a:extLst>
          </p:cNvPr>
          <p:cNvSpPr txBox="1"/>
          <p:nvPr/>
        </p:nvSpPr>
        <p:spPr>
          <a:xfrm>
            <a:off x="2289048" y="3290054"/>
            <a:ext cx="4578096" cy="369332"/>
          </a:xfrm>
          <a:prstGeom prst="rect">
            <a:avLst/>
          </a:prstGeom>
          <a:noFill/>
        </p:spPr>
        <p:txBody>
          <a:bodyPr wrap="square">
            <a:spAutoFit/>
          </a:bodyPr>
          <a:lstStyle/>
          <a:p>
            <a:r>
              <a:rPr lang="en-US" dirty="0"/>
              <a:t> </a:t>
            </a:r>
          </a:p>
        </p:txBody>
      </p:sp>
      <p:sp>
        <p:nvSpPr>
          <p:cNvPr id="7" name="TextBox 6">
            <a:extLst>
              <a:ext uri="{FF2B5EF4-FFF2-40B4-BE49-F238E27FC236}">
                <a16:creationId xmlns:a16="http://schemas.microsoft.com/office/drawing/2014/main" id="{A6D84C7A-339C-4FA0-1BA5-617FC73420A8}"/>
              </a:ext>
            </a:extLst>
          </p:cNvPr>
          <p:cNvSpPr txBox="1"/>
          <p:nvPr/>
        </p:nvSpPr>
        <p:spPr>
          <a:xfrm>
            <a:off x="2289048" y="3290054"/>
            <a:ext cx="4578096" cy="369332"/>
          </a:xfrm>
          <a:prstGeom prst="rect">
            <a:avLst/>
          </a:prstGeom>
          <a:noFill/>
        </p:spPr>
        <p:txBody>
          <a:bodyPr wrap="square">
            <a:spAutoFit/>
          </a:bodyPr>
          <a:lstStyle/>
          <a:p>
            <a:r>
              <a:rPr lang="en-US" dirty="0"/>
              <a:t> </a:t>
            </a:r>
          </a:p>
        </p:txBody>
      </p:sp>
      <p:pic>
        <p:nvPicPr>
          <p:cNvPr id="12" name="Picture 11">
            <a:extLst>
              <a:ext uri="{FF2B5EF4-FFF2-40B4-BE49-F238E27FC236}">
                <a16:creationId xmlns:a16="http://schemas.microsoft.com/office/drawing/2014/main" id="{E10B6164-51CE-B389-5533-5C37AB9220ED}"/>
              </a:ext>
            </a:extLst>
          </p:cNvPr>
          <p:cNvPicPr>
            <a:picLocks noChangeAspect="1"/>
          </p:cNvPicPr>
          <p:nvPr/>
        </p:nvPicPr>
        <p:blipFill>
          <a:blip r:embed="rId3"/>
          <a:stretch>
            <a:fillRect/>
          </a:stretch>
        </p:blipFill>
        <p:spPr>
          <a:xfrm>
            <a:off x="243057" y="2441164"/>
            <a:ext cx="8490857" cy="3718995"/>
          </a:xfrm>
          <a:prstGeom prst="rect">
            <a:avLst/>
          </a:prstGeom>
        </p:spPr>
      </p:pic>
    </p:spTree>
    <p:extLst>
      <p:ext uri="{BB962C8B-B14F-4D97-AF65-F5344CB8AC3E}">
        <p14:creationId xmlns:p14="http://schemas.microsoft.com/office/powerpoint/2010/main" val="1028924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52556FF-ECA1-A77B-7595-4E40426CE048}"/>
              </a:ext>
            </a:extLst>
          </p:cNvPr>
          <p:cNvSpPr>
            <a:spLocks noGrp="1"/>
          </p:cNvSpPr>
          <p:nvPr>
            <p:ph type="title"/>
          </p:nvPr>
        </p:nvSpPr>
        <p:spPr>
          <a:xfrm>
            <a:off x="3175" y="198438"/>
            <a:ext cx="9144000" cy="454025"/>
          </a:xfrm>
        </p:spPr>
        <p:txBody>
          <a:bodyPr lIns="91440" tIns="45720" rIns="91440" bIns="45720" anchor="ctr"/>
          <a:lstStyle/>
          <a:p>
            <a:r>
              <a:rPr lang="en-US" sz="2400" b="1" dirty="0">
                <a:latin typeface="Arial"/>
                <a:cs typeface="Calibri Light"/>
              </a:rPr>
              <a:t>Purpose</a:t>
            </a:r>
            <a:endParaRPr lang="en-US" sz="2400" b="1" dirty="0">
              <a:latin typeface="Arial"/>
            </a:endParaRPr>
          </a:p>
        </p:txBody>
      </p:sp>
      <p:sp>
        <p:nvSpPr>
          <p:cNvPr id="5" name="TextBox 4">
            <a:extLst>
              <a:ext uri="{FF2B5EF4-FFF2-40B4-BE49-F238E27FC236}">
                <a16:creationId xmlns:a16="http://schemas.microsoft.com/office/drawing/2014/main" id="{38068FEC-9420-C481-77A6-E32E8FA3FC8E}"/>
              </a:ext>
            </a:extLst>
          </p:cNvPr>
          <p:cNvSpPr txBox="1"/>
          <p:nvPr/>
        </p:nvSpPr>
        <p:spPr>
          <a:xfrm>
            <a:off x="1545771" y="1491343"/>
            <a:ext cx="6052457" cy="1569660"/>
          </a:xfrm>
          <a:prstGeom prst="rect">
            <a:avLst/>
          </a:prstGeom>
          <a:noFill/>
        </p:spPr>
        <p:txBody>
          <a:bodyPr wrap="square" rtlCol="0">
            <a:spAutoFit/>
          </a:bodyPr>
          <a:lstStyle/>
          <a:p>
            <a:r>
              <a:rPr lang="en-US" sz="2400" b="1" dirty="0"/>
              <a:t>The purpose of this training is to give a brief understanding of Army benefits. Along with the basic knowledge on the operations within USAREC. </a:t>
            </a:r>
          </a:p>
        </p:txBody>
      </p:sp>
    </p:spTree>
    <p:extLst>
      <p:ext uri="{BB962C8B-B14F-4D97-AF65-F5344CB8AC3E}">
        <p14:creationId xmlns:p14="http://schemas.microsoft.com/office/powerpoint/2010/main" val="2572859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latin typeface="Arial" panose="020B0604020202020204" pitchFamily="34" charset="0"/>
                <a:cs typeface="Arial" panose="020B0604020202020204" pitchFamily="34" charset="0"/>
              </a:rPr>
              <a:t>Education (</a:t>
            </a:r>
            <a:r>
              <a:rPr lang="en-US" sz="2400" b="1" dirty="0" err="1">
                <a:latin typeface="Arial" panose="020B0604020202020204" pitchFamily="34" charset="0"/>
                <a:cs typeface="Arial" panose="020B0604020202020204" pitchFamily="34" charset="0"/>
              </a:rPr>
              <a:t>Cont</a:t>
            </a:r>
            <a:r>
              <a:rPr lang="en-US" sz="2400" b="1" dirty="0">
                <a:latin typeface="Arial" panose="020B0604020202020204" pitchFamily="34" charset="0"/>
                <a:cs typeface="Arial" panose="020B0604020202020204" pitchFamily="34" charset="0"/>
              </a:rPr>
              <a:t>)</a:t>
            </a:r>
            <a:endParaRPr lang="en-US" sz="2400" b="1" dirty="0"/>
          </a:p>
        </p:txBody>
      </p:sp>
      <p:sp>
        <p:nvSpPr>
          <p:cNvPr id="5" name="TextBox 4">
            <a:extLst>
              <a:ext uri="{FF2B5EF4-FFF2-40B4-BE49-F238E27FC236}">
                <a16:creationId xmlns:a16="http://schemas.microsoft.com/office/drawing/2014/main" id="{30D58E58-B661-45DE-3531-0FB943441D9A}"/>
              </a:ext>
            </a:extLst>
          </p:cNvPr>
          <p:cNvSpPr txBox="1"/>
          <p:nvPr/>
        </p:nvSpPr>
        <p:spPr>
          <a:xfrm>
            <a:off x="360673" y="697841"/>
            <a:ext cx="6196642" cy="369332"/>
          </a:xfrm>
          <a:prstGeom prst="rect">
            <a:avLst/>
          </a:prstGeom>
        </p:spPr>
        <p:style>
          <a:lnRef idx="3">
            <a:schemeClr val="lt1"/>
          </a:lnRef>
          <a:fillRef idx="1">
            <a:schemeClr val="accent4"/>
          </a:fillRef>
          <a:effectRef idx="1">
            <a:schemeClr val="accent4"/>
          </a:effectRef>
          <a:fontRef idx="minor">
            <a:schemeClr val="lt1"/>
          </a:fontRef>
        </p:style>
        <p:txBody>
          <a:bodyPr wrap="square" lIns="91440" tIns="45720" rIns="91440" bIns="45720" anchor="t">
            <a:spAutoFit/>
          </a:bodyPr>
          <a:lstStyle/>
          <a:p>
            <a:r>
              <a:rPr lang="en-US" b="1" dirty="0">
                <a:solidFill>
                  <a:schemeClr val="tx1"/>
                </a:solidFill>
                <a:latin typeface="Arial"/>
                <a:cs typeface="Arial"/>
              </a:rPr>
              <a:t>Simultaneous Membership Program (SMP) </a:t>
            </a:r>
            <a:r>
              <a:rPr lang="en-US" b="1" dirty="0" err="1">
                <a:solidFill>
                  <a:schemeClr val="tx1"/>
                </a:solidFill>
                <a:latin typeface="Arial"/>
                <a:cs typeface="Arial"/>
              </a:rPr>
              <a:t>cont</a:t>
            </a:r>
            <a:r>
              <a:rPr lang="en-US" b="1" dirty="0">
                <a:solidFill>
                  <a:schemeClr val="tx1"/>
                </a:solidFill>
                <a:latin typeface="Arial"/>
                <a:cs typeface="Arial"/>
              </a:rPr>
              <a:t>… </a:t>
            </a:r>
          </a:p>
        </p:txBody>
      </p:sp>
      <p:sp>
        <p:nvSpPr>
          <p:cNvPr id="4" name="TextBox 3">
            <a:extLst>
              <a:ext uri="{FF2B5EF4-FFF2-40B4-BE49-F238E27FC236}">
                <a16:creationId xmlns:a16="http://schemas.microsoft.com/office/drawing/2014/main" id="{CFE82D44-578D-7CD5-F725-0B317909EF4E}"/>
              </a:ext>
            </a:extLst>
          </p:cNvPr>
          <p:cNvSpPr txBox="1"/>
          <p:nvPr/>
        </p:nvSpPr>
        <p:spPr>
          <a:xfrm>
            <a:off x="2289048" y="3290054"/>
            <a:ext cx="4578096" cy="369332"/>
          </a:xfrm>
          <a:prstGeom prst="rect">
            <a:avLst/>
          </a:prstGeom>
          <a:noFill/>
        </p:spPr>
        <p:txBody>
          <a:bodyPr wrap="square">
            <a:spAutoFit/>
          </a:bodyPr>
          <a:lstStyle/>
          <a:p>
            <a:r>
              <a:rPr lang="en-US" dirty="0"/>
              <a:t> </a:t>
            </a:r>
          </a:p>
        </p:txBody>
      </p:sp>
      <p:sp>
        <p:nvSpPr>
          <p:cNvPr id="7" name="TextBox 6">
            <a:extLst>
              <a:ext uri="{FF2B5EF4-FFF2-40B4-BE49-F238E27FC236}">
                <a16:creationId xmlns:a16="http://schemas.microsoft.com/office/drawing/2014/main" id="{A6D84C7A-339C-4FA0-1BA5-617FC73420A8}"/>
              </a:ext>
            </a:extLst>
          </p:cNvPr>
          <p:cNvSpPr txBox="1"/>
          <p:nvPr/>
        </p:nvSpPr>
        <p:spPr>
          <a:xfrm>
            <a:off x="2289048" y="3290054"/>
            <a:ext cx="4578096" cy="369332"/>
          </a:xfrm>
          <a:prstGeom prst="rect">
            <a:avLst/>
          </a:prstGeom>
          <a:noFill/>
        </p:spPr>
        <p:txBody>
          <a:bodyPr wrap="square">
            <a:spAutoFit/>
          </a:bodyPr>
          <a:lstStyle/>
          <a:p>
            <a:r>
              <a:rPr lang="en-US" dirty="0"/>
              <a:t> </a:t>
            </a:r>
          </a:p>
        </p:txBody>
      </p:sp>
      <p:pic>
        <p:nvPicPr>
          <p:cNvPr id="6" name="Picture 5">
            <a:extLst>
              <a:ext uri="{FF2B5EF4-FFF2-40B4-BE49-F238E27FC236}">
                <a16:creationId xmlns:a16="http://schemas.microsoft.com/office/drawing/2014/main" id="{99F6514D-D6FB-0A8C-F379-494CCA77F707}"/>
              </a:ext>
            </a:extLst>
          </p:cNvPr>
          <p:cNvPicPr>
            <a:picLocks noChangeAspect="1"/>
          </p:cNvPicPr>
          <p:nvPr/>
        </p:nvPicPr>
        <p:blipFill>
          <a:blip r:embed="rId3"/>
          <a:stretch>
            <a:fillRect/>
          </a:stretch>
        </p:blipFill>
        <p:spPr>
          <a:xfrm>
            <a:off x="0" y="1185672"/>
            <a:ext cx="9144000" cy="4300728"/>
          </a:xfrm>
          <a:prstGeom prst="rect">
            <a:avLst/>
          </a:prstGeom>
        </p:spPr>
      </p:pic>
    </p:spTree>
    <p:extLst>
      <p:ext uri="{BB962C8B-B14F-4D97-AF65-F5344CB8AC3E}">
        <p14:creationId xmlns:p14="http://schemas.microsoft.com/office/powerpoint/2010/main" val="19270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6" y="207268"/>
            <a:ext cx="9144000" cy="453150"/>
          </a:xfrm>
        </p:spPr>
        <p:txBody>
          <a:bodyPr/>
          <a:lstStyle/>
          <a:p>
            <a:r>
              <a:rPr lang="en-US" sz="2400" b="1" dirty="0"/>
              <a:t>Army Benefits</a:t>
            </a:r>
          </a:p>
        </p:txBody>
      </p:sp>
      <p:sp>
        <p:nvSpPr>
          <p:cNvPr id="20" name="Rectangle: Rounded Corners 19">
            <a:extLst>
              <a:ext uri="{FF2B5EF4-FFF2-40B4-BE49-F238E27FC236}">
                <a16:creationId xmlns:a16="http://schemas.microsoft.com/office/drawing/2014/main" id="{15F9425E-35B7-952A-BB5F-B8DC7DCD2496}"/>
              </a:ext>
            </a:extLst>
          </p:cNvPr>
          <p:cNvSpPr/>
          <p:nvPr/>
        </p:nvSpPr>
        <p:spPr>
          <a:xfrm>
            <a:off x="5771652" y="3117177"/>
            <a:ext cx="1378401" cy="8118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cs typeface="Calibri"/>
              </a:rPr>
              <a:t>Admissions</a:t>
            </a:r>
          </a:p>
        </p:txBody>
      </p:sp>
      <p:sp>
        <p:nvSpPr>
          <p:cNvPr id="23" name="Rectangle: Rounded Corners 22">
            <a:extLst>
              <a:ext uri="{FF2B5EF4-FFF2-40B4-BE49-F238E27FC236}">
                <a16:creationId xmlns:a16="http://schemas.microsoft.com/office/drawing/2014/main" id="{EAD0BA2F-992B-C8AA-95F8-CF660504372E}"/>
              </a:ext>
            </a:extLst>
          </p:cNvPr>
          <p:cNvSpPr/>
          <p:nvPr/>
        </p:nvSpPr>
        <p:spPr>
          <a:xfrm>
            <a:off x="2070846" y="4829804"/>
            <a:ext cx="1323492" cy="10917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a typeface="Calibri"/>
                <a:cs typeface="Calibri"/>
              </a:rPr>
              <a:t>Advisor/</a:t>
            </a:r>
          </a:p>
          <a:p>
            <a:pPr algn="ctr"/>
            <a:r>
              <a:rPr lang="en-US" b="1">
                <a:cs typeface="Calibri"/>
              </a:rPr>
              <a:t>Counselor</a:t>
            </a:r>
          </a:p>
        </p:txBody>
      </p:sp>
      <p:sp>
        <p:nvSpPr>
          <p:cNvPr id="26" name="Rectangle: Rounded Corners 25">
            <a:extLst>
              <a:ext uri="{FF2B5EF4-FFF2-40B4-BE49-F238E27FC236}">
                <a16:creationId xmlns:a16="http://schemas.microsoft.com/office/drawing/2014/main" id="{26F44E92-47FD-DDAD-C0CA-A4F58E7A784C}"/>
              </a:ext>
            </a:extLst>
          </p:cNvPr>
          <p:cNvSpPr/>
          <p:nvPr/>
        </p:nvSpPr>
        <p:spPr>
          <a:xfrm>
            <a:off x="6130420" y="4753338"/>
            <a:ext cx="980763" cy="1096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cs typeface="Calibri"/>
              </a:rPr>
              <a:t>VA Rep</a:t>
            </a:r>
          </a:p>
        </p:txBody>
      </p:sp>
      <p:sp>
        <p:nvSpPr>
          <p:cNvPr id="29" name="Rectangle: Rounded Corners 28">
            <a:extLst>
              <a:ext uri="{FF2B5EF4-FFF2-40B4-BE49-F238E27FC236}">
                <a16:creationId xmlns:a16="http://schemas.microsoft.com/office/drawing/2014/main" id="{93611C94-796B-E984-9888-BB8CAF6EE2BF}"/>
              </a:ext>
            </a:extLst>
          </p:cNvPr>
          <p:cNvSpPr/>
          <p:nvPr/>
        </p:nvSpPr>
        <p:spPr>
          <a:xfrm>
            <a:off x="2229224" y="1114408"/>
            <a:ext cx="1195510" cy="5117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i="1">
                <a:solidFill>
                  <a:srgbClr val="000000"/>
                </a:solidFill>
                <a:cs typeface="Calibri"/>
              </a:rPr>
              <a:t> </a:t>
            </a:r>
            <a:r>
              <a:rPr lang="en-US" b="1">
                <a:solidFill>
                  <a:schemeClr val="bg1"/>
                </a:solidFill>
                <a:cs typeface="Calibri"/>
              </a:rPr>
              <a:t>President</a:t>
            </a:r>
          </a:p>
        </p:txBody>
      </p:sp>
      <p:sp>
        <p:nvSpPr>
          <p:cNvPr id="30" name="Rectangle: Rounded Corners 29">
            <a:extLst>
              <a:ext uri="{FF2B5EF4-FFF2-40B4-BE49-F238E27FC236}">
                <a16:creationId xmlns:a16="http://schemas.microsoft.com/office/drawing/2014/main" id="{41D1FB46-C145-60D9-8295-D051E296E87D}"/>
              </a:ext>
            </a:extLst>
          </p:cNvPr>
          <p:cNvSpPr/>
          <p:nvPr/>
        </p:nvSpPr>
        <p:spPr>
          <a:xfrm>
            <a:off x="4025047" y="1120559"/>
            <a:ext cx="1257289" cy="8168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cs typeface="Calibri"/>
              </a:rPr>
              <a:t>Dean of Students</a:t>
            </a:r>
          </a:p>
        </p:txBody>
      </p:sp>
      <p:sp>
        <p:nvSpPr>
          <p:cNvPr id="31" name="Rectangle: Rounded Corners 30">
            <a:extLst>
              <a:ext uri="{FF2B5EF4-FFF2-40B4-BE49-F238E27FC236}">
                <a16:creationId xmlns:a16="http://schemas.microsoft.com/office/drawing/2014/main" id="{34E180B2-F730-29C9-DF64-54BA357BB739}"/>
              </a:ext>
            </a:extLst>
          </p:cNvPr>
          <p:cNvSpPr/>
          <p:nvPr/>
        </p:nvSpPr>
        <p:spPr>
          <a:xfrm>
            <a:off x="4022781" y="2843614"/>
            <a:ext cx="1230396" cy="9692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cs typeface="Calibri"/>
              </a:rPr>
              <a:t>PMS</a:t>
            </a:r>
          </a:p>
        </p:txBody>
      </p:sp>
      <p:sp>
        <p:nvSpPr>
          <p:cNvPr id="4" name="TextBox 3">
            <a:extLst>
              <a:ext uri="{FF2B5EF4-FFF2-40B4-BE49-F238E27FC236}">
                <a16:creationId xmlns:a16="http://schemas.microsoft.com/office/drawing/2014/main" id="{A1823615-D069-A5E8-282D-0A7D88E69DD9}"/>
              </a:ext>
            </a:extLst>
          </p:cNvPr>
          <p:cNvSpPr txBox="1"/>
          <p:nvPr/>
        </p:nvSpPr>
        <p:spPr>
          <a:xfrm>
            <a:off x="641304" y="1144553"/>
            <a:ext cx="3114577" cy="369332"/>
          </a:xfrm>
          <a:prstGeom prst="rect">
            <a:avLst/>
          </a:prstGeom>
        </p:spPr>
        <p:style>
          <a:lnRef idx="3">
            <a:schemeClr val="lt1"/>
          </a:lnRef>
          <a:fillRef idx="1">
            <a:schemeClr val="accent4"/>
          </a:fillRef>
          <a:effectRef idx="1">
            <a:schemeClr val="accent4"/>
          </a:effectRef>
          <a:fontRef idx="minor">
            <a:schemeClr val="lt1"/>
          </a:fontRef>
        </p:style>
        <p:txBody>
          <a:bodyPr wrap="square" lIns="91440" tIns="45720" rIns="91440" bIns="45720" anchor="t">
            <a:spAutoFit/>
          </a:bodyPr>
          <a:lstStyle/>
          <a:p>
            <a:r>
              <a:rPr lang="en-US" b="1" dirty="0">
                <a:solidFill>
                  <a:schemeClr val="tx1"/>
                </a:solidFill>
                <a:latin typeface="Arial"/>
                <a:cs typeface="Arial"/>
              </a:rPr>
              <a:t>LEAVE (30 DAYS A YEAR) </a:t>
            </a:r>
          </a:p>
        </p:txBody>
      </p:sp>
      <p:sp>
        <p:nvSpPr>
          <p:cNvPr id="5" name="TextBox 4">
            <a:extLst>
              <a:ext uri="{FF2B5EF4-FFF2-40B4-BE49-F238E27FC236}">
                <a16:creationId xmlns:a16="http://schemas.microsoft.com/office/drawing/2014/main" id="{E45009D7-C6B0-6343-4D37-7C406805EBFA}"/>
              </a:ext>
            </a:extLst>
          </p:cNvPr>
          <p:cNvSpPr txBox="1"/>
          <p:nvPr/>
        </p:nvSpPr>
        <p:spPr>
          <a:xfrm>
            <a:off x="937028" y="1643089"/>
            <a:ext cx="73284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Arial"/>
                <a:cs typeface="Arial"/>
              </a:rPr>
              <a:t>A Soldier earns 2 ½ days per month for a total of 30 days a year. </a:t>
            </a:r>
            <a:endParaRPr lang="en-US" dirty="0"/>
          </a:p>
        </p:txBody>
      </p:sp>
      <p:sp>
        <p:nvSpPr>
          <p:cNvPr id="6" name="TextBox 5">
            <a:extLst>
              <a:ext uri="{FF2B5EF4-FFF2-40B4-BE49-F238E27FC236}">
                <a16:creationId xmlns:a16="http://schemas.microsoft.com/office/drawing/2014/main" id="{184FDF9C-A922-EFC0-3262-887E73FACA25}"/>
              </a:ext>
            </a:extLst>
          </p:cNvPr>
          <p:cNvSpPr txBox="1"/>
          <p:nvPr/>
        </p:nvSpPr>
        <p:spPr>
          <a:xfrm>
            <a:off x="641304" y="2207946"/>
            <a:ext cx="3448995" cy="369332"/>
          </a:xfrm>
          <a:prstGeom prst="rect">
            <a:avLst/>
          </a:prstGeom>
        </p:spPr>
        <p:style>
          <a:lnRef idx="3">
            <a:schemeClr val="lt1"/>
          </a:lnRef>
          <a:fillRef idx="1">
            <a:schemeClr val="accent4"/>
          </a:fillRef>
          <a:effectRef idx="1">
            <a:schemeClr val="accent4"/>
          </a:effectRef>
          <a:fontRef idx="minor">
            <a:schemeClr val="lt1"/>
          </a:fontRef>
        </p:style>
        <p:txBody>
          <a:bodyPr wrap="square" lIns="91440" tIns="45720" rIns="91440" bIns="45720" anchor="t">
            <a:spAutoFit/>
          </a:bodyPr>
          <a:lstStyle/>
          <a:p>
            <a:r>
              <a:rPr lang="en-US" b="1">
                <a:solidFill>
                  <a:schemeClr val="tx1"/>
                </a:solidFill>
                <a:latin typeface="Arial"/>
                <a:cs typeface="Arial"/>
              </a:rPr>
              <a:t>HEALTH AND DENTAL CARE</a:t>
            </a:r>
          </a:p>
        </p:txBody>
      </p:sp>
      <p:sp>
        <p:nvSpPr>
          <p:cNvPr id="7" name="TextBox 6">
            <a:extLst>
              <a:ext uri="{FF2B5EF4-FFF2-40B4-BE49-F238E27FC236}">
                <a16:creationId xmlns:a16="http://schemas.microsoft.com/office/drawing/2014/main" id="{B11C6AD4-C9AD-AFC0-5A05-D000965C1724}"/>
              </a:ext>
            </a:extLst>
          </p:cNvPr>
          <p:cNvSpPr txBox="1"/>
          <p:nvPr/>
        </p:nvSpPr>
        <p:spPr>
          <a:xfrm>
            <a:off x="937028" y="2648047"/>
            <a:ext cx="778216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dirty="0">
                <a:latin typeface="Arial"/>
                <a:cs typeface="Arial"/>
              </a:rPr>
              <a:t>Soldiers and family members are entitled to service members group insurance automatically covered by a comprehensive HMO-type military healthcare plan called TRICARE that provides medical and dental care at little or no cost.</a:t>
            </a:r>
            <a:endParaRPr lang="en-US" dirty="0"/>
          </a:p>
        </p:txBody>
      </p:sp>
      <p:sp>
        <p:nvSpPr>
          <p:cNvPr id="9" name="TextBox 8">
            <a:extLst>
              <a:ext uri="{FF2B5EF4-FFF2-40B4-BE49-F238E27FC236}">
                <a16:creationId xmlns:a16="http://schemas.microsoft.com/office/drawing/2014/main" id="{27FDAAEF-A9A3-4DCB-22C5-0E06C5640D83}"/>
              </a:ext>
            </a:extLst>
          </p:cNvPr>
          <p:cNvSpPr txBox="1"/>
          <p:nvPr/>
        </p:nvSpPr>
        <p:spPr>
          <a:xfrm>
            <a:off x="641304" y="3859277"/>
            <a:ext cx="4085914" cy="369332"/>
          </a:xfrm>
          <a:prstGeom prst="rect">
            <a:avLst/>
          </a:prstGeom>
        </p:spPr>
        <p:style>
          <a:lnRef idx="3">
            <a:schemeClr val="lt1"/>
          </a:lnRef>
          <a:fillRef idx="1">
            <a:schemeClr val="accent4"/>
          </a:fillRef>
          <a:effectRef idx="1">
            <a:schemeClr val="accent4"/>
          </a:effectRef>
          <a:fontRef idx="minor">
            <a:schemeClr val="lt1"/>
          </a:fontRef>
        </p:style>
        <p:txBody>
          <a:bodyPr wrap="square" lIns="91440" tIns="45720" rIns="91440" bIns="45720" anchor="t">
            <a:spAutoFit/>
          </a:bodyPr>
          <a:lstStyle/>
          <a:p>
            <a:r>
              <a:rPr lang="en-US" b="1" dirty="0">
                <a:solidFill>
                  <a:schemeClr val="tx1"/>
                </a:solidFill>
                <a:latin typeface="Arial"/>
                <a:cs typeface="Arial"/>
              </a:rPr>
              <a:t>BLENDED RETIREMENT SYSTEM</a:t>
            </a:r>
          </a:p>
        </p:txBody>
      </p:sp>
      <p:sp>
        <p:nvSpPr>
          <p:cNvPr id="10" name="TextBox 9">
            <a:extLst>
              <a:ext uri="{FF2B5EF4-FFF2-40B4-BE49-F238E27FC236}">
                <a16:creationId xmlns:a16="http://schemas.microsoft.com/office/drawing/2014/main" id="{ED174CE3-FCF0-B637-73B1-8F53D7FFB754}"/>
              </a:ext>
            </a:extLst>
          </p:cNvPr>
          <p:cNvSpPr txBox="1"/>
          <p:nvPr/>
        </p:nvSpPr>
        <p:spPr>
          <a:xfrm>
            <a:off x="937028" y="4396147"/>
            <a:ext cx="77821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dirty="0">
                <a:latin typeface="Arial"/>
                <a:cs typeface="Arial"/>
              </a:rPr>
              <a:t>This system, blends the traditional legacy retirement pension, with a defined contribution benefit into a Thrift Savings Plan (TSP)</a:t>
            </a:r>
            <a:endParaRPr lang="en-US" dirty="0"/>
          </a:p>
        </p:txBody>
      </p:sp>
    </p:spTree>
    <p:extLst>
      <p:ext uri="{BB962C8B-B14F-4D97-AF65-F5344CB8AC3E}">
        <p14:creationId xmlns:p14="http://schemas.microsoft.com/office/powerpoint/2010/main" val="1316449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t>Army Benefits</a:t>
            </a:r>
          </a:p>
        </p:txBody>
      </p:sp>
      <p:sp>
        <p:nvSpPr>
          <p:cNvPr id="5" name="TextBox 4">
            <a:extLst>
              <a:ext uri="{FF2B5EF4-FFF2-40B4-BE49-F238E27FC236}">
                <a16:creationId xmlns:a16="http://schemas.microsoft.com/office/drawing/2014/main" id="{30D58E58-B661-45DE-3531-0FB943441D9A}"/>
              </a:ext>
            </a:extLst>
          </p:cNvPr>
          <p:cNvSpPr txBox="1"/>
          <p:nvPr/>
        </p:nvSpPr>
        <p:spPr>
          <a:xfrm>
            <a:off x="328016" y="697841"/>
            <a:ext cx="6196642" cy="369332"/>
          </a:xfrm>
          <a:prstGeom prst="rect">
            <a:avLst/>
          </a:prstGeom>
        </p:spPr>
        <p:style>
          <a:lnRef idx="3">
            <a:schemeClr val="lt1"/>
          </a:lnRef>
          <a:fillRef idx="1">
            <a:schemeClr val="accent4"/>
          </a:fillRef>
          <a:effectRef idx="1">
            <a:schemeClr val="accent4"/>
          </a:effectRef>
          <a:fontRef idx="minor">
            <a:schemeClr val="lt1"/>
          </a:fontRef>
        </p:style>
        <p:txBody>
          <a:bodyPr wrap="square" lIns="91440" tIns="45720" rIns="91440" bIns="45720" anchor="t">
            <a:spAutoFit/>
          </a:bodyPr>
          <a:lstStyle/>
          <a:p>
            <a:r>
              <a:rPr lang="en-US" b="1" dirty="0">
                <a:solidFill>
                  <a:schemeClr val="tx1"/>
                </a:solidFill>
                <a:latin typeface="Arial"/>
                <a:cs typeface="Arial"/>
              </a:rPr>
              <a:t>ARMY MILITARY PARENTAL LEAVE PROGRAM (MPLP)</a:t>
            </a:r>
          </a:p>
        </p:txBody>
      </p:sp>
      <p:sp>
        <p:nvSpPr>
          <p:cNvPr id="8" name="TextBox 7">
            <a:extLst>
              <a:ext uri="{FF2B5EF4-FFF2-40B4-BE49-F238E27FC236}">
                <a16:creationId xmlns:a16="http://schemas.microsoft.com/office/drawing/2014/main" id="{00D9ADD6-CDEA-E678-514F-2DAB37C52DC0}"/>
              </a:ext>
            </a:extLst>
          </p:cNvPr>
          <p:cNvSpPr txBox="1"/>
          <p:nvPr/>
        </p:nvSpPr>
        <p:spPr>
          <a:xfrm>
            <a:off x="243057" y="1067173"/>
            <a:ext cx="3641329" cy="5078313"/>
          </a:xfrm>
          <a:prstGeom prst="rect">
            <a:avLst/>
          </a:prstGeom>
          <a:noFill/>
        </p:spPr>
        <p:txBody>
          <a:bodyPr wrap="square">
            <a:spAutoFit/>
          </a:bodyPr>
          <a:lstStyle/>
          <a:p>
            <a:r>
              <a:rPr lang="en-US" sz="1800" u="sng" dirty="0">
                <a:latin typeface="US Army Light" panose="020B0506030202020204" pitchFamily="34" charset="0"/>
                <a:cs typeface="Times New Roman" panose="02020603050405020304" pitchFamily="18" charset="0"/>
              </a:rPr>
              <a:t>Birth parents</a:t>
            </a:r>
            <a:r>
              <a:rPr lang="en-US" sz="1800" dirty="0">
                <a:latin typeface="US Army Light" panose="020B0506030202020204" pitchFamily="34" charset="0"/>
                <a:cs typeface="Times New Roman" panose="02020603050405020304" pitchFamily="18" charset="0"/>
              </a:rPr>
              <a:t>:</a:t>
            </a:r>
          </a:p>
          <a:p>
            <a:pPr marL="171450" indent="-171450">
              <a:buFont typeface="Arial" panose="020B0604020202020204" pitchFamily="34" charset="0"/>
              <a:buChar char="•"/>
            </a:pPr>
            <a:r>
              <a:rPr lang="en-US" sz="1800" dirty="0">
                <a:latin typeface="US Army Light" panose="020B0506030202020204" pitchFamily="34" charset="0"/>
                <a:cs typeface="Times New Roman" panose="02020603050405020304" pitchFamily="18" charset="0"/>
              </a:rPr>
              <a:t>Deferred or excused for 365 days after the birth of their child from all continuous duty events that are in excess of 1 normal duty day/shift (e.g., deployment, mobilization, field training, combat training center program rotations, collective training events away from home station, pre-mobilization training, unit training assembly away from home station, TDY, etc.)</a:t>
            </a:r>
          </a:p>
          <a:p>
            <a:pPr marL="171450" indent="-171450">
              <a:buFont typeface="Arial" panose="020B0604020202020204" pitchFamily="34" charset="0"/>
              <a:buChar char="•"/>
            </a:pPr>
            <a:r>
              <a:rPr lang="en-US" sz="1800" dirty="0">
                <a:latin typeface="US Army Light" panose="020B0506030202020204" pitchFamily="34" charset="0"/>
                <a:cs typeface="Times New Roman" panose="02020603050405020304" pitchFamily="18" charset="0"/>
              </a:rPr>
              <a:t>Authorized 12 weeks of parental leave in addition to and following maternity convalescent leave </a:t>
            </a:r>
            <a:r>
              <a:rPr lang="en-US" sz="1800" b="0" i="0" dirty="0">
                <a:effectLst/>
                <a:latin typeface="US Army Light" panose="020B0506030202020204" pitchFamily="34" charset="0"/>
                <a:cs typeface="Times New Roman" panose="02020603050405020304" pitchFamily="18" charset="0"/>
              </a:rPr>
              <a:t>during the 1-year period beginning on the date of birth of child</a:t>
            </a:r>
            <a:r>
              <a:rPr lang="en-US" sz="1800" dirty="0">
                <a:latin typeface="US Army Light" panose="020B050603020202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E8107E02-9590-4E59-01B3-BAD3655167E3}"/>
              </a:ext>
            </a:extLst>
          </p:cNvPr>
          <p:cNvSpPr txBox="1"/>
          <p:nvPr/>
        </p:nvSpPr>
        <p:spPr>
          <a:xfrm>
            <a:off x="4213185" y="1113104"/>
            <a:ext cx="4155311" cy="5078313"/>
          </a:xfrm>
          <a:prstGeom prst="rect">
            <a:avLst/>
          </a:prstGeom>
          <a:noFill/>
        </p:spPr>
        <p:txBody>
          <a:bodyPr wrap="square">
            <a:spAutoFit/>
          </a:bodyPr>
          <a:lstStyle/>
          <a:p>
            <a:r>
              <a:rPr lang="en-US" sz="1800" u="sng" dirty="0">
                <a:latin typeface="US Army Light" panose="020B0506030202020204" pitchFamily="34" charset="0"/>
                <a:cs typeface="Times New Roman" panose="02020603050405020304" pitchFamily="18" charset="0"/>
              </a:rPr>
              <a:t>Non-birth parents/adoption/foster-care/surrogacy</a:t>
            </a:r>
            <a:r>
              <a:rPr lang="en-US" sz="1800" dirty="0">
                <a:latin typeface="US Army Light" panose="020B0506030202020204" pitchFamily="34" charset="0"/>
                <a:cs typeface="Times New Roman" panose="02020603050405020304" pitchFamily="18" charset="0"/>
              </a:rPr>
              <a:t>:</a:t>
            </a:r>
          </a:p>
          <a:p>
            <a:pPr marL="171450" indent="-171450">
              <a:buFont typeface="Arial" panose="020B0604020202020204" pitchFamily="34" charset="0"/>
              <a:buChar char="•"/>
            </a:pPr>
            <a:r>
              <a:rPr lang="en-US" sz="1800" dirty="0">
                <a:latin typeface="US Army Light" panose="020B0506030202020204" pitchFamily="34" charset="0"/>
                <a:cs typeface="Times New Roman" panose="02020603050405020304" pitchFamily="18" charset="0"/>
              </a:rPr>
              <a:t>Authorized 12 weeks of parental leave either taken in whole or taken in increments during the 1-year period beginning on the date of birth of child/date of adoption/date of placement (adoption/long-term foster care)</a:t>
            </a:r>
          </a:p>
          <a:p>
            <a:pPr marL="171450" indent="-171450">
              <a:buFont typeface="Arial" panose="020B0604020202020204" pitchFamily="34" charset="0"/>
              <a:buChar char="•"/>
            </a:pPr>
            <a:r>
              <a:rPr lang="en-US" sz="1800" dirty="0">
                <a:latin typeface="US Army Light" panose="020B0506030202020204" pitchFamily="34" charset="0"/>
                <a:cs typeface="Times New Roman" panose="02020603050405020304" pitchFamily="18" charset="0"/>
              </a:rPr>
              <a:t>Should expect to deploy with their units.</a:t>
            </a:r>
          </a:p>
          <a:p>
            <a:r>
              <a:rPr lang="en-US" sz="1800" u="sng" dirty="0">
                <a:latin typeface="US Army Light" panose="020B0506030202020204" pitchFamily="34" charset="0"/>
                <a:cs typeface="Times New Roman" panose="02020603050405020304" pitchFamily="18" charset="0"/>
              </a:rPr>
              <a:t>Taking leave</a:t>
            </a:r>
            <a:r>
              <a:rPr lang="en-US" sz="1800" dirty="0">
                <a:latin typeface="US Army Light" panose="020B0506030202020204" pitchFamily="34" charset="0"/>
                <a:cs typeface="Times New Roman" panose="02020603050405020304" pitchFamily="18" charset="0"/>
              </a:rPr>
              <a:t>:</a:t>
            </a:r>
          </a:p>
          <a:p>
            <a:pPr marL="171450" indent="-171450">
              <a:buFont typeface="Arial" panose="020B0604020202020204" pitchFamily="34" charset="0"/>
              <a:buChar char="•"/>
            </a:pPr>
            <a:r>
              <a:rPr lang="en-US" sz="1800" dirty="0">
                <a:latin typeface="US Army Light" panose="020B0506030202020204" pitchFamily="34" charset="0"/>
                <a:cs typeface="Times New Roman" panose="02020603050405020304" pitchFamily="18" charset="0"/>
              </a:rPr>
              <a:t>Soldiers may take parental leave in one continuous period or in increments consistent with operational requirements.</a:t>
            </a:r>
          </a:p>
          <a:p>
            <a:pPr marL="171450" indent="-171450">
              <a:buFont typeface="Arial" panose="020B0604020202020204" pitchFamily="34" charset="0"/>
              <a:buChar char="•"/>
            </a:pPr>
            <a:r>
              <a:rPr lang="en-US" sz="1800" b="0" i="0" dirty="0">
                <a:effectLst/>
                <a:latin typeface="US Army Light" panose="020B0506030202020204" pitchFamily="34" charset="0"/>
              </a:rPr>
              <a:t>Soldiers can take ordinary leave in between increments of or consecutively with parental leave.</a:t>
            </a:r>
          </a:p>
        </p:txBody>
      </p:sp>
    </p:spTree>
    <p:extLst>
      <p:ext uri="{BB962C8B-B14F-4D97-AF65-F5344CB8AC3E}">
        <p14:creationId xmlns:p14="http://schemas.microsoft.com/office/powerpoint/2010/main" val="3026714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7">
            <a:extLst>
              <a:ext uri="{FF2B5EF4-FFF2-40B4-BE49-F238E27FC236}">
                <a16:creationId xmlns:a16="http://schemas.microsoft.com/office/drawing/2014/main" id="{5F6CEE92-4811-B03A-A8E3-9493286A33D3}"/>
              </a:ext>
            </a:extLst>
          </p:cNvPr>
          <p:cNvPicPr/>
          <p:nvPr/>
        </p:nvPicPr>
        <p:blipFill>
          <a:blip r:embed="rId2" cstate="print"/>
          <a:stretch>
            <a:fillRect/>
          </a:stretch>
        </p:blipFill>
        <p:spPr>
          <a:xfrm>
            <a:off x="8385483" y="42126"/>
            <a:ext cx="636596" cy="662723"/>
          </a:xfrm>
          <a:prstGeom prst="rect">
            <a:avLst/>
          </a:prstGeom>
        </p:spPr>
      </p:pic>
      <p:pic>
        <p:nvPicPr>
          <p:cNvPr id="3" name="object 16">
            <a:extLst>
              <a:ext uri="{FF2B5EF4-FFF2-40B4-BE49-F238E27FC236}">
                <a16:creationId xmlns:a16="http://schemas.microsoft.com/office/drawing/2014/main" id="{53150C2E-8623-5F05-951F-B1DE32F9BD59}"/>
              </a:ext>
            </a:extLst>
          </p:cNvPr>
          <p:cNvPicPr/>
          <p:nvPr/>
        </p:nvPicPr>
        <p:blipFill>
          <a:blip r:embed="rId3" cstate="print"/>
          <a:stretch>
            <a:fillRect/>
          </a:stretch>
        </p:blipFill>
        <p:spPr>
          <a:xfrm>
            <a:off x="121921" y="42126"/>
            <a:ext cx="799882" cy="689394"/>
          </a:xfrm>
          <a:prstGeom prst="rect">
            <a:avLst/>
          </a:prstGeom>
        </p:spPr>
      </p:pic>
    </p:spTree>
    <p:extLst>
      <p:ext uri="{BB962C8B-B14F-4D97-AF65-F5344CB8AC3E}">
        <p14:creationId xmlns:p14="http://schemas.microsoft.com/office/powerpoint/2010/main" val="3588154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BD752329-A8BB-CB8D-6E52-64B20FC57FE1}"/>
              </a:ext>
            </a:extLst>
          </p:cNvPr>
          <p:cNvSpPr txBox="1">
            <a:spLocks/>
          </p:cNvSpPr>
          <p:nvPr/>
        </p:nvSpPr>
        <p:spPr>
          <a:xfrm>
            <a:off x="-1" y="216162"/>
            <a:ext cx="9144000" cy="4572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1200" kern="1200">
                <a:solidFill>
                  <a:schemeClr val="bg1"/>
                </a:solidFill>
                <a:latin typeface="Arial" panose="020B0604020202020204" pitchFamily="34" charset="0"/>
                <a:ea typeface="+mj-ea"/>
                <a:cs typeface="Arial" panose="020B0604020202020204" pitchFamily="34" charset="0"/>
              </a:defRPr>
            </a:lvl1pPr>
          </a:lstStyle>
          <a:p>
            <a:r>
              <a:rPr lang="en-US" altLang="en-US" sz="2400" b="1" dirty="0">
                <a:latin typeface=" Arial"/>
              </a:rPr>
              <a:t>Recruiting Stakeholders</a:t>
            </a:r>
          </a:p>
        </p:txBody>
      </p:sp>
      <p:grpSp>
        <p:nvGrpSpPr>
          <p:cNvPr id="7" name="Group 6">
            <a:extLst>
              <a:ext uri="{FF2B5EF4-FFF2-40B4-BE49-F238E27FC236}">
                <a16:creationId xmlns:a16="http://schemas.microsoft.com/office/drawing/2014/main" id="{A5A3E81E-B6F8-A2D0-9428-FDB386C7B9B4}"/>
              </a:ext>
            </a:extLst>
          </p:cNvPr>
          <p:cNvGrpSpPr/>
          <p:nvPr/>
        </p:nvGrpSpPr>
        <p:grpSpPr>
          <a:xfrm>
            <a:off x="7140007" y="1237789"/>
            <a:ext cx="1924558" cy="4729638"/>
            <a:chOff x="7233317" y="1058886"/>
            <a:chExt cx="1924558" cy="4729638"/>
          </a:xfrm>
        </p:grpSpPr>
        <p:grpSp>
          <p:nvGrpSpPr>
            <p:cNvPr id="8" name="Group 7">
              <a:extLst>
                <a:ext uri="{FF2B5EF4-FFF2-40B4-BE49-F238E27FC236}">
                  <a16:creationId xmlns:a16="http://schemas.microsoft.com/office/drawing/2014/main" id="{7D94FBD7-A8F3-CEF3-2A71-1382E025D180}"/>
                </a:ext>
              </a:extLst>
            </p:cNvPr>
            <p:cNvGrpSpPr/>
            <p:nvPr/>
          </p:nvGrpSpPr>
          <p:grpSpPr>
            <a:xfrm>
              <a:off x="7492930" y="2639967"/>
              <a:ext cx="1405333" cy="1125676"/>
              <a:chOff x="7841506" y="2798594"/>
              <a:chExt cx="1405333" cy="1125676"/>
            </a:xfrm>
          </p:grpSpPr>
          <p:pic>
            <p:nvPicPr>
              <p:cNvPr id="19" name="Picture 25" descr="C:\Users\AyerRE\Pictures\usasocimage.jpg">
                <a:extLst>
                  <a:ext uri="{FF2B5EF4-FFF2-40B4-BE49-F238E27FC236}">
                    <a16:creationId xmlns:a16="http://schemas.microsoft.com/office/drawing/2014/main" id="{F7B12A1C-1BC4-00CD-12AD-BA375C8E29D1}"/>
                  </a:ext>
                </a:extLst>
              </p:cNvPr>
              <p:cNvPicPr>
                <a:picLocks noChangeAspect="1" noChangeArrowheads="1"/>
              </p:cNvPicPr>
              <p:nvPr/>
            </p:nvPicPr>
            <p:blipFill>
              <a:blip r:embed="rId3"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8129835" y="2798594"/>
                <a:ext cx="8286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DE005E27-3188-E1B8-1032-4DB4E21B7D74}"/>
                  </a:ext>
                </a:extLst>
              </p:cNvPr>
              <p:cNvSpPr txBox="1"/>
              <p:nvPr/>
            </p:nvSpPr>
            <p:spPr>
              <a:xfrm>
                <a:off x="7841506" y="3554938"/>
                <a:ext cx="1405333"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Army Special Operations Command</a:t>
                </a:r>
              </a:p>
            </p:txBody>
          </p:sp>
        </p:grpSp>
        <p:sp>
          <p:nvSpPr>
            <p:cNvPr id="9" name="TextBox 8">
              <a:extLst>
                <a:ext uri="{FF2B5EF4-FFF2-40B4-BE49-F238E27FC236}">
                  <a16:creationId xmlns:a16="http://schemas.microsoft.com/office/drawing/2014/main" id="{B50E7532-56F3-1D31-8A46-6785BC8108D8}"/>
                </a:ext>
              </a:extLst>
            </p:cNvPr>
            <p:cNvSpPr txBox="1"/>
            <p:nvPr/>
          </p:nvSpPr>
          <p:spPr>
            <a:xfrm>
              <a:off x="7233317" y="1058886"/>
              <a:ext cx="19245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Army Recruiting Command Supports</a:t>
              </a:r>
            </a:p>
          </p:txBody>
        </p:sp>
        <p:grpSp>
          <p:nvGrpSpPr>
            <p:cNvPr id="10" name="Group 9">
              <a:extLst>
                <a:ext uri="{FF2B5EF4-FFF2-40B4-BE49-F238E27FC236}">
                  <a16:creationId xmlns:a16="http://schemas.microsoft.com/office/drawing/2014/main" id="{0A3C4F1B-CEFD-7CAC-33DF-E555F2DD13CE}"/>
                </a:ext>
              </a:extLst>
            </p:cNvPr>
            <p:cNvGrpSpPr/>
            <p:nvPr/>
          </p:nvGrpSpPr>
          <p:grpSpPr>
            <a:xfrm>
              <a:off x="7480141" y="1673660"/>
              <a:ext cx="1430911" cy="934063"/>
              <a:chOff x="7768789" y="1832287"/>
              <a:chExt cx="1430911" cy="934063"/>
            </a:xfrm>
          </p:grpSpPr>
          <p:pic>
            <p:nvPicPr>
              <p:cNvPr id="17" name="Picture 20">
                <a:extLst>
                  <a:ext uri="{FF2B5EF4-FFF2-40B4-BE49-F238E27FC236}">
                    <a16:creationId xmlns:a16="http://schemas.microsoft.com/office/drawing/2014/main" id="{755F3BB7-0C04-1F98-1B02-A41581E6D87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065144" y="1832287"/>
                <a:ext cx="8382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27E0756A-98BC-A46E-2AFE-AA6ACEEAC76D}"/>
                  </a:ext>
                </a:extLst>
              </p:cNvPr>
              <p:cNvSpPr txBox="1"/>
              <p:nvPr/>
            </p:nvSpPr>
            <p:spPr>
              <a:xfrm>
                <a:off x="7768789" y="2535518"/>
                <a:ext cx="1430911" cy="2308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Surgeon General</a:t>
                </a:r>
              </a:p>
            </p:txBody>
          </p:sp>
        </p:grpSp>
        <p:grpSp>
          <p:nvGrpSpPr>
            <p:cNvPr id="11" name="Group 10">
              <a:extLst>
                <a:ext uri="{FF2B5EF4-FFF2-40B4-BE49-F238E27FC236}">
                  <a16:creationId xmlns:a16="http://schemas.microsoft.com/office/drawing/2014/main" id="{47F81720-25BF-E448-7EB8-BEF1CC3B35EC}"/>
                </a:ext>
              </a:extLst>
            </p:cNvPr>
            <p:cNvGrpSpPr/>
            <p:nvPr/>
          </p:nvGrpSpPr>
          <p:grpSpPr>
            <a:xfrm>
              <a:off x="7756388" y="4745978"/>
              <a:ext cx="878417" cy="1042546"/>
              <a:chOff x="8083007" y="4932598"/>
              <a:chExt cx="878417" cy="1042546"/>
            </a:xfrm>
          </p:grpSpPr>
          <p:pic>
            <p:nvPicPr>
              <p:cNvPr id="15" name="Picture 2">
                <a:extLst>
                  <a:ext uri="{FF2B5EF4-FFF2-40B4-BE49-F238E27FC236}">
                    <a16:creationId xmlns:a16="http://schemas.microsoft.com/office/drawing/2014/main" id="{9426ACE7-8603-0B46-48C0-BB2E42F60A81}"/>
                  </a:ext>
                </a:extLst>
              </p:cNvPr>
              <p:cNvPicPr>
                <a:picLocks noChangeAspect="1"/>
              </p:cNvPicPr>
              <p:nvPr/>
            </p:nvPicPr>
            <p:blipFill>
              <a:blip r:embed="rId5" cstate="email">
                <a:clrChange>
                  <a:clrFrom>
                    <a:srgbClr val="FFFFF5"/>
                  </a:clrFrom>
                  <a:clrTo>
                    <a:srgbClr val="FFFFF5">
                      <a:alpha val="0"/>
                    </a:srgbClr>
                  </a:clrTo>
                </a:clrChange>
                <a:extLst>
                  <a:ext uri="{28A0092B-C50C-407E-A947-70E740481C1C}">
                    <a14:useLocalDpi xmlns:a14="http://schemas.microsoft.com/office/drawing/2010/main"/>
                  </a:ext>
                </a:extLst>
              </a:blip>
              <a:srcRect/>
              <a:stretch>
                <a:fillRect/>
              </a:stretch>
            </p:blipFill>
            <p:spPr bwMode="auto">
              <a:xfrm>
                <a:off x="8123753" y="4932598"/>
                <a:ext cx="796925"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BC1A8C23-7BEE-6BEE-82A5-42DD417B5ED7}"/>
                  </a:ext>
                </a:extLst>
              </p:cNvPr>
              <p:cNvSpPr txBox="1"/>
              <p:nvPr/>
            </p:nvSpPr>
            <p:spPr>
              <a:xfrm>
                <a:off x="8083007" y="5605812"/>
                <a:ext cx="878417"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Army Chief of Chaplains</a:t>
                </a:r>
              </a:p>
            </p:txBody>
          </p:sp>
        </p:grpSp>
        <p:grpSp>
          <p:nvGrpSpPr>
            <p:cNvPr id="12" name="Group 11">
              <a:extLst>
                <a:ext uri="{FF2B5EF4-FFF2-40B4-BE49-F238E27FC236}">
                  <a16:creationId xmlns:a16="http://schemas.microsoft.com/office/drawing/2014/main" id="{5A145E9D-A20F-B4E9-8B45-BB7D559894C2}"/>
                </a:ext>
              </a:extLst>
            </p:cNvPr>
            <p:cNvGrpSpPr/>
            <p:nvPr/>
          </p:nvGrpSpPr>
          <p:grpSpPr>
            <a:xfrm>
              <a:off x="7593620" y="3718725"/>
              <a:ext cx="1203953" cy="1075893"/>
              <a:chOff x="7940046" y="3877352"/>
              <a:chExt cx="1203953" cy="1075893"/>
            </a:xfrm>
          </p:grpSpPr>
          <p:pic>
            <p:nvPicPr>
              <p:cNvPr id="13" name="Picture 3" descr="K:\HQ COMMON\CIG\images\Images\01_Army-Reserve-Logo.jpg">
                <a:extLst>
                  <a:ext uri="{FF2B5EF4-FFF2-40B4-BE49-F238E27FC236}">
                    <a16:creationId xmlns:a16="http://schemas.microsoft.com/office/drawing/2014/main" id="{EEEF845C-4942-1229-6DFD-46858F64AD54}"/>
                  </a:ext>
                </a:extLst>
              </p:cNvPr>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63403" y="3877352"/>
                <a:ext cx="757238"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12F4F8A3-D6D3-9A05-4FD3-35A375C0B2B6}"/>
                  </a:ext>
                </a:extLst>
              </p:cNvPr>
              <p:cNvSpPr txBox="1"/>
              <p:nvPr/>
            </p:nvSpPr>
            <p:spPr>
              <a:xfrm>
                <a:off x="7940046" y="4583913"/>
                <a:ext cx="1203953"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Office of the Chief of Army Reserve</a:t>
                </a:r>
              </a:p>
            </p:txBody>
          </p:sp>
        </p:grpSp>
      </p:grpSp>
      <p:pic>
        <p:nvPicPr>
          <p:cNvPr id="21" name="Picture 20">
            <a:extLst>
              <a:ext uri="{FF2B5EF4-FFF2-40B4-BE49-F238E27FC236}">
                <a16:creationId xmlns:a16="http://schemas.microsoft.com/office/drawing/2014/main" id="{9288BEF1-1074-8A11-51C5-ABEAD625A1F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849203" y="708219"/>
            <a:ext cx="1486930" cy="1445626"/>
          </a:xfrm>
          <a:prstGeom prst="rect">
            <a:avLst/>
          </a:prstGeom>
        </p:spPr>
      </p:pic>
      <p:sp>
        <p:nvSpPr>
          <p:cNvPr id="22" name="TextBox 21">
            <a:extLst>
              <a:ext uri="{FF2B5EF4-FFF2-40B4-BE49-F238E27FC236}">
                <a16:creationId xmlns:a16="http://schemas.microsoft.com/office/drawing/2014/main" id="{F570CAF8-4783-F693-4446-B8DB13233D50}"/>
              </a:ext>
            </a:extLst>
          </p:cNvPr>
          <p:cNvSpPr txBox="1"/>
          <p:nvPr/>
        </p:nvSpPr>
        <p:spPr>
          <a:xfrm>
            <a:off x="2142881" y="1446959"/>
            <a:ext cx="4362092" cy="12772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 Stakeholders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Secretary of the Army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Chief of Staff of the Army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Sergeant Major of the Army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Assistant Secretary of the Army for Manpower &amp; Reserve Affairs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Army G1 (Personnel)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Directorate of Manpower and Personnel Management</a:t>
            </a:r>
          </a:p>
        </p:txBody>
      </p:sp>
      <p:grpSp>
        <p:nvGrpSpPr>
          <p:cNvPr id="23" name="Group 22">
            <a:extLst>
              <a:ext uri="{FF2B5EF4-FFF2-40B4-BE49-F238E27FC236}">
                <a16:creationId xmlns:a16="http://schemas.microsoft.com/office/drawing/2014/main" id="{980797DA-12D2-5A92-863C-D8184BC66A6E}"/>
              </a:ext>
            </a:extLst>
          </p:cNvPr>
          <p:cNvGrpSpPr/>
          <p:nvPr/>
        </p:nvGrpSpPr>
        <p:grpSpPr>
          <a:xfrm>
            <a:off x="78266" y="1237789"/>
            <a:ext cx="1871564" cy="4787616"/>
            <a:chOff x="3618" y="1009191"/>
            <a:chExt cx="1871564" cy="4787616"/>
          </a:xfrm>
        </p:grpSpPr>
        <p:cxnSp>
          <p:nvCxnSpPr>
            <p:cNvPr id="24" name="Straight Connector 23">
              <a:extLst>
                <a:ext uri="{FF2B5EF4-FFF2-40B4-BE49-F238E27FC236}">
                  <a16:creationId xmlns:a16="http://schemas.microsoft.com/office/drawing/2014/main" id="{2B1CA04B-D15F-D8C2-C2E1-B62983D077EE}"/>
                </a:ext>
              </a:extLst>
            </p:cNvPr>
            <p:cNvCxnSpPr/>
            <p:nvPr/>
          </p:nvCxnSpPr>
          <p:spPr>
            <a:xfrm flipV="1">
              <a:off x="939400" y="4208910"/>
              <a:ext cx="0" cy="223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8423292-8BD4-9719-845E-18C6C0B42811}"/>
                </a:ext>
              </a:extLst>
            </p:cNvPr>
            <p:cNvSpPr txBox="1"/>
            <p:nvPr/>
          </p:nvSpPr>
          <p:spPr>
            <a:xfrm>
              <a:off x="3618" y="1009191"/>
              <a:ext cx="187156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Supports US Army Recruiting Command</a:t>
              </a:r>
            </a:p>
          </p:txBody>
        </p:sp>
        <p:grpSp>
          <p:nvGrpSpPr>
            <p:cNvPr id="26" name="Group 25">
              <a:extLst>
                <a:ext uri="{FF2B5EF4-FFF2-40B4-BE49-F238E27FC236}">
                  <a16:creationId xmlns:a16="http://schemas.microsoft.com/office/drawing/2014/main" id="{286E8BDF-96E1-C634-5CA1-57430653BC02}"/>
                </a:ext>
              </a:extLst>
            </p:cNvPr>
            <p:cNvGrpSpPr/>
            <p:nvPr/>
          </p:nvGrpSpPr>
          <p:grpSpPr>
            <a:xfrm>
              <a:off x="341201" y="1673660"/>
              <a:ext cx="1196399" cy="1026310"/>
              <a:chOff x="106307" y="1748153"/>
              <a:chExt cx="1196399" cy="1026310"/>
            </a:xfrm>
          </p:grpSpPr>
          <p:grpSp>
            <p:nvGrpSpPr>
              <p:cNvPr id="38" name="Group 11">
                <a:extLst>
                  <a:ext uri="{FF2B5EF4-FFF2-40B4-BE49-F238E27FC236}">
                    <a16:creationId xmlns:a16="http://schemas.microsoft.com/office/drawing/2014/main" id="{C54C0E00-25BC-7F4F-2125-D8CE322964C6}"/>
                  </a:ext>
                </a:extLst>
              </p:cNvPr>
              <p:cNvGrpSpPr>
                <a:grpSpLocks/>
              </p:cNvGrpSpPr>
              <p:nvPr/>
            </p:nvGrpSpPr>
            <p:grpSpPr bwMode="auto">
              <a:xfrm>
                <a:off x="361606" y="1748153"/>
                <a:ext cx="685800" cy="692150"/>
                <a:chOff x="838200" y="990600"/>
                <a:chExt cx="1758696" cy="1758696"/>
              </a:xfrm>
            </p:grpSpPr>
            <p:sp>
              <p:nvSpPr>
                <p:cNvPr id="40" name="Oval 39">
                  <a:extLst>
                    <a:ext uri="{FF2B5EF4-FFF2-40B4-BE49-F238E27FC236}">
                      <a16:creationId xmlns:a16="http://schemas.microsoft.com/office/drawing/2014/main" id="{797337C8-A4D1-253C-0D2B-2D33467C1257}"/>
                    </a:ext>
                  </a:extLst>
                </p:cNvPr>
                <p:cNvSpPr/>
                <p:nvPr/>
              </p:nvSpPr>
              <p:spPr>
                <a:xfrm>
                  <a:off x="1066179" y="1220523"/>
                  <a:ext cx="1298665" cy="12948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1" name="Picture 9" descr="New HRC.jpg">
                  <a:extLst>
                    <a:ext uri="{FF2B5EF4-FFF2-40B4-BE49-F238E27FC236}">
                      <a16:creationId xmlns:a16="http://schemas.microsoft.com/office/drawing/2014/main" id="{BA2BA3EE-18BE-924D-2E97-0C940434FAF9}"/>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8200" y="990600"/>
                  <a:ext cx="1758696" cy="1758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TextBox 38">
                <a:extLst>
                  <a:ext uri="{FF2B5EF4-FFF2-40B4-BE49-F238E27FC236}">
                    <a16:creationId xmlns:a16="http://schemas.microsoft.com/office/drawing/2014/main" id="{1A3149E8-2B89-2747-4BA4-836AB08B9D09}"/>
                  </a:ext>
                </a:extLst>
              </p:cNvPr>
              <p:cNvSpPr txBox="1"/>
              <p:nvPr/>
            </p:nvSpPr>
            <p:spPr>
              <a:xfrm>
                <a:off x="106307" y="2405131"/>
                <a:ext cx="1196399"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Human Resources Command</a:t>
                </a:r>
              </a:p>
            </p:txBody>
          </p:sp>
        </p:grpSp>
        <p:grpSp>
          <p:nvGrpSpPr>
            <p:cNvPr id="27" name="Group 26">
              <a:extLst>
                <a:ext uri="{FF2B5EF4-FFF2-40B4-BE49-F238E27FC236}">
                  <a16:creationId xmlns:a16="http://schemas.microsoft.com/office/drawing/2014/main" id="{4F2EFEA8-6E7B-44B5-A5AE-14CD9FA3D1BA}"/>
                </a:ext>
              </a:extLst>
            </p:cNvPr>
            <p:cNvGrpSpPr/>
            <p:nvPr/>
          </p:nvGrpSpPr>
          <p:grpSpPr>
            <a:xfrm>
              <a:off x="353495" y="2686622"/>
              <a:ext cx="1171811" cy="999673"/>
              <a:chOff x="118601" y="2884854"/>
              <a:chExt cx="1171811" cy="999673"/>
            </a:xfrm>
          </p:grpSpPr>
          <p:pic>
            <p:nvPicPr>
              <p:cNvPr id="36" name="Picture 78" descr="Army Star 2.png">
                <a:extLst>
                  <a:ext uri="{FF2B5EF4-FFF2-40B4-BE49-F238E27FC236}">
                    <a16:creationId xmlns:a16="http://schemas.microsoft.com/office/drawing/2014/main" id="{AF34402D-91BF-ABD6-611D-4DC473DE1019}"/>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34269" y="2884854"/>
                <a:ext cx="540475" cy="68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4E483008-F80C-6C61-CCAD-25A8C36147C6}"/>
                  </a:ext>
                </a:extLst>
              </p:cNvPr>
              <p:cNvSpPr txBox="1"/>
              <p:nvPr/>
            </p:nvSpPr>
            <p:spPr>
              <a:xfrm>
                <a:off x="118601" y="3515195"/>
                <a:ext cx="1171811"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Army Enterprise Marketing Office</a:t>
                </a:r>
              </a:p>
            </p:txBody>
          </p:sp>
        </p:grpSp>
        <p:grpSp>
          <p:nvGrpSpPr>
            <p:cNvPr id="28" name="Group 27">
              <a:extLst>
                <a:ext uri="{FF2B5EF4-FFF2-40B4-BE49-F238E27FC236}">
                  <a16:creationId xmlns:a16="http://schemas.microsoft.com/office/drawing/2014/main" id="{FB73B4D0-4BA5-B372-383E-B6B5E88A06AE}"/>
                </a:ext>
              </a:extLst>
            </p:cNvPr>
            <p:cNvGrpSpPr/>
            <p:nvPr/>
          </p:nvGrpSpPr>
          <p:grpSpPr>
            <a:xfrm>
              <a:off x="483857" y="3765380"/>
              <a:ext cx="911086" cy="1001566"/>
              <a:chOff x="248963" y="3983693"/>
              <a:chExt cx="911086" cy="1001566"/>
            </a:xfrm>
          </p:grpSpPr>
          <p:pic>
            <p:nvPicPr>
              <p:cNvPr id="34" name="Picture 27" descr="C:\Users\AyerRE\Pictures\Army-Corps-of-Engineers.gif">
                <a:extLst>
                  <a:ext uri="{FF2B5EF4-FFF2-40B4-BE49-F238E27FC236}">
                    <a16:creationId xmlns:a16="http://schemas.microsoft.com/office/drawing/2014/main" id="{AD7954DA-70DE-CE8D-A58D-8D90591B5A2A}"/>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71131" y="398369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C5729865-0344-668C-7F04-AEB14BE486B9}"/>
                  </a:ext>
                </a:extLst>
              </p:cNvPr>
              <p:cNvSpPr txBox="1"/>
              <p:nvPr/>
            </p:nvSpPr>
            <p:spPr>
              <a:xfrm>
                <a:off x="248963" y="4615927"/>
                <a:ext cx="911086"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Corps of Engineers</a:t>
                </a:r>
              </a:p>
            </p:txBody>
          </p:sp>
        </p:grpSp>
        <p:grpSp>
          <p:nvGrpSpPr>
            <p:cNvPr id="29" name="Group 28">
              <a:extLst>
                <a:ext uri="{FF2B5EF4-FFF2-40B4-BE49-F238E27FC236}">
                  <a16:creationId xmlns:a16="http://schemas.microsoft.com/office/drawing/2014/main" id="{83577836-CB82-80E8-4095-AA8F1FEBE1C4}"/>
                </a:ext>
              </a:extLst>
            </p:cNvPr>
            <p:cNvGrpSpPr/>
            <p:nvPr/>
          </p:nvGrpSpPr>
          <p:grpSpPr>
            <a:xfrm>
              <a:off x="238512" y="4792633"/>
              <a:ext cx="1401777" cy="1004174"/>
              <a:chOff x="3618" y="5102123"/>
              <a:chExt cx="1401777" cy="1004174"/>
            </a:xfrm>
          </p:grpSpPr>
          <p:grpSp>
            <p:nvGrpSpPr>
              <p:cNvPr id="30" name="Group 29">
                <a:extLst>
                  <a:ext uri="{FF2B5EF4-FFF2-40B4-BE49-F238E27FC236}">
                    <a16:creationId xmlns:a16="http://schemas.microsoft.com/office/drawing/2014/main" id="{EB336296-1EA1-DFCB-41D4-8343DBA7AD01}"/>
                  </a:ext>
                </a:extLst>
              </p:cNvPr>
              <p:cNvGrpSpPr>
                <a:grpSpLocks/>
              </p:cNvGrpSpPr>
              <p:nvPr/>
            </p:nvGrpSpPr>
            <p:grpSpPr bwMode="auto">
              <a:xfrm>
                <a:off x="361606" y="5102123"/>
                <a:ext cx="685800" cy="693737"/>
                <a:chOff x="3810000" y="1828800"/>
                <a:chExt cx="1609344" cy="1759750"/>
              </a:xfrm>
            </p:grpSpPr>
            <p:sp>
              <p:nvSpPr>
                <p:cNvPr id="32" name="Rectangle 31">
                  <a:extLst>
                    <a:ext uri="{FF2B5EF4-FFF2-40B4-BE49-F238E27FC236}">
                      <a16:creationId xmlns:a16="http://schemas.microsoft.com/office/drawing/2014/main" id="{9D3B10EF-C6C0-BD9C-5005-3764A2951910}"/>
                    </a:ext>
                  </a:extLst>
                </p:cNvPr>
                <p:cNvSpPr/>
                <p:nvPr/>
              </p:nvSpPr>
              <p:spPr>
                <a:xfrm>
                  <a:off x="4037244" y="2134844"/>
                  <a:ext cx="1069172" cy="1067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3" name="Picture 13" descr="01_Mepcom.jpg">
                  <a:extLst>
                    <a:ext uri="{FF2B5EF4-FFF2-40B4-BE49-F238E27FC236}">
                      <a16:creationId xmlns:a16="http://schemas.microsoft.com/office/drawing/2014/main" id="{62D894CB-F3E0-021C-D412-B94E497583B9}"/>
                    </a:ext>
                  </a:extLst>
                </p:cNvPr>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0" y="1828800"/>
                  <a:ext cx="1609344" cy="175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TextBox 30">
                <a:extLst>
                  <a:ext uri="{FF2B5EF4-FFF2-40B4-BE49-F238E27FC236}">
                    <a16:creationId xmlns:a16="http://schemas.microsoft.com/office/drawing/2014/main" id="{27813A2F-C567-8818-EB21-2005CA8670B8}"/>
                  </a:ext>
                </a:extLst>
              </p:cNvPr>
              <p:cNvSpPr txBox="1"/>
              <p:nvPr/>
            </p:nvSpPr>
            <p:spPr>
              <a:xfrm>
                <a:off x="3618" y="5736965"/>
                <a:ext cx="1401777"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Military Entrance Processing Command</a:t>
                </a:r>
              </a:p>
            </p:txBody>
          </p:sp>
        </p:grpSp>
      </p:grpSp>
      <p:grpSp>
        <p:nvGrpSpPr>
          <p:cNvPr id="42" name="Group 41">
            <a:extLst>
              <a:ext uri="{FF2B5EF4-FFF2-40B4-BE49-F238E27FC236}">
                <a16:creationId xmlns:a16="http://schemas.microsoft.com/office/drawing/2014/main" id="{6B4521C9-BACD-BB6C-DE5E-3AFA71E4915C}"/>
              </a:ext>
            </a:extLst>
          </p:cNvPr>
          <p:cNvGrpSpPr/>
          <p:nvPr/>
        </p:nvGrpSpPr>
        <p:grpSpPr>
          <a:xfrm>
            <a:off x="2024522" y="2907019"/>
            <a:ext cx="2242024" cy="646331"/>
            <a:chOff x="1678629" y="2893864"/>
            <a:chExt cx="2242024" cy="646331"/>
          </a:xfrm>
        </p:grpSpPr>
        <p:sp>
          <p:nvSpPr>
            <p:cNvPr id="43" name="TextBox 42">
              <a:extLst>
                <a:ext uri="{FF2B5EF4-FFF2-40B4-BE49-F238E27FC236}">
                  <a16:creationId xmlns:a16="http://schemas.microsoft.com/office/drawing/2014/main" id="{3418A3F9-5D86-A009-856D-0698E7E758A0}"/>
                </a:ext>
              </a:extLst>
            </p:cNvPr>
            <p:cNvSpPr txBox="1"/>
            <p:nvPr/>
          </p:nvSpPr>
          <p:spPr>
            <a:xfrm>
              <a:off x="1678629" y="2893864"/>
              <a:ext cx="2242024" cy="646331"/>
            </a:xfrm>
            <a:prstGeom prst="rect">
              <a:avLst/>
            </a:prstGeom>
            <a:solidFill>
              <a:schemeClr val="accent4">
                <a:lumMod val="20000"/>
                <a:lumOff val="80000"/>
              </a:schemeClr>
            </a:solidFill>
            <a:ln w="2540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Training &amp; Doctrine Command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Commanding General</a:t>
              </a:r>
            </a:p>
          </p:txBody>
        </p:sp>
        <p:grpSp>
          <p:nvGrpSpPr>
            <p:cNvPr id="44" name="Group 43">
              <a:extLst>
                <a:ext uri="{FF2B5EF4-FFF2-40B4-BE49-F238E27FC236}">
                  <a16:creationId xmlns:a16="http://schemas.microsoft.com/office/drawing/2014/main" id="{C8272B30-7201-445A-1C60-DB426F475267}"/>
                </a:ext>
              </a:extLst>
            </p:cNvPr>
            <p:cNvGrpSpPr/>
            <p:nvPr/>
          </p:nvGrpSpPr>
          <p:grpSpPr>
            <a:xfrm>
              <a:off x="2355629" y="2917179"/>
              <a:ext cx="888024" cy="213214"/>
              <a:chOff x="1939804" y="4490671"/>
              <a:chExt cx="888024" cy="213214"/>
            </a:xfrm>
          </p:grpSpPr>
          <p:sp>
            <p:nvSpPr>
              <p:cNvPr id="45" name="5-Point Star 48">
                <a:extLst>
                  <a:ext uri="{FF2B5EF4-FFF2-40B4-BE49-F238E27FC236}">
                    <a16:creationId xmlns:a16="http://schemas.microsoft.com/office/drawing/2014/main" id="{02411EAA-7B68-B037-0CE9-BFC5D59ADDBD}"/>
                  </a:ext>
                </a:extLst>
              </p:cNvPr>
              <p:cNvSpPr/>
              <p:nvPr/>
            </p:nvSpPr>
            <p:spPr>
              <a:xfrm>
                <a:off x="1939804" y="4490671"/>
                <a:ext cx="213214" cy="21321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5-Point Star 49">
                <a:extLst>
                  <a:ext uri="{FF2B5EF4-FFF2-40B4-BE49-F238E27FC236}">
                    <a16:creationId xmlns:a16="http://schemas.microsoft.com/office/drawing/2014/main" id="{A92675C6-EB30-48FD-2226-7E6613366000}"/>
                  </a:ext>
                </a:extLst>
              </p:cNvPr>
              <p:cNvSpPr/>
              <p:nvPr/>
            </p:nvSpPr>
            <p:spPr>
              <a:xfrm>
                <a:off x="2161810" y="4490671"/>
                <a:ext cx="213214" cy="21321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5-Point Star 50">
                <a:extLst>
                  <a:ext uri="{FF2B5EF4-FFF2-40B4-BE49-F238E27FC236}">
                    <a16:creationId xmlns:a16="http://schemas.microsoft.com/office/drawing/2014/main" id="{032DF55F-2983-52DE-42E1-625A43AC9399}"/>
                  </a:ext>
                </a:extLst>
              </p:cNvPr>
              <p:cNvSpPr/>
              <p:nvPr/>
            </p:nvSpPr>
            <p:spPr>
              <a:xfrm>
                <a:off x="2392608" y="4490671"/>
                <a:ext cx="213214" cy="21321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8" name="5-Point Star 51">
                <a:extLst>
                  <a:ext uri="{FF2B5EF4-FFF2-40B4-BE49-F238E27FC236}">
                    <a16:creationId xmlns:a16="http://schemas.microsoft.com/office/drawing/2014/main" id="{D6C67B8D-84CD-8937-3786-23FE3086E93E}"/>
                  </a:ext>
                </a:extLst>
              </p:cNvPr>
              <p:cNvSpPr/>
              <p:nvPr/>
            </p:nvSpPr>
            <p:spPr>
              <a:xfrm>
                <a:off x="2614614" y="4490671"/>
                <a:ext cx="213214" cy="21321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pic>
        <p:nvPicPr>
          <p:cNvPr id="49" name="Picture 2" descr="C:\Users\william.jakola\Pictures\tradoc2.gif">
            <a:extLst>
              <a:ext uri="{FF2B5EF4-FFF2-40B4-BE49-F238E27FC236}">
                <a16:creationId xmlns:a16="http://schemas.microsoft.com/office/drawing/2014/main" id="{F492B174-C4AE-BAF3-200A-40D590C121D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363665" y="2770201"/>
            <a:ext cx="915544" cy="91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 name="Group 49">
            <a:extLst>
              <a:ext uri="{FF2B5EF4-FFF2-40B4-BE49-F238E27FC236}">
                <a16:creationId xmlns:a16="http://schemas.microsoft.com/office/drawing/2014/main" id="{775F999B-930D-67B9-B10E-95EA90167BB4}"/>
              </a:ext>
            </a:extLst>
          </p:cNvPr>
          <p:cNvGrpSpPr/>
          <p:nvPr/>
        </p:nvGrpSpPr>
        <p:grpSpPr>
          <a:xfrm>
            <a:off x="5344137" y="2907019"/>
            <a:ext cx="1800493" cy="646331"/>
            <a:chOff x="4998240" y="2893864"/>
            <a:chExt cx="1800493" cy="646331"/>
          </a:xfrm>
        </p:grpSpPr>
        <p:sp>
          <p:nvSpPr>
            <p:cNvPr id="51" name="TextBox 50">
              <a:extLst>
                <a:ext uri="{FF2B5EF4-FFF2-40B4-BE49-F238E27FC236}">
                  <a16:creationId xmlns:a16="http://schemas.microsoft.com/office/drawing/2014/main" id="{D32C00D7-089C-27A2-1578-10D3A2459F98}"/>
                </a:ext>
              </a:extLst>
            </p:cNvPr>
            <p:cNvSpPr txBox="1"/>
            <p:nvPr/>
          </p:nvSpPr>
          <p:spPr>
            <a:xfrm>
              <a:off x="4998240" y="2893864"/>
              <a:ext cx="1800493" cy="646331"/>
            </a:xfrm>
            <a:prstGeom prst="rect">
              <a:avLst/>
            </a:prstGeom>
            <a:solidFill>
              <a:schemeClr val="accent4">
                <a:lumMod val="20000"/>
                <a:lumOff val="80000"/>
              </a:schemeClr>
            </a:solidFill>
            <a:ln w="254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Deputy Commanding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General/Chief of Staff</a:t>
              </a:r>
            </a:p>
          </p:txBody>
        </p:sp>
        <p:grpSp>
          <p:nvGrpSpPr>
            <p:cNvPr id="52" name="Group 51">
              <a:extLst>
                <a:ext uri="{FF2B5EF4-FFF2-40B4-BE49-F238E27FC236}">
                  <a16:creationId xmlns:a16="http://schemas.microsoft.com/office/drawing/2014/main" id="{C48D9C7C-35A7-E93D-5134-2F5A92F7D8AE}"/>
                </a:ext>
              </a:extLst>
            </p:cNvPr>
            <p:cNvGrpSpPr/>
            <p:nvPr/>
          </p:nvGrpSpPr>
          <p:grpSpPr>
            <a:xfrm>
              <a:off x="5565477" y="2917179"/>
              <a:ext cx="666018" cy="213214"/>
              <a:chOff x="2179394" y="5204190"/>
              <a:chExt cx="666018" cy="213214"/>
            </a:xfrm>
          </p:grpSpPr>
          <p:sp>
            <p:nvSpPr>
              <p:cNvPr id="53" name="5-Point Star 55">
                <a:extLst>
                  <a:ext uri="{FF2B5EF4-FFF2-40B4-BE49-F238E27FC236}">
                    <a16:creationId xmlns:a16="http://schemas.microsoft.com/office/drawing/2014/main" id="{F9AE5408-24B9-7C87-A3D1-898E40A3FB54}"/>
                  </a:ext>
                </a:extLst>
              </p:cNvPr>
              <p:cNvSpPr/>
              <p:nvPr/>
            </p:nvSpPr>
            <p:spPr>
              <a:xfrm>
                <a:off x="2179394" y="5204190"/>
                <a:ext cx="213214" cy="21321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 name="5-Point Star 56">
                <a:extLst>
                  <a:ext uri="{FF2B5EF4-FFF2-40B4-BE49-F238E27FC236}">
                    <a16:creationId xmlns:a16="http://schemas.microsoft.com/office/drawing/2014/main" id="{C09FCA76-1D88-68EB-B0BD-1356760CF6AD}"/>
                  </a:ext>
                </a:extLst>
              </p:cNvPr>
              <p:cNvSpPr/>
              <p:nvPr/>
            </p:nvSpPr>
            <p:spPr>
              <a:xfrm>
                <a:off x="2410192" y="5204190"/>
                <a:ext cx="213214" cy="21321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5" name="5-Point Star 57">
                <a:extLst>
                  <a:ext uri="{FF2B5EF4-FFF2-40B4-BE49-F238E27FC236}">
                    <a16:creationId xmlns:a16="http://schemas.microsoft.com/office/drawing/2014/main" id="{3F5AE2C6-49CB-39F3-5075-F0B7B037E44C}"/>
                  </a:ext>
                </a:extLst>
              </p:cNvPr>
              <p:cNvSpPr/>
              <p:nvPr/>
            </p:nvSpPr>
            <p:spPr>
              <a:xfrm>
                <a:off x="2632198" y="5204190"/>
                <a:ext cx="213214" cy="21321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sp>
        <p:nvSpPr>
          <p:cNvPr id="56" name="Arc 55">
            <a:extLst>
              <a:ext uri="{FF2B5EF4-FFF2-40B4-BE49-F238E27FC236}">
                <a16:creationId xmlns:a16="http://schemas.microsoft.com/office/drawing/2014/main" id="{9B035106-466A-E10B-9AA5-E3CA18262EBF}"/>
              </a:ext>
            </a:extLst>
          </p:cNvPr>
          <p:cNvSpPr/>
          <p:nvPr/>
        </p:nvSpPr>
        <p:spPr>
          <a:xfrm>
            <a:off x="1242117" y="2982300"/>
            <a:ext cx="3778701" cy="1319107"/>
          </a:xfrm>
          <a:prstGeom prst="arc">
            <a:avLst>
              <a:gd name="adj1" fmla="val 1003936"/>
              <a:gd name="adj2" fmla="val 10349068"/>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46316C20-8A31-EA14-86E8-ACC23A2EC8ED}"/>
              </a:ext>
            </a:extLst>
          </p:cNvPr>
          <p:cNvSpPr txBox="1"/>
          <p:nvPr/>
        </p:nvSpPr>
        <p:spPr>
          <a:xfrm>
            <a:off x="2205796" y="3504943"/>
            <a:ext cx="218842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Senior Responsible Official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for all Army Accessions</a:t>
            </a:r>
          </a:p>
        </p:txBody>
      </p:sp>
      <p:sp>
        <p:nvSpPr>
          <p:cNvPr id="58" name="5-Point Star 83">
            <a:extLst>
              <a:ext uri="{FF2B5EF4-FFF2-40B4-BE49-F238E27FC236}">
                <a16:creationId xmlns:a16="http://schemas.microsoft.com/office/drawing/2014/main" id="{581B10D1-F1A5-63C7-FFC9-8A96F96962CF}"/>
              </a:ext>
            </a:extLst>
          </p:cNvPr>
          <p:cNvSpPr/>
          <p:nvPr/>
        </p:nvSpPr>
        <p:spPr>
          <a:xfrm>
            <a:off x="1838038" y="3322704"/>
            <a:ext cx="536867" cy="403191"/>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5B1B45C8-954D-6E0D-54C2-5E00D39283F8}"/>
              </a:ext>
            </a:extLst>
          </p:cNvPr>
          <p:cNvSpPr txBox="1"/>
          <p:nvPr/>
        </p:nvSpPr>
        <p:spPr>
          <a:xfrm>
            <a:off x="2544870" y="4155133"/>
            <a:ext cx="1091517" cy="276999"/>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Direct Support</a:t>
            </a:r>
          </a:p>
        </p:txBody>
      </p:sp>
      <p:pic>
        <p:nvPicPr>
          <p:cNvPr id="60" name="Picture 59">
            <a:extLst>
              <a:ext uri="{FF2B5EF4-FFF2-40B4-BE49-F238E27FC236}">
                <a16:creationId xmlns:a16="http://schemas.microsoft.com/office/drawing/2014/main" id="{20C5F91C-98EC-40BD-8437-0FA3E8D67D1C}"/>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392685" y="3812030"/>
            <a:ext cx="838842" cy="780123"/>
          </a:xfrm>
          <a:prstGeom prst="rect">
            <a:avLst/>
          </a:prstGeom>
        </p:spPr>
      </p:pic>
      <p:cxnSp>
        <p:nvCxnSpPr>
          <p:cNvPr id="61" name="Straight Connector 60">
            <a:extLst>
              <a:ext uri="{FF2B5EF4-FFF2-40B4-BE49-F238E27FC236}">
                <a16:creationId xmlns:a16="http://schemas.microsoft.com/office/drawing/2014/main" id="{8D9177C0-AE23-D6C0-DB0F-B82ED5FC0AD6}"/>
              </a:ext>
            </a:extLst>
          </p:cNvPr>
          <p:cNvCxnSpPr/>
          <p:nvPr/>
        </p:nvCxnSpPr>
        <p:spPr>
          <a:xfrm>
            <a:off x="2878666" y="4723260"/>
            <a:ext cx="38607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EC577F01-1E4E-6F3B-0FA3-C06BBCA9DA82}"/>
              </a:ext>
            </a:extLst>
          </p:cNvPr>
          <p:cNvGrpSpPr/>
          <p:nvPr/>
        </p:nvGrpSpPr>
        <p:grpSpPr>
          <a:xfrm>
            <a:off x="2486697" y="4872457"/>
            <a:ext cx="843438" cy="769441"/>
            <a:chOff x="2483709" y="4434303"/>
            <a:chExt cx="843438" cy="769441"/>
          </a:xfrm>
        </p:grpSpPr>
        <p:sp>
          <p:nvSpPr>
            <p:cNvPr id="63" name="TextBox 62">
              <a:extLst>
                <a:ext uri="{FF2B5EF4-FFF2-40B4-BE49-F238E27FC236}">
                  <a16:creationId xmlns:a16="http://schemas.microsoft.com/office/drawing/2014/main" id="{41DFB47A-CF52-7B95-3DCC-A3FF9DE8818A}"/>
                </a:ext>
              </a:extLst>
            </p:cNvPr>
            <p:cNvSpPr txBox="1"/>
            <p:nvPr/>
          </p:nvSpPr>
          <p:spPr>
            <a:xfrm>
              <a:off x="2483709" y="4434303"/>
              <a:ext cx="843438" cy="769441"/>
            </a:xfrm>
            <a:prstGeom prst="rect">
              <a:avLst/>
            </a:prstGeom>
            <a:solidFill>
              <a:schemeClr val="accent5"/>
            </a:solidFill>
            <a:ln w="254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Combined Arms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Center</a:t>
              </a:r>
            </a:p>
          </p:txBody>
        </p:sp>
        <p:grpSp>
          <p:nvGrpSpPr>
            <p:cNvPr id="64" name="Group 63">
              <a:extLst>
                <a:ext uri="{FF2B5EF4-FFF2-40B4-BE49-F238E27FC236}">
                  <a16:creationId xmlns:a16="http://schemas.microsoft.com/office/drawing/2014/main" id="{3B95E43E-6FB9-C329-FED1-0F36185C13B3}"/>
                </a:ext>
              </a:extLst>
            </p:cNvPr>
            <p:cNvGrpSpPr/>
            <p:nvPr/>
          </p:nvGrpSpPr>
          <p:grpSpPr>
            <a:xfrm>
              <a:off x="2572419" y="4460340"/>
              <a:ext cx="666018" cy="213214"/>
              <a:chOff x="2179394" y="5204190"/>
              <a:chExt cx="666018" cy="213214"/>
            </a:xfrm>
          </p:grpSpPr>
          <p:sp>
            <p:nvSpPr>
              <p:cNvPr id="65" name="5-Point Star 61">
                <a:extLst>
                  <a:ext uri="{FF2B5EF4-FFF2-40B4-BE49-F238E27FC236}">
                    <a16:creationId xmlns:a16="http://schemas.microsoft.com/office/drawing/2014/main" id="{F231FD13-4045-89BA-2076-FB69B4B414FB}"/>
                  </a:ext>
                </a:extLst>
              </p:cNvPr>
              <p:cNvSpPr/>
              <p:nvPr/>
            </p:nvSpPr>
            <p:spPr>
              <a:xfrm>
                <a:off x="2179394" y="5204190"/>
                <a:ext cx="213214" cy="21321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6" name="5-Point Star 62">
                <a:extLst>
                  <a:ext uri="{FF2B5EF4-FFF2-40B4-BE49-F238E27FC236}">
                    <a16:creationId xmlns:a16="http://schemas.microsoft.com/office/drawing/2014/main" id="{059DDDD7-EFF6-D3A1-671F-336D0C25C02F}"/>
                  </a:ext>
                </a:extLst>
              </p:cNvPr>
              <p:cNvSpPr/>
              <p:nvPr/>
            </p:nvSpPr>
            <p:spPr>
              <a:xfrm>
                <a:off x="2410192" y="5204190"/>
                <a:ext cx="213214" cy="21321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7" name="5-Point Star 63">
                <a:extLst>
                  <a:ext uri="{FF2B5EF4-FFF2-40B4-BE49-F238E27FC236}">
                    <a16:creationId xmlns:a16="http://schemas.microsoft.com/office/drawing/2014/main" id="{3E46DAE2-28DF-9909-882D-42A2CCCB3C77}"/>
                  </a:ext>
                </a:extLst>
              </p:cNvPr>
              <p:cNvSpPr/>
              <p:nvPr/>
            </p:nvSpPr>
            <p:spPr>
              <a:xfrm>
                <a:off x="2632198" y="5204190"/>
                <a:ext cx="213214" cy="21321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68" name="Group 67">
            <a:extLst>
              <a:ext uri="{FF2B5EF4-FFF2-40B4-BE49-F238E27FC236}">
                <a16:creationId xmlns:a16="http://schemas.microsoft.com/office/drawing/2014/main" id="{BCEC3E8F-5A48-0187-5E4E-0C372CF0EBB7}"/>
              </a:ext>
            </a:extLst>
          </p:cNvPr>
          <p:cNvGrpSpPr/>
          <p:nvPr/>
        </p:nvGrpSpPr>
        <p:grpSpPr>
          <a:xfrm>
            <a:off x="3693069" y="4872457"/>
            <a:ext cx="933416" cy="769441"/>
            <a:chOff x="3990992" y="4434303"/>
            <a:chExt cx="933416" cy="769441"/>
          </a:xfrm>
        </p:grpSpPr>
        <p:sp>
          <p:nvSpPr>
            <p:cNvPr id="69" name="TextBox 68">
              <a:extLst>
                <a:ext uri="{FF2B5EF4-FFF2-40B4-BE49-F238E27FC236}">
                  <a16:creationId xmlns:a16="http://schemas.microsoft.com/office/drawing/2014/main" id="{E911527A-2254-6D32-28BE-7D9FDF8AD972}"/>
                </a:ext>
              </a:extLst>
            </p:cNvPr>
            <p:cNvSpPr txBox="1"/>
            <p:nvPr/>
          </p:nvSpPr>
          <p:spPr>
            <a:xfrm>
              <a:off x="3990992" y="4434303"/>
              <a:ext cx="933416" cy="769441"/>
            </a:xfrm>
            <a:prstGeom prst="rect">
              <a:avLst/>
            </a:prstGeom>
            <a:solidFill>
              <a:schemeClr val="accent4">
                <a:lumMod val="20000"/>
                <a:lumOff val="80000"/>
              </a:schemeClr>
            </a:solidFill>
            <a:ln w="254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Army Recruiting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Command</a:t>
              </a:r>
            </a:p>
          </p:txBody>
        </p:sp>
        <p:grpSp>
          <p:nvGrpSpPr>
            <p:cNvPr id="70" name="Group 69">
              <a:extLst>
                <a:ext uri="{FF2B5EF4-FFF2-40B4-BE49-F238E27FC236}">
                  <a16:creationId xmlns:a16="http://schemas.microsoft.com/office/drawing/2014/main" id="{87BDE07D-1941-5BD4-B810-57672C44D896}"/>
                </a:ext>
              </a:extLst>
            </p:cNvPr>
            <p:cNvGrpSpPr/>
            <p:nvPr/>
          </p:nvGrpSpPr>
          <p:grpSpPr>
            <a:xfrm>
              <a:off x="4240090" y="4476902"/>
              <a:ext cx="435220" cy="213214"/>
              <a:chOff x="3457313" y="4490671"/>
              <a:chExt cx="435220" cy="213214"/>
            </a:xfrm>
          </p:grpSpPr>
          <p:sp>
            <p:nvSpPr>
              <p:cNvPr id="71" name="5-Point Star 77">
                <a:extLst>
                  <a:ext uri="{FF2B5EF4-FFF2-40B4-BE49-F238E27FC236}">
                    <a16:creationId xmlns:a16="http://schemas.microsoft.com/office/drawing/2014/main" id="{5FD917FE-6F0C-6EF3-9B27-D62BBD178D17}"/>
                  </a:ext>
                </a:extLst>
              </p:cNvPr>
              <p:cNvSpPr/>
              <p:nvPr/>
            </p:nvSpPr>
            <p:spPr>
              <a:xfrm>
                <a:off x="3457313" y="4490671"/>
                <a:ext cx="213214" cy="21321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2" name="5-Point Star 78">
                <a:extLst>
                  <a:ext uri="{FF2B5EF4-FFF2-40B4-BE49-F238E27FC236}">
                    <a16:creationId xmlns:a16="http://schemas.microsoft.com/office/drawing/2014/main" id="{53C8481F-08B1-E847-1B29-C1022FC7061A}"/>
                  </a:ext>
                </a:extLst>
              </p:cNvPr>
              <p:cNvSpPr/>
              <p:nvPr/>
            </p:nvSpPr>
            <p:spPr>
              <a:xfrm>
                <a:off x="3679319" y="4490671"/>
                <a:ext cx="213214" cy="21321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73" name="Group 72">
            <a:extLst>
              <a:ext uri="{FF2B5EF4-FFF2-40B4-BE49-F238E27FC236}">
                <a16:creationId xmlns:a16="http://schemas.microsoft.com/office/drawing/2014/main" id="{13624B04-DF07-8706-FA31-FAA395086EEE}"/>
              </a:ext>
            </a:extLst>
          </p:cNvPr>
          <p:cNvGrpSpPr/>
          <p:nvPr/>
        </p:nvGrpSpPr>
        <p:grpSpPr>
          <a:xfrm>
            <a:off x="5162859" y="4872457"/>
            <a:ext cx="772100" cy="769441"/>
            <a:chOff x="5078810" y="4434303"/>
            <a:chExt cx="772100" cy="769441"/>
          </a:xfrm>
        </p:grpSpPr>
        <p:sp>
          <p:nvSpPr>
            <p:cNvPr id="74" name="TextBox 73">
              <a:extLst>
                <a:ext uri="{FF2B5EF4-FFF2-40B4-BE49-F238E27FC236}">
                  <a16:creationId xmlns:a16="http://schemas.microsoft.com/office/drawing/2014/main" id="{1D1188C2-33F7-EEE6-4B20-A3E5A28CC7A8}"/>
                </a:ext>
              </a:extLst>
            </p:cNvPr>
            <p:cNvSpPr txBox="1"/>
            <p:nvPr/>
          </p:nvSpPr>
          <p:spPr>
            <a:xfrm>
              <a:off x="5078810" y="4434303"/>
              <a:ext cx="772100" cy="769441"/>
            </a:xfrm>
            <a:prstGeom prst="rect">
              <a:avLst/>
            </a:prstGeom>
            <a:solidFill>
              <a:schemeClr val="accent4">
                <a:lumMod val="20000"/>
                <a:lumOff val="80000"/>
              </a:schemeClr>
            </a:solidFill>
            <a:ln w="254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Army      Cadet Command</a:t>
              </a:r>
            </a:p>
          </p:txBody>
        </p:sp>
        <p:grpSp>
          <p:nvGrpSpPr>
            <p:cNvPr id="75" name="Group 74">
              <a:extLst>
                <a:ext uri="{FF2B5EF4-FFF2-40B4-BE49-F238E27FC236}">
                  <a16:creationId xmlns:a16="http://schemas.microsoft.com/office/drawing/2014/main" id="{31871D1F-B796-213D-C216-BB0290B7442F}"/>
                </a:ext>
              </a:extLst>
            </p:cNvPr>
            <p:cNvGrpSpPr/>
            <p:nvPr/>
          </p:nvGrpSpPr>
          <p:grpSpPr>
            <a:xfrm>
              <a:off x="5247250" y="4477438"/>
              <a:ext cx="435220" cy="213214"/>
              <a:chOff x="3457313" y="4490671"/>
              <a:chExt cx="435220" cy="213214"/>
            </a:xfrm>
          </p:grpSpPr>
          <p:sp>
            <p:nvSpPr>
              <p:cNvPr id="76" name="5-Point Star 72">
                <a:extLst>
                  <a:ext uri="{FF2B5EF4-FFF2-40B4-BE49-F238E27FC236}">
                    <a16:creationId xmlns:a16="http://schemas.microsoft.com/office/drawing/2014/main" id="{370E0676-4C98-0684-7DA4-BCF29C4F1FE0}"/>
                  </a:ext>
                </a:extLst>
              </p:cNvPr>
              <p:cNvSpPr/>
              <p:nvPr/>
            </p:nvSpPr>
            <p:spPr>
              <a:xfrm>
                <a:off x="3457313" y="4490671"/>
                <a:ext cx="213214" cy="21321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7" name="5-Point Star 73">
                <a:extLst>
                  <a:ext uri="{FF2B5EF4-FFF2-40B4-BE49-F238E27FC236}">
                    <a16:creationId xmlns:a16="http://schemas.microsoft.com/office/drawing/2014/main" id="{D8198915-0FBC-BABA-3F77-02CA94143657}"/>
                  </a:ext>
                </a:extLst>
              </p:cNvPr>
              <p:cNvSpPr/>
              <p:nvPr/>
            </p:nvSpPr>
            <p:spPr>
              <a:xfrm>
                <a:off x="3679319" y="4490671"/>
                <a:ext cx="213214" cy="21321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78" name="Group 77">
            <a:extLst>
              <a:ext uri="{FF2B5EF4-FFF2-40B4-BE49-F238E27FC236}">
                <a16:creationId xmlns:a16="http://schemas.microsoft.com/office/drawing/2014/main" id="{76FADB3C-A22A-B071-58A4-D7707DB3484B}"/>
              </a:ext>
            </a:extLst>
          </p:cNvPr>
          <p:cNvGrpSpPr/>
          <p:nvPr/>
        </p:nvGrpSpPr>
        <p:grpSpPr>
          <a:xfrm>
            <a:off x="6259274" y="4872447"/>
            <a:ext cx="901545" cy="1084912"/>
            <a:chOff x="6046727" y="4434297"/>
            <a:chExt cx="901545" cy="1084912"/>
          </a:xfrm>
        </p:grpSpPr>
        <p:sp>
          <p:nvSpPr>
            <p:cNvPr id="79" name="TextBox 78">
              <a:extLst>
                <a:ext uri="{FF2B5EF4-FFF2-40B4-BE49-F238E27FC236}">
                  <a16:creationId xmlns:a16="http://schemas.microsoft.com/office/drawing/2014/main" id="{03DEA834-C597-8A91-9B9E-BB06B812D5BB}"/>
                </a:ext>
              </a:extLst>
            </p:cNvPr>
            <p:cNvSpPr txBox="1"/>
            <p:nvPr/>
          </p:nvSpPr>
          <p:spPr>
            <a:xfrm>
              <a:off x="6046727" y="4434297"/>
              <a:ext cx="901545" cy="1084912"/>
            </a:xfrm>
            <a:prstGeom prst="rect">
              <a:avLst/>
            </a:prstGeom>
            <a:solidFill>
              <a:schemeClr val="accent4">
                <a:lumMod val="20000"/>
                <a:lumOff val="80000"/>
              </a:schemeClr>
            </a:solidFill>
            <a:ln w="25400">
              <a:solidFill>
                <a:schemeClr val="tx1"/>
              </a:solidFill>
            </a:ln>
          </p:spPr>
          <p:txBody>
            <a:bodyPr wrap="square" rtlCol="0">
              <a:spAutoFit/>
            </a:bodyPr>
            <a:lstStyle>
              <a:defPPr>
                <a:defRPr lang="en-US"/>
              </a:defPPr>
              <a:lvl1pPr>
                <a:defRPr sz="14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Army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Initial Military Training</a:t>
              </a:r>
            </a:p>
          </p:txBody>
        </p:sp>
        <p:grpSp>
          <p:nvGrpSpPr>
            <p:cNvPr id="80" name="Group 79">
              <a:extLst>
                <a:ext uri="{FF2B5EF4-FFF2-40B4-BE49-F238E27FC236}">
                  <a16:creationId xmlns:a16="http://schemas.microsoft.com/office/drawing/2014/main" id="{C570228A-E0E9-A9F8-4A46-B387AE7BC12F}"/>
                </a:ext>
              </a:extLst>
            </p:cNvPr>
            <p:cNvGrpSpPr/>
            <p:nvPr/>
          </p:nvGrpSpPr>
          <p:grpSpPr>
            <a:xfrm>
              <a:off x="6279889" y="4459968"/>
              <a:ext cx="435220" cy="213214"/>
              <a:chOff x="3457313" y="4490671"/>
              <a:chExt cx="435220" cy="213214"/>
            </a:xfrm>
          </p:grpSpPr>
          <p:sp>
            <p:nvSpPr>
              <p:cNvPr id="81" name="5-Point Star 67">
                <a:extLst>
                  <a:ext uri="{FF2B5EF4-FFF2-40B4-BE49-F238E27FC236}">
                    <a16:creationId xmlns:a16="http://schemas.microsoft.com/office/drawing/2014/main" id="{5A2C092B-4B4C-55FF-7B65-1232412CA48B}"/>
                  </a:ext>
                </a:extLst>
              </p:cNvPr>
              <p:cNvSpPr/>
              <p:nvPr/>
            </p:nvSpPr>
            <p:spPr>
              <a:xfrm>
                <a:off x="3457313" y="4490671"/>
                <a:ext cx="213214" cy="21321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2" name="5-Point Star 68">
                <a:extLst>
                  <a:ext uri="{FF2B5EF4-FFF2-40B4-BE49-F238E27FC236}">
                    <a16:creationId xmlns:a16="http://schemas.microsoft.com/office/drawing/2014/main" id="{7F511CE8-DE13-6298-1B34-14F196B497EF}"/>
                  </a:ext>
                </a:extLst>
              </p:cNvPr>
              <p:cNvSpPr/>
              <p:nvPr/>
            </p:nvSpPr>
            <p:spPr>
              <a:xfrm>
                <a:off x="3679319" y="4490671"/>
                <a:ext cx="213214" cy="21321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sp>
        <p:nvSpPr>
          <p:cNvPr id="83" name="TextBox 82">
            <a:extLst>
              <a:ext uri="{FF2B5EF4-FFF2-40B4-BE49-F238E27FC236}">
                <a16:creationId xmlns:a16="http://schemas.microsoft.com/office/drawing/2014/main" id="{D0B12FFA-15D5-8418-C697-F9735D206588}"/>
              </a:ext>
            </a:extLst>
          </p:cNvPr>
          <p:cNvSpPr txBox="1"/>
          <p:nvPr/>
        </p:nvSpPr>
        <p:spPr>
          <a:xfrm>
            <a:off x="2072367" y="5991511"/>
            <a:ext cx="50406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Interdependent Army Accessions Enterprise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85" name="Straight Connector 84">
            <a:extLst>
              <a:ext uri="{FF2B5EF4-FFF2-40B4-BE49-F238E27FC236}">
                <a16:creationId xmlns:a16="http://schemas.microsoft.com/office/drawing/2014/main" id="{F04A0798-C5A8-D0F8-8281-838B6BF19862}"/>
              </a:ext>
            </a:extLst>
          </p:cNvPr>
          <p:cNvCxnSpPr>
            <a:cxnSpLocks/>
          </p:cNvCxnSpPr>
          <p:nvPr/>
        </p:nvCxnSpPr>
        <p:spPr>
          <a:xfrm>
            <a:off x="4821437" y="3629473"/>
            <a:ext cx="0" cy="234306"/>
          </a:xfrm>
          <a:prstGeom prst="line">
            <a:avLst/>
          </a:prstGeom>
          <a:ln w="28575"/>
        </p:spPr>
        <p:style>
          <a:lnRef idx="3">
            <a:schemeClr val="dk1"/>
          </a:lnRef>
          <a:fillRef idx="0">
            <a:schemeClr val="dk1"/>
          </a:fillRef>
          <a:effectRef idx="2">
            <a:schemeClr val="dk1"/>
          </a:effectRef>
          <a:fontRef idx="minor">
            <a:schemeClr val="tx1"/>
          </a:fontRef>
        </p:style>
      </p:cxnSp>
      <p:cxnSp>
        <p:nvCxnSpPr>
          <p:cNvPr id="87" name="Straight Connector 86">
            <a:extLst>
              <a:ext uri="{FF2B5EF4-FFF2-40B4-BE49-F238E27FC236}">
                <a16:creationId xmlns:a16="http://schemas.microsoft.com/office/drawing/2014/main" id="{1B32FADB-9071-4C4C-9113-45ACB41374C5}"/>
              </a:ext>
            </a:extLst>
          </p:cNvPr>
          <p:cNvCxnSpPr>
            <a:cxnSpLocks/>
          </p:cNvCxnSpPr>
          <p:nvPr/>
        </p:nvCxnSpPr>
        <p:spPr>
          <a:xfrm>
            <a:off x="4821437" y="4509059"/>
            <a:ext cx="0" cy="234306"/>
          </a:xfrm>
          <a:prstGeom prst="line">
            <a:avLst/>
          </a:prstGeom>
          <a:ln w="28575"/>
        </p:spPr>
        <p:style>
          <a:lnRef idx="3">
            <a:schemeClr val="dk1"/>
          </a:lnRef>
          <a:fillRef idx="0">
            <a:schemeClr val="dk1"/>
          </a:fillRef>
          <a:effectRef idx="2">
            <a:schemeClr val="dk1"/>
          </a:effectRef>
          <a:fontRef idx="minor">
            <a:schemeClr val="tx1"/>
          </a:fontRef>
        </p:style>
      </p:cxnSp>
      <p:cxnSp>
        <p:nvCxnSpPr>
          <p:cNvPr id="88" name="Straight Connector 87">
            <a:extLst>
              <a:ext uri="{FF2B5EF4-FFF2-40B4-BE49-F238E27FC236}">
                <a16:creationId xmlns:a16="http://schemas.microsoft.com/office/drawing/2014/main" id="{C3B87E31-652B-9A10-D601-28609F16FD74}"/>
              </a:ext>
            </a:extLst>
          </p:cNvPr>
          <p:cNvCxnSpPr>
            <a:cxnSpLocks/>
          </p:cNvCxnSpPr>
          <p:nvPr/>
        </p:nvCxnSpPr>
        <p:spPr>
          <a:xfrm>
            <a:off x="4164173" y="4743365"/>
            <a:ext cx="0" cy="234306"/>
          </a:xfrm>
          <a:prstGeom prst="line">
            <a:avLst/>
          </a:prstGeom>
          <a:ln w="28575"/>
        </p:spPr>
        <p:style>
          <a:lnRef idx="3">
            <a:schemeClr val="dk1"/>
          </a:lnRef>
          <a:fillRef idx="0">
            <a:schemeClr val="dk1"/>
          </a:fillRef>
          <a:effectRef idx="2">
            <a:schemeClr val="dk1"/>
          </a:effectRef>
          <a:fontRef idx="minor">
            <a:schemeClr val="tx1"/>
          </a:fontRef>
        </p:style>
      </p:cxnSp>
      <p:cxnSp>
        <p:nvCxnSpPr>
          <p:cNvPr id="89" name="Straight Connector 88">
            <a:extLst>
              <a:ext uri="{FF2B5EF4-FFF2-40B4-BE49-F238E27FC236}">
                <a16:creationId xmlns:a16="http://schemas.microsoft.com/office/drawing/2014/main" id="{943BB778-50EC-DCA6-2B44-BE5CE0BDB2F6}"/>
              </a:ext>
            </a:extLst>
          </p:cNvPr>
          <p:cNvCxnSpPr>
            <a:cxnSpLocks/>
          </p:cNvCxnSpPr>
          <p:nvPr/>
        </p:nvCxnSpPr>
        <p:spPr>
          <a:xfrm>
            <a:off x="5553305" y="4724509"/>
            <a:ext cx="0" cy="234306"/>
          </a:xfrm>
          <a:prstGeom prst="line">
            <a:avLst/>
          </a:prstGeom>
          <a:ln w="28575"/>
        </p:spPr>
        <p:style>
          <a:lnRef idx="3">
            <a:schemeClr val="dk1"/>
          </a:lnRef>
          <a:fillRef idx="0">
            <a:schemeClr val="dk1"/>
          </a:fillRef>
          <a:effectRef idx="2">
            <a:schemeClr val="dk1"/>
          </a:effectRef>
          <a:fontRef idx="minor">
            <a:schemeClr val="tx1"/>
          </a:fontRef>
        </p:style>
      </p:cxnSp>
      <p:cxnSp>
        <p:nvCxnSpPr>
          <p:cNvPr id="90" name="Straight Connector 89">
            <a:extLst>
              <a:ext uri="{FF2B5EF4-FFF2-40B4-BE49-F238E27FC236}">
                <a16:creationId xmlns:a16="http://schemas.microsoft.com/office/drawing/2014/main" id="{336F331F-8A90-EA5E-C7D1-59B0A36FCE67}"/>
              </a:ext>
            </a:extLst>
          </p:cNvPr>
          <p:cNvCxnSpPr>
            <a:cxnSpLocks/>
          </p:cNvCxnSpPr>
          <p:nvPr/>
        </p:nvCxnSpPr>
        <p:spPr>
          <a:xfrm>
            <a:off x="2878666" y="4713272"/>
            <a:ext cx="0" cy="234306"/>
          </a:xfrm>
          <a:prstGeom prst="line">
            <a:avLst/>
          </a:prstGeom>
          <a:ln w="28575"/>
        </p:spPr>
        <p:style>
          <a:lnRef idx="3">
            <a:schemeClr val="dk1"/>
          </a:lnRef>
          <a:fillRef idx="0">
            <a:schemeClr val="dk1"/>
          </a:fillRef>
          <a:effectRef idx="2">
            <a:schemeClr val="dk1"/>
          </a:effectRef>
          <a:fontRef idx="minor">
            <a:schemeClr val="tx1"/>
          </a:fontRef>
        </p:style>
      </p:cxnSp>
      <p:cxnSp>
        <p:nvCxnSpPr>
          <p:cNvPr id="91" name="Straight Connector 90">
            <a:extLst>
              <a:ext uri="{FF2B5EF4-FFF2-40B4-BE49-F238E27FC236}">
                <a16:creationId xmlns:a16="http://schemas.microsoft.com/office/drawing/2014/main" id="{61FD1C10-9B23-9866-0701-FF4C0A341D32}"/>
              </a:ext>
            </a:extLst>
          </p:cNvPr>
          <p:cNvCxnSpPr>
            <a:cxnSpLocks/>
          </p:cNvCxnSpPr>
          <p:nvPr/>
        </p:nvCxnSpPr>
        <p:spPr>
          <a:xfrm>
            <a:off x="6739416" y="4723260"/>
            <a:ext cx="0" cy="234306"/>
          </a:xfrm>
          <a:prstGeom prst="line">
            <a:avLst/>
          </a:prstGeom>
          <a:ln w="2857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38727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085825" y="5401953"/>
            <a:ext cx="2086372" cy="941320"/>
            <a:chOff x="2862" y="3711292"/>
            <a:chExt cx="2086372" cy="941320"/>
          </a:xfrm>
        </p:grpSpPr>
        <p:grpSp>
          <p:nvGrpSpPr>
            <p:cNvPr id="3" name="Group 2"/>
            <p:cNvGrpSpPr/>
            <p:nvPr/>
          </p:nvGrpSpPr>
          <p:grpSpPr>
            <a:xfrm>
              <a:off x="2862" y="3800387"/>
              <a:ext cx="1992473" cy="852225"/>
              <a:chOff x="28294" y="4769079"/>
              <a:chExt cx="1992473" cy="852225"/>
            </a:xfrm>
          </p:grpSpPr>
          <p:grpSp>
            <p:nvGrpSpPr>
              <p:cNvPr id="5" name="Group 4"/>
              <p:cNvGrpSpPr/>
              <p:nvPr/>
            </p:nvGrpSpPr>
            <p:grpSpPr>
              <a:xfrm>
                <a:off x="28294" y="5088848"/>
                <a:ext cx="1992473" cy="532456"/>
                <a:chOff x="1396701" y="733595"/>
                <a:chExt cx="1992473" cy="532456"/>
              </a:xfrm>
            </p:grpSpPr>
            <p:sp>
              <p:nvSpPr>
                <p:cNvPr id="7" name="TextBox 6"/>
                <p:cNvSpPr txBox="1"/>
                <p:nvPr/>
              </p:nvSpPr>
              <p:spPr>
                <a:xfrm>
                  <a:off x="1608637" y="742831"/>
                  <a:ext cx="17805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Mission Support Bn (Ft Knox, KY)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Outreach Company (Ft Knox, KY)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Parachute Team (Ft Bragg, 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Marksmanship Unit (Ft Benning, GA)</a:t>
                  </a:r>
                </a:p>
              </p:txBody>
            </p:sp>
            <p:sp>
              <p:nvSpPr>
                <p:cNvPr id="8" name="TextBox 7"/>
                <p:cNvSpPr txBox="1"/>
                <p:nvPr/>
              </p:nvSpPr>
              <p:spPr>
                <a:xfrm>
                  <a:off x="1396701" y="733595"/>
                  <a:ext cx="3481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7A3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7C</a:t>
                  </a:r>
                </a:p>
              </p:txBody>
            </p:sp>
          </p:grpSp>
          <p:sp>
            <p:nvSpPr>
              <p:cNvPr id="6" name="TextBox 5"/>
              <p:cNvSpPr txBox="1"/>
              <p:nvPr/>
            </p:nvSpPr>
            <p:spPr bwMode="auto">
              <a:xfrm>
                <a:off x="102276" y="4769079"/>
                <a:ext cx="1052215" cy="307777"/>
              </a:xfrm>
              <a:prstGeom prst="rect">
                <a:avLst/>
              </a:prstGeom>
              <a:solidFill>
                <a:srgbClr val="FFC000"/>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ysClr val="windowText" lastClr="000000"/>
                    </a:solidFill>
                    <a:effectLst/>
                    <a:uLnTx/>
                    <a:uFillTx/>
                    <a:latin typeface="Arial Black" pitchFamily="34" charset="0"/>
                    <a:ea typeface="+mn-ea"/>
                    <a:cs typeface="+mn-cs"/>
                  </a:rPr>
                  <a:t>Marketing &amp; Engagement Bde</a:t>
                </a:r>
              </a:p>
            </p:txBody>
          </p:sp>
        </p:grpSp>
        <p:sp>
          <p:nvSpPr>
            <p:cNvPr id="4" name="TextBox 3"/>
            <p:cNvSpPr txBox="1"/>
            <p:nvPr/>
          </p:nvSpPr>
          <p:spPr>
            <a:xfrm>
              <a:off x="1053373" y="3711292"/>
              <a:ext cx="10358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 19 Assets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 48 Recruiters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 13 Support Staff</a:t>
              </a:r>
            </a:p>
          </p:txBody>
        </p:sp>
      </p:grpSp>
      <p:sp>
        <p:nvSpPr>
          <p:cNvPr id="9" name="Rectangle 8"/>
          <p:cNvSpPr/>
          <p:nvPr/>
        </p:nvSpPr>
        <p:spPr>
          <a:xfrm>
            <a:off x="3757759" y="6306043"/>
            <a:ext cx="1506585" cy="542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1441806" y="1138083"/>
            <a:ext cx="6269618" cy="3913856"/>
            <a:chOff x="1551534" y="1503843"/>
            <a:chExt cx="6269618" cy="3913856"/>
          </a:xfrm>
        </p:grpSpPr>
        <p:grpSp>
          <p:nvGrpSpPr>
            <p:cNvPr id="11" name="Group 10"/>
            <p:cNvGrpSpPr/>
            <p:nvPr/>
          </p:nvGrpSpPr>
          <p:grpSpPr>
            <a:xfrm>
              <a:off x="1551534" y="1503843"/>
              <a:ext cx="6269618" cy="3913856"/>
              <a:chOff x="1327288" y="1229136"/>
              <a:chExt cx="6776112" cy="4230039"/>
            </a:xfrm>
          </p:grpSpPr>
          <p:pic>
            <p:nvPicPr>
              <p:cNvPr id="17" name="Picture 2"/>
              <p:cNvPicPr>
                <a:picLocks noChangeArrowheads="1"/>
              </p:cNvPicPr>
              <p:nvPr/>
            </p:nvPicPr>
            <p:blipFill>
              <a:blip r:embed="rId3" cstate="email">
                <a:extLst>
                  <a:ext uri="{28A0092B-C50C-407E-A947-70E740481C1C}">
                    <a14:useLocalDpi xmlns:a14="http://schemas.microsoft.com/office/drawing/2010/main" val="0"/>
                  </a:ext>
                </a:extLst>
              </a:blip>
              <a:srcRect l="10123" t="1740" r="8890" b="1947"/>
              <a:stretch>
                <a:fillRect/>
              </a:stretch>
            </p:blipFill>
            <p:spPr bwMode="auto">
              <a:xfrm>
                <a:off x="1327288" y="1229136"/>
                <a:ext cx="6776112" cy="423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C:\Users\CaseBW\Pictures\6thBdeLogoXtraSmall.jpg"/>
              <p:cNvPicPr preferRelativeResize="0">
                <a:picLocks noChangeArrowheads="1"/>
              </p:cNvPicPr>
              <p:nvPr/>
            </p:nvPicPr>
            <p:blipFill>
              <a:blip r:embed="rId4" cstate="email">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2129843" y="306976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C:\Users\CaseBW\Pictures\2d_brigade_crest.gif"/>
              <p:cNvPicPr preferRelativeResize="0">
                <a:picLocks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2168" y="3845986"/>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p:cNvGrpSpPr/>
              <p:nvPr/>
            </p:nvGrpSpPr>
            <p:grpSpPr>
              <a:xfrm>
                <a:off x="5782027" y="3114220"/>
                <a:ext cx="414338" cy="263525"/>
                <a:chOff x="5640706" y="3039403"/>
                <a:chExt cx="414338" cy="263525"/>
              </a:xfrm>
            </p:grpSpPr>
            <p:pic>
              <p:nvPicPr>
                <p:cNvPr id="22" name="Picture 2" descr="3rd Recruiting Brigade Crest"/>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640706" y="3074328"/>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p:cNvPicPr preferRelativeResize="0">
                  <a:picLocks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26444" y="303940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16"/>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284661" y="4581973"/>
                <a:ext cx="2921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p:cNvSpPr txBox="1"/>
            <p:nvPr/>
          </p:nvSpPr>
          <p:spPr bwMode="auto">
            <a:xfrm>
              <a:off x="2168224" y="2527905"/>
              <a:ext cx="360780" cy="246221"/>
            </a:xfrm>
            <a:prstGeom prst="rect">
              <a:avLst/>
            </a:prstGeom>
            <a:solidFill>
              <a:srgbClr val="9E0000"/>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9E</a:t>
              </a:r>
            </a:p>
          </p:txBody>
        </p:sp>
        <p:sp>
          <p:nvSpPr>
            <p:cNvPr id="13" name="TextBox 12"/>
            <p:cNvSpPr txBox="1"/>
            <p:nvPr/>
          </p:nvSpPr>
          <p:spPr bwMode="auto">
            <a:xfrm>
              <a:off x="5027012" y="2746399"/>
              <a:ext cx="388386" cy="246221"/>
            </a:xfrm>
            <a:prstGeom prst="rect">
              <a:avLst/>
            </a:prstGeom>
            <a:solidFill>
              <a:srgbClr val="9E0000"/>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9C</a:t>
              </a:r>
            </a:p>
          </p:txBody>
        </p:sp>
        <p:sp>
          <p:nvSpPr>
            <p:cNvPr id="14" name="TextBox 13"/>
            <p:cNvSpPr txBox="1"/>
            <p:nvPr/>
          </p:nvSpPr>
          <p:spPr bwMode="auto">
            <a:xfrm>
              <a:off x="4081060" y="3641052"/>
              <a:ext cx="388386" cy="246221"/>
            </a:xfrm>
            <a:prstGeom prst="rect">
              <a:avLst/>
            </a:prstGeom>
            <a:solidFill>
              <a:srgbClr val="9E0000"/>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9D</a:t>
              </a:r>
            </a:p>
          </p:txBody>
        </p:sp>
        <p:sp>
          <p:nvSpPr>
            <p:cNvPr id="15" name="TextBox 14"/>
            <p:cNvSpPr txBox="1"/>
            <p:nvPr/>
          </p:nvSpPr>
          <p:spPr bwMode="auto">
            <a:xfrm>
              <a:off x="5822482" y="4322627"/>
              <a:ext cx="388386" cy="246221"/>
            </a:xfrm>
            <a:prstGeom prst="rect">
              <a:avLst/>
            </a:prstGeom>
            <a:solidFill>
              <a:srgbClr val="9E0000"/>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9B</a:t>
              </a:r>
            </a:p>
          </p:txBody>
        </p:sp>
        <p:sp>
          <p:nvSpPr>
            <p:cNvPr id="16" name="TextBox 15"/>
            <p:cNvSpPr txBox="1"/>
            <p:nvPr/>
          </p:nvSpPr>
          <p:spPr bwMode="auto">
            <a:xfrm>
              <a:off x="6991571" y="2623289"/>
              <a:ext cx="388386" cy="246221"/>
            </a:xfrm>
            <a:prstGeom prst="rect">
              <a:avLst/>
            </a:prstGeom>
            <a:solidFill>
              <a:srgbClr val="9E0000"/>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9A</a:t>
              </a:r>
            </a:p>
          </p:txBody>
        </p:sp>
      </p:grpSp>
      <p:sp>
        <p:nvSpPr>
          <p:cNvPr id="24" name="Rectangle 1"/>
          <p:cNvSpPr>
            <a:spLocks noChangeArrowheads="1"/>
          </p:cNvSpPr>
          <p:nvPr/>
        </p:nvSpPr>
        <p:spPr bwMode="auto">
          <a:xfrm>
            <a:off x="-1" y="188970"/>
            <a:ext cx="91440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85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Enlisted &amp; AMEDD Recruiting BN Boundaries</a:t>
            </a:r>
          </a:p>
        </p:txBody>
      </p:sp>
      <p:grpSp>
        <p:nvGrpSpPr>
          <p:cNvPr id="25" name="Group 24"/>
          <p:cNvGrpSpPr/>
          <p:nvPr/>
        </p:nvGrpSpPr>
        <p:grpSpPr>
          <a:xfrm>
            <a:off x="6020330" y="5222998"/>
            <a:ext cx="983022" cy="1135432"/>
            <a:chOff x="12593" y="1765661"/>
            <a:chExt cx="983022" cy="1135432"/>
          </a:xfrm>
        </p:grpSpPr>
        <p:sp>
          <p:nvSpPr>
            <p:cNvPr id="26" name="TextBox 25"/>
            <p:cNvSpPr txBox="1"/>
            <p:nvPr/>
          </p:nvSpPr>
          <p:spPr bwMode="auto">
            <a:xfrm>
              <a:off x="89865" y="1765661"/>
              <a:ext cx="434050" cy="307777"/>
            </a:xfrm>
            <a:prstGeom prst="rect">
              <a:avLst/>
            </a:prstGeom>
            <a:solidFill>
              <a:srgbClr val="FFCC66"/>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6</a:t>
              </a:r>
              <a:r>
                <a:rPr kumimoji="0" lang="en-US" sz="700" b="1" i="0" u="none" strike="noStrike" kern="1200" cap="none" spc="0" normalizeH="0" baseline="30000" noProof="0" dirty="0">
                  <a:ln>
                    <a:noFill/>
                  </a:ln>
                  <a:solidFill>
                    <a:prstClr val="black"/>
                  </a:solidFill>
                  <a:effectLst/>
                  <a:uLnTx/>
                  <a:uFillTx/>
                  <a:latin typeface="Arial Black" pitchFamily="34" charset="0"/>
                  <a:ea typeface="+mn-ea"/>
                  <a:cs typeface="+mn-cs"/>
                </a:rPr>
                <a:t>th</a:t>
              </a: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 Bde</a:t>
              </a:r>
            </a:p>
          </p:txBody>
        </p:sp>
        <p:grpSp>
          <p:nvGrpSpPr>
            <p:cNvPr id="27" name="Group 26"/>
            <p:cNvGrpSpPr/>
            <p:nvPr/>
          </p:nvGrpSpPr>
          <p:grpSpPr>
            <a:xfrm>
              <a:off x="12593" y="2050238"/>
              <a:ext cx="983022" cy="850855"/>
              <a:chOff x="8150458" y="2531844"/>
              <a:chExt cx="983022" cy="850855"/>
            </a:xfrm>
          </p:grpSpPr>
          <p:sp>
            <p:nvSpPr>
              <p:cNvPr id="28" name="TextBox 27"/>
              <p:cNvSpPr txBox="1"/>
              <p:nvPr/>
            </p:nvSpPr>
            <p:spPr>
              <a:xfrm>
                <a:off x="8358909" y="2531844"/>
                <a:ext cx="774571" cy="846386"/>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Los Angeles</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Portland</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NorCal</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Salt Lake City</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Southern Cal</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Seattle</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CentCal</a:t>
                </a:r>
              </a:p>
            </p:txBody>
          </p:sp>
          <p:sp>
            <p:nvSpPr>
              <p:cNvPr id="29" name="TextBox 28"/>
              <p:cNvSpPr txBox="1"/>
              <p:nvPr/>
            </p:nvSpPr>
            <p:spPr>
              <a:xfrm>
                <a:off x="8150458" y="2536313"/>
                <a:ext cx="298480" cy="846386"/>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6F</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6H</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6I</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6J</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6K</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6L</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6N</a:t>
                </a:r>
              </a:p>
            </p:txBody>
          </p:sp>
        </p:grpSp>
      </p:grpSp>
      <p:grpSp>
        <p:nvGrpSpPr>
          <p:cNvPr id="30" name="Group 29"/>
          <p:cNvGrpSpPr/>
          <p:nvPr/>
        </p:nvGrpSpPr>
        <p:grpSpPr>
          <a:xfrm>
            <a:off x="1941900" y="5238618"/>
            <a:ext cx="1146092" cy="1285479"/>
            <a:chOff x="7996628" y="3140389"/>
            <a:chExt cx="1146092" cy="1285479"/>
          </a:xfrm>
        </p:grpSpPr>
        <p:sp>
          <p:nvSpPr>
            <p:cNvPr id="31" name="TextBox 30"/>
            <p:cNvSpPr txBox="1"/>
            <p:nvPr/>
          </p:nvSpPr>
          <p:spPr bwMode="auto">
            <a:xfrm>
              <a:off x="8053046" y="3140389"/>
              <a:ext cx="434050" cy="307777"/>
            </a:xfrm>
            <a:prstGeom prst="rect">
              <a:avLst/>
            </a:prstGeom>
            <a:solidFill>
              <a:srgbClr val="66FFFF"/>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1</a:t>
              </a:r>
              <a:r>
                <a:rPr kumimoji="0" lang="en-US" sz="700" b="1" i="0" u="none" strike="noStrike" kern="1200" cap="none" spc="0" normalizeH="0" baseline="30000" noProof="0" dirty="0">
                  <a:ln>
                    <a:noFill/>
                  </a:ln>
                  <a:solidFill>
                    <a:prstClr val="black"/>
                  </a:solidFill>
                  <a:effectLst/>
                  <a:uLnTx/>
                  <a:uFillTx/>
                  <a:latin typeface="Arial Black" pitchFamily="34" charset="0"/>
                  <a:ea typeface="+mn-ea"/>
                  <a:cs typeface="+mn-cs"/>
                </a:rPr>
                <a:t>st</a:t>
              </a: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 Bde</a:t>
              </a:r>
            </a:p>
          </p:txBody>
        </p:sp>
        <p:grpSp>
          <p:nvGrpSpPr>
            <p:cNvPr id="32" name="Group 31"/>
            <p:cNvGrpSpPr/>
            <p:nvPr/>
          </p:nvGrpSpPr>
          <p:grpSpPr>
            <a:xfrm>
              <a:off x="7996628" y="3471761"/>
              <a:ext cx="1146092" cy="954107"/>
              <a:chOff x="-2180298" y="2038276"/>
              <a:chExt cx="1146092" cy="954107"/>
            </a:xfrm>
          </p:grpSpPr>
          <p:sp>
            <p:nvSpPr>
              <p:cNvPr id="33" name="TextBox 32"/>
              <p:cNvSpPr txBox="1"/>
              <p:nvPr/>
            </p:nvSpPr>
            <p:spPr>
              <a:xfrm>
                <a:off x="-2180298" y="2038276"/>
                <a:ext cx="354309" cy="954107"/>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1B</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1D</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1E</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1N</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1O</a:t>
                </a:r>
              </a:p>
            </p:txBody>
          </p:sp>
          <p:sp>
            <p:nvSpPr>
              <p:cNvPr id="34" name="TextBox 33"/>
              <p:cNvSpPr txBox="1"/>
              <p:nvPr/>
            </p:nvSpPr>
            <p:spPr>
              <a:xfrm>
                <a:off x="-1989881" y="2038276"/>
                <a:ext cx="955675" cy="954107"/>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Albany</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Baltimore</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England</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Harrisburg</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York City</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Mid-Atlantic</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Syracuse</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Richmond</a:t>
                </a:r>
              </a:p>
            </p:txBody>
          </p:sp>
        </p:grpSp>
      </p:grpSp>
      <p:grpSp>
        <p:nvGrpSpPr>
          <p:cNvPr id="35" name="Group 34"/>
          <p:cNvGrpSpPr/>
          <p:nvPr/>
        </p:nvGrpSpPr>
        <p:grpSpPr>
          <a:xfrm>
            <a:off x="3042603" y="5234719"/>
            <a:ext cx="943916" cy="1277442"/>
            <a:chOff x="7141985" y="4538343"/>
            <a:chExt cx="943916" cy="1277442"/>
          </a:xfrm>
        </p:grpSpPr>
        <p:sp>
          <p:nvSpPr>
            <p:cNvPr id="36" name="TextBox 35"/>
            <p:cNvSpPr txBox="1"/>
            <p:nvPr/>
          </p:nvSpPr>
          <p:spPr bwMode="auto">
            <a:xfrm>
              <a:off x="7239571" y="4538343"/>
              <a:ext cx="434050" cy="307777"/>
            </a:xfrm>
            <a:prstGeom prst="rect">
              <a:avLst/>
            </a:prstGeom>
            <a:solidFill>
              <a:srgbClr val="FF6600"/>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2</a:t>
              </a:r>
              <a:r>
                <a:rPr kumimoji="0" lang="en-US" sz="700" b="1" i="0" u="none" strike="noStrike" kern="1200" cap="none" spc="0" normalizeH="0" baseline="30000" noProof="0" dirty="0">
                  <a:ln>
                    <a:noFill/>
                  </a:ln>
                  <a:solidFill>
                    <a:prstClr val="black"/>
                  </a:solidFill>
                  <a:effectLst/>
                  <a:uLnTx/>
                  <a:uFillTx/>
                  <a:latin typeface="Arial Black" pitchFamily="34" charset="0"/>
                  <a:ea typeface="+mn-ea"/>
                  <a:cs typeface="+mn-cs"/>
                </a:rPr>
                <a:t>nd</a:t>
              </a: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 Bde</a:t>
              </a:r>
            </a:p>
          </p:txBody>
        </p:sp>
        <p:grpSp>
          <p:nvGrpSpPr>
            <p:cNvPr id="37" name="Group 36"/>
            <p:cNvGrpSpPr/>
            <p:nvPr/>
          </p:nvGrpSpPr>
          <p:grpSpPr>
            <a:xfrm>
              <a:off x="7141985" y="4861678"/>
              <a:ext cx="943916" cy="954107"/>
              <a:chOff x="-2234619" y="3322638"/>
              <a:chExt cx="943916" cy="954107"/>
            </a:xfrm>
          </p:grpSpPr>
          <p:sp>
            <p:nvSpPr>
              <p:cNvPr id="38" name="TextBox 37"/>
              <p:cNvSpPr txBox="1"/>
              <p:nvPr/>
            </p:nvSpPr>
            <p:spPr>
              <a:xfrm>
                <a:off x="-2234619" y="3322638"/>
                <a:ext cx="304892" cy="954107"/>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3D</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3E</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3G</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3H</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3J</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3N</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3T</a:t>
                </a:r>
              </a:p>
            </p:txBody>
          </p:sp>
          <p:sp>
            <p:nvSpPr>
              <p:cNvPr id="39" name="TextBox 38"/>
              <p:cNvSpPr txBox="1"/>
              <p:nvPr/>
            </p:nvSpPr>
            <p:spPr>
              <a:xfrm>
                <a:off x="-2031611" y="3322638"/>
                <a:ext cx="740908" cy="954107"/>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Atlanta</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Columbia</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Jacksonville</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Miami</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Montgomery</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Raleigh</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Tampa</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Baton Rouge</a:t>
                </a:r>
              </a:p>
            </p:txBody>
          </p:sp>
        </p:grpSp>
      </p:grpSp>
      <p:grpSp>
        <p:nvGrpSpPr>
          <p:cNvPr id="40" name="Group 39"/>
          <p:cNvGrpSpPr/>
          <p:nvPr/>
        </p:nvGrpSpPr>
        <p:grpSpPr>
          <a:xfrm>
            <a:off x="4089200" y="5226426"/>
            <a:ext cx="909924" cy="1252788"/>
            <a:chOff x="5605104" y="1205371"/>
            <a:chExt cx="909924" cy="1252788"/>
          </a:xfrm>
        </p:grpSpPr>
        <p:sp>
          <p:nvSpPr>
            <p:cNvPr id="41" name="TextBox 40"/>
            <p:cNvSpPr txBox="1"/>
            <p:nvPr/>
          </p:nvSpPr>
          <p:spPr bwMode="auto">
            <a:xfrm>
              <a:off x="5687280" y="1205371"/>
              <a:ext cx="434050" cy="307777"/>
            </a:xfrm>
            <a:prstGeom prst="rect">
              <a:avLst/>
            </a:prstGeom>
            <a:solidFill>
              <a:srgbClr val="66FF66"/>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3</a:t>
              </a:r>
              <a:r>
                <a:rPr kumimoji="0" lang="en-US" sz="700" b="1" i="0" u="none" strike="noStrike" kern="1200" cap="none" spc="0" normalizeH="0" baseline="30000" noProof="0" dirty="0">
                  <a:ln>
                    <a:noFill/>
                  </a:ln>
                  <a:solidFill>
                    <a:prstClr val="black"/>
                  </a:solidFill>
                  <a:effectLst/>
                  <a:uLnTx/>
                  <a:uFillTx/>
                  <a:latin typeface="Arial Black" pitchFamily="34" charset="0"/>
                  <a:ea typeface="+mn-ea"/>
                  <a:cs typeface="+mn-cs"/>
                </a:rPr>
                <a:t>rd</a:t>
              </a: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 Bde</a:t>
              </a:r>
            </a:p>
          </p:txBody>
        </p:sp>
        <p:grpSp>
          <p:nvGrpSpPr>
            <p:cNvPr id="42" name="Group 41"/>
            <p:cNvGrpSpPr/>
            <p:nvPr/>
          </p:nvGrpSpPr>
          <p:grpSpPr>
            <a:xfrm>
              <a:off x="5605104" y="1504052"/>
              <a:ext cx="909924" cy="954107"/>
              <a:chOff x="4315784" y="5347455"/>
              <a:chExt cx="909924" cy="954107"/>
            </a:xfrm>
          </p:grpSpPr>
          <p:sp>
            <p:nvSpPr>
              <p:cNvPr id="43" name="TextBox 42"/>
              <p:cNvSpPr txBox="1"/>
              <p:nvPr/>
            </p:nvSpPr>
            <p:spPr>
              <a:xfrm>
                <a:off x="4315784" y="5347455"/>
                <a:ext cx="298480" cy="954107"/>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5C</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5D</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5H</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5I</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5J</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5K</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5N</a:t>
                </a:r>
              </a:p>
            </p:txBody>
          </p:sp>
          <p:sp>
            <p:nvSpPr>
              <p:cNvPr id="44" name="TextBox 43"/>
              <p:cNvSpPr txBox="1"/>
              <p:nvPr/>
            </p:nvSpPr>
            <p:spPr>
              <a:xfrm>
                <a:off x="4516860" y="5347455"/>
                <a:ext cx="708848" cy="954107"/>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Chicago</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Cleveland</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Columbus</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Indianapolis</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Great Lakes</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Milwaukee</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Minneapolis</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Nashville</a:t>
                </a:r>
              </a:p>
            </p:txBody>
          </p:sp>
        </p:grpSp>
      </p:grpSp>
      <p:grpSp>
        <p:nvGrpSpPr>
          <p:cNvPr id="45" name="Group 44"/>
          <p:cNvGrpSpPr/>
          <p:nvPr/>
        </p:nvGrpSpPr>
        <p:grpSpPr>
          <a:xfrm>
            <a:off x="5009503" y="5223703"/>
            <a:ext cx="1019537" cy="1144168"/>
            <a:chOff x="2242109" y="5354454"/>
            <a:chExt cx="1019537" cy="1144168"/>
          </a:xfrm>
        </p:grpSpPr>
        <p:sp>
          <p:nvSpPr>
            <p:cNvPr id="46" name="TextBox 45"/>
            <p:cNvSpPr txBox="1"/>
            <p:nvPr/>
          </p:nvSpPr>
          <p:spPr bwMode="auto">
            <a:xfrm>
              <a:off x="2366284" y="5354454"/>
              <a:ext cx="434050" cy="307777"/>
            </a:xfrm>
            <a:prstGeom prst="rect">
              <a:avLst/>
            </a:prstGeom>
            <a:solidFill>
              <a:srgbClr val="3366FF"/>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5</a:t>
              </a:r>
              <a:r>
                <a:rPr kumimoji="0" lang="en-US" sz="700" b="1" i="0" u="none" strike="noStrike" kern="1200" cap="none" spc="0" normalizeH="0" baseline="30000" noProof="0" dirty="0">
                  <a:ln>
                    <a:noFill/>
                  </a:ln>
                  <a:solidFill>
                    <a:prstClr val="black"/>
                  </a:solidFill>
                  <a:effectLst/>
                  <a:uLnTx/>
                  <a:uFillTx/>
                  <a:latin typeface="Arial Black" pitchFamily="34" charset="0"/>
                  <a:ea typeface="+mn-ea"/>
                  <a:cs typeface="+mn-cs"/>
                </a:rPr>
                <a:t>th</a:t>
              </a: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 Bde</a:t>
              </a:r>
            </a:p>
          </p:txBody>
        </p:sp>
        <p:grpSp>
          <p:nvGrpSpPr>
            <p:cNvPr id="47" name="Group 46"/>
            <p:cNvGrpSpPr/>
            <p:nvPr/>
          </p:nvGrpSpPr>
          <p:grpSpPr>
            <a:xfrm>
              <a:off x="2242109" y="5652236"/>
              <a:ext cx="1019537" cy="846386"/>
              <a:chOff x="-1175795" y="2251681"/>
              <a:chExt cx="1019537" cy="846386"/>
            </a:xfrm>
          </p:grpSpPr>
          <p:sp>
            <p:nvSpPr>
              <p:cNvPr id="48" name="TextBox 47"/>
              <p:cNvSpPr txBox="1"/>
              <p:nvPr/>
            </p:nvSpPr>
            <p:spPr>
              <a:xfrm>
                <a:off x="-1175795" y="2251681"/>
                <a:ext cx="304892" cy="846386"/>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4C</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4D</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4E</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4G</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4J</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4K</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4P</a:t>
                </a:r>
              </a:p>
            </p:txBody>
          </p:sp>
          <p:sp>
            <p:nvSpPr>
              <p:cNvPr id="49" name="TextBox 48"/>
              <p:cNvSpPr txBox="1"/>
              <p:nvPr/>
            </p:nvSpPr>
            <p:spPr>
              <a:xfrm>
                <a:off x="-970905" y="2251681"/>
                <a:ext cx="814647" cy="846386"/>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Dallas</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Denver</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Houston</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Kansas City</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Oklahoma City</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San Antonio</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Phoenix</a:t>
                </a:r>
              </a:p>
            </p:txBody>
          </p:sp>
        </p:grpSp>
      </p:grpSp>
      <p:grpSp>
        <p:nvGrpSpPr>
          <p:cNvPr id="50" name="Group 49"/>
          <p:cNvGrpSpPr/>
          <p:nvPr/>
        </p:nvGrpSpPr>
        <p:grpSpPr>
          <a:xfrm>
            <a:off x="-58365" y="895826"/>
            <a:ext cx="1748067" cy="1036943"/>
            <a:chOff x="2457767" y="817030"/>
            <a:chExt cx="1748067" cy="1036943"/>
          </a:xfrm>
        </p:grpSpPr>
        <p:grpSp>
          <p:nvGrpSpPr>
            <p:cNvPr id="51" name="Group 50"/>
            <p:cNvGrpSpPr/>
            <p:nvPr/>
          </p:nvGrpSpPr>
          <p:grpSpPr>
            <a:xfrm>
              <a:off x="2457767" y="1106073"/>
              <a:ext cx="1748067" cy="747900"/>
              <a:chOff x="1441871" y="741984"/>
              <a:chExt cx="1748067" cy="747900"/>
            </a:xfrm>
          </p:grpSpPr>
          <p:sp>
            <p:nvSpPr>
              <p:cNvPr id="53" name="TextBox 52"/>
              <p:cNvSpPr txBox="1"/>
              <p:nvPr/>
            </p:nvSpPr>
            <p:spPr>
              <a:xfrm>
                <a:off x="1650734" y="751220"/>
                <a:ext cx="153920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7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MR Bn (Ft Meade,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7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nd</a:t>
                </a: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MR Bn (Redstone,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7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rd</a:t>
                </a: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MR Bn  (Ft Knox, KY)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r>
                  <a:rPr kumimoji="0" lang="en-US" sz="7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MR Bn (Ft Sam Houston, 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r>
                  <a:rPr kumimoji="0" lang="en-US" sz="7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MR Bn (Las Vegas, NV)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SORB MR Bn (Ft Bragg, NC)</a:t>
                </a:r>
              </a:p>
            </p:txBody>
          </p:sp>
          <p:sp>
            <p:nvSpPr>
              <p:cNvPr id="54" name="TextBox 53"/>
              <p:cNvSpPr txBox="1"/>
              <p:nvPr/>
            </p:nvSpPr>
            <p:spPr>
              <a:xfrm>
                <a:off x="1441871" y="741984"/>
                <a:ext cx="304892"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9O</a:t>
                </a:r>
              </a:p>
            </p:txBody>
          </p:sp>
        </p:grpSp>
        <p:sp>
          <p:nvSpPr>
            <p:cNvPr id="52" name="TextBox 51"/>
            <p:cNvSpPr txBox="1"/>
            <p:nvPr/>
          </p:nvSpPr>
          <p:spPr bwMode="auto">
            <a:xfrm>
              <a:off x="2539164" y="817030"/>
              <a:ext cx="620568" cy="307777"/>
            </a:xfrm>
            <a:prstGeom prst="rect">
              <a:avLst/>
            </a:prstGeom>
            <a:solidFill>
              <a:srgbClr val="9E0000"/>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Arial Black" pitchFamily="34" charset="0"/>
                  <a:ea typeface="+mn-ea"/>
                  <a:cs typeface="+mn-cs"/>
                </a:rPr>
                <a:t>Medical Bde</a:t>
              </a:r>
            </a:p>
          </p:txBody>
        </p:sp>
      </p:grpSp>
      <p:sp>
        <p:nvSpPr>
          <p:cNvPr id="55" name="TextBox 54"/>
          <p:cNvSpPr txBox="1"/>
          <p:nvPr/>
        </p:nvSpPr>
        <p:spPr>
          <a:xfrm>
            <a:off x="3300344" y="712485"/>
            <a:ext cx="255871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5 Enlisted Recruiting Brigades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1 Medical Recruiting Brigade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1 Marketing &amp; Engagement Brigade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1 Recruiting &amp; Retention College</a:t>
            </a:r>
          </a:p>
        </p:txBody>
      </p:sp>
      <p:graphicFrame>
        <p:nvGraphicFramePr>
          <p:cNvPr id="56" name="Table 55"/>
          <p:cNvGraphicFramePr>
            <a:graphicFrameLocks noGrp="1"/>
          </p:cNvGraphicFramePr>
          <p:nvPr/>
        </p:nvGraphicFramePr>
        <p:xfrm>
          <a:off x="1254690" y="4130340"/>
          <a:ext cx="1527048" cy="740283"/>
        </p:xfrm>
        <a:graphic>
          <a:graphicData uri="http://schemas.openxmlformats.org/drawingml/2006/table">
            <a:tbl>
              <a:tblPr/>
              <a:tblGrid>
                <a:gridCol w="716126">
                  <a:extLst>
                    <a:ext uri="{9D8B030D-6E8A-4147-A177-3AD203B41FA5}">
                      <a16:colId xmlns:a16="http://schemas.microsoft.com/office/drawing/2014/main" val="20000"/>
                    </a:ext>
                  </a:extLst>
                </a:gridCol>
                <a:gridCol w="810922">
                  <a:extLst>
                    <a:ext uri="{9D8B030D-6E8A-4147-A177-3AD203B41FA5}">
                      <a16:colId xmlns:a16="http://schemas.microsoft.com/office/drawing/2014/main" val="20001"/>
                    </a:ext>
                  </a:extLst>
                </a:gridCol>
              </a:tblGrid>
              <a:tr h="66141">
                <a:tc gridSpan="2">
                  <a:txBody>
                    <a:bodyPr/>
                    <a:lstStyle/>
                    <a:p>
                      <a:pPr algn="ctr" fontAlgn="b"/>
                      <a:r>
                        <a:rPr lang="en-US" sz="700" b="1" i="0" u="sng" strike="noStrike" dirty="0">
                          <a:solidFill>
                            <a:srgbClr val="000000"/>
                          </a:solidFill>
                          <a:latin typeface="Arial"/>
                        </a:rPr>
                        <a:t>OCONUS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5D9F1"/>
                    </a:solidFill>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ctr" rtl="0" fontAlgn="ctr"/>
                      <a:r>
                        <a:rPr lang="en-US" sz="700" b="1" i="0" u="none" strike="noStrike">
                          <a:solidFill>
                            <a:srgbClr val="000000"/>
                          </a:solidFill>
                          <a:latin typeface="Arial"/>
                        </a:rPr>
                        <a:t>Alaska</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C5D9F1"/>
                    </a:solidFill>
                  </a:tcPr>
                </a:tc>
                <a:tc>
                  <a:txBody>
                    <a:bodyPr/>
                    <a:lstStyle/>
                    <a:p>
                      <a:pPr algn="ctr" rtl="0" fontAlgn="ctr"/>
                      <a:r>
                        <a:rPr lang="en-US" sz="700" b="1" i="0" u="none" strike="noStrike" dirty="0">
                          <a:solidFill>
                            <a:srgbClr val="000000"/>
                          </a:solidFill>
                          <a:latin typeface="Arial"/>
                        </a:rPr>
                        <a:t>Japan</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C5D9F1"/>
                    </a:solidFill>
                  </a:tcPr>
                </a:tc>
                <a:extLst>
                  <a:ext uri="{0D108BD9-81ED-4DB2-BD59-A6C34878D82A}">
                    <a16:rowId xmlns:a16="http://schemas.microsoft.com/office/drawing/2014/main" val="10001"/>
                  </a:ext>
                </a:extLst>
              </a:tr>
              <a:tr h="159258">
                <a:tc>
                  <a:txBody>
                    <a:bodyPr/>
                    <a:lstStyle/>
                    <a:p>
                      <a:pPr algn="ctr" rtl="0" fontAlgn="ctr"/>
                      <a:r>
                        <a:rPr lang="en-US" sz="700" b="1" i="0" u="none" strike="noStrike" dirty="0">
                          <a:solidFill>
                            <a:srgbClr val="000000"/>
                          </a:solidFill>
                          <a:latin typeface="Arial"/>
                        </a:rPr>
                        <a:t>Hawaii</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C5D9F1"/>
                    </a:solidFill>
                  </a:tcPr>
                </a:tc>
                <a:tc>
                  <a:txBody>
                    <a:bodyPr/>
                    <a:lstStyle/>
                    <a:p>
                      <a:pPr algn="ctr" rtl="0" fontAlgn="ctr"/>
                      <a:r>
                        <a:rPr lang="en-US" sz="700" b="1" i="0" u="none" strike="noStrike" dirty="0">
                          <a:solidFill>
                            <a:srgbClr val="000000"/>
                          </a:solidFill>
                          <a:latin typeface="Arial"/>
                        </a:rPr>
                        <a:t>American Samoa</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C5D9F1"/>
                    </a:solidFill>
                  </a:tcPr>
                </a:tc>
                <a:extLst>
                  <a:ext uri="{0D108BD9-81ED-4DB2-BD59-A6C34878D82A}">
                    <a16:rowId xmlns:a16="http://schemas.microsoft.com/office/drawing/2014/main" val="10002"/>
                  </a:ext>
                </a:extLst>
              </a:tr>
              <a:tr h="95250">
                <a:tc>
                  <a:txBody>
                    <a:bodyPr/>
                    <a:lstStyle/>
                    <a:p>
                      <a:pPr algn="ctr" rtl="0" fontAlgn="ctr"/>
                      <a:r>
                        <a:rPr lang="en-US" sz="700" b="1" i="0" u="none" strike="noStrike" dirty="0">
                          <a:solidFill>
                            <a:srgbClr val="000000"/>
                          </a:solidFill>
                          <a:latin typeface="Arial"/>
                        </a:rPr>
                        <a:t>Puerto Rico</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C5D9F1"/>
                    </a:solidFill>
                  </a:tcPr>
                </a:tc>
                <a:tc>
                  <a:txBody>
                    <a:bodyPr/>
                    <a:lstStyle/>
                    <a:p>
                      <a:pPr algn="ctr" rtl="0" fontAlgn="ctr"/>
                      <a:r>
                        <a:rPr lang="en-US" sz="700" b="1" i="0" u="none" strike="noStrike" dirty="0">
                          <a:solidFill>
                            <a:srgbClr val="000000"/>
                          </a:solidFill>
                          <a:latin typeface="Arial"/>
                        </a:rPr>
                        <a:t>South Korea</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C5D9F1"/>
                    </a:solidFill>
                  </a:tcPr>
                </a:tc>
                <a:extLst>
                  <a:ext uri="{0D108BD9-81ED-4DB2-BD59-A6C34878D82A}">
                    <a16:rowId xmlns:a16="http://schemas.microsoft.com/office/drawing/2014/main" val="10003"/>
                  </a:ext>
                </a:extLst>
              </a:tr>
              <a:tr h="0">
                <a:tc>
                  <a:txBody>
                    <a:bodyPr/>
                    <a:lstStyle/>
                    <a:p>
                      <a:pPr algn="ctr" rtl="0" fontAlgn="ctr"/>
                      <a:r>
                        <a:rPr lang="en-US" sz="700" b="1" i="0" u="none" strike="noStrike">
                          <a:solidFill>
                            <a:srgbClr val="000000"/>
                          </a:solidFill>
                          <a:latin typeface="Arial"/>
                        </a:rPr>
                        <a:t>Virgin Islands</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C5D9F1"/>
                    </a:solidFill>
                  </a:tcPr>
                </a:tc>
                <a:tc>
                  <a:txBody>
                    <a:bodyPr/>
                    <a:lstStyle/>
                    <a:p>
                      <a:pPr algn="ctr" rtl="0" fontAlgn="ctr"/>
                      <a:r>
                        <a:rPr lang="en-US" sz="700" b="1" i="0" u="none" strike="noStrike" dirty="0">
                          <a:solidFill>
                            <a:srgbClr val="000000"/>
                          </a:solidFill>
                          <a:latin typeface="Arial"/>
                        </a:rPr>
                        <a:t>Guam</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C5D9F1"/>
                    </a:solidFill>
                  </a:tcPr>
                </a:tc>
                <a:extLst>
                  <a:ext uri="{0D108BD9-81ED-4DB2-BD59-A6C34878D82A}">
                    <a16:rowId xmlns:a16="http://schemas.microsoft.com/office/drawing/2014/main" val="10004"/>
                  </a:ext>
                </a:extLst>
              </a:tr>
              <a:tr h="39243">
                <a:tc>
                  <a:txBody>
                    <a:bodyPr/>
                    <a:lstStyle/>
                    <a:p>
                      <a:pPr algn="ctr" rtl="0" fontAlgn="ctr"/>
                      <a:r>
                        <a:rPr lang="en-US" sz="700" b="1" i="0" u="none" strike="noStrike" dirty="0">
                          <a:solidFill>
                            <a:srgbClr val="000000"/>
                          </a:solidFill>
                          <a:latin typeface="Arial"/>
                        </a:rPr>
                        <a:t>Germany</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700" b="1" i="0" u="none" strike="noStrike" dirty="0">
                          <a:solidFill>
                            <a:srgbClr val="000000"/>
                          </a:solidFill>
                          <a:latin typeface="Arial"/>
                        </a:rPr>
                        <a:t> </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5"/>
                  </a:ext>
                </a:extLst>
              </a:tr>
            </a:tbl>
          </a:graphicData>
        </a:graphic>
      </p:graphicFrame>
      <p:grpSp>
        <p:nvGrpSpPr>
          <p:cNvPr id="57" name="Group 56"/>
          <p:cNvGrpSpPr/>
          <p:nvPr/>
        </p:nvGrpSpPr>
        <p:grpSpPr>
          <a:xfrm>
            <a:off x="-44798" y="5069341"/>
            <a:ext cx="2096930" cy="1779024"/>
            <a:chOff x="-8772" y="5053108"/>
            <a:chExt cx="2096930" cy="1779024"/>
          </a:xfrm>
        </p:grpSpPr>
        <p:sp>
          <p:nvSpPr>
            <p:cNvPr id="58" name="TextBox 57"/>
            <p:cNvSpPr txBox="1"/>
            <p:nvPr/>
          </p:nvSpPr>
          <p:spPr>
            <a:xfrm>
              <a:off x="1081151" y="5053108"/>
              <a:ext cx="10070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79 Instructors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62 Support Staff</a:t>
              </a:r>
            </a:p>
          </p:txBody>
        </p:sp>
        <p:grpSp>
          <p:nvGrpSpPr>
            <p:cNvPr id="59" name="Group 58"/>
            <p:cNvGrpSpPr/>
            <p:nvPr/>
          </p:nvGrpSpPr>
          <p:grpSpPr>
            <a:xfrm>
              <a:off x="-8772" y="5057188"/>
              <a:ext cx="1780537" cy="1774944"/>
              <a:chOff x="-8772" y="5057188"/>
              <a:chExt cx="1780537" cy="1774944"/>
            </a:xfrm>
          </p:grpSpPr>
          <p:sp>
            <p:nvSpPr>
              <p:cNvPr id="60" name="TextBox 59"/>
              <p:cNvSpPr txBox="1"/>
              <p:nvPr/>
            </p:nvSpPr>
            <p:spPr bwMode="auto">
              <a:xfrm>
                <a:off x="62563" y="5057188"/>
                <a:ext cx="1052215" cy="307777"/>
              </a:xfrm>
              <a:prstGeom prst="rect">
                <a:avLst/>
              </a:prstGeom>
              <a:solidFill>
                <a:schemeClr val="tx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Arial Black" pitchFamily="34" charset="0"/>
                    <a:ea typeface="+mn-ea"/>
                    <a:cs typeface="+mn-cs"/>
                  </a:rPr>
                  <a:t>Recruiting &amp; Retention College</a:t>
                </a:r>
              </a:p>
            </p:txBody>
          </p:sp>
          <p:sp>
            <p:nvSpPr>
              <p:cNvPr id="61" name="TextBox 60"/>
              <p:cNvSpPr txBox="1"/>
              <p:nvPr/>
            </p:nvSpPr>
            <p:spPr>
              <a:xfrm>
                <a:off x="-8772" y="5339416"/>
                <a:ext cx="1780537" cy="14927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Pre-Command 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Company Commander/1SG 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Army Recruiter 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Healthcare Recruiter 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Station Commander 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Guidance Counselor 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Recruiting Operations Officer 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Master Trainer 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Career Counselor 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 NCO 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79R/79S Senior Leader Course (SLC)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pic>
        <p:nvPicPr>
          <p:cNvPr id="62" name="Picture 6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794417" y="3024462"/>
            <a:ext cx="182293" cy="182293"/>
          </a:xfrm>
          <a:prstGeom prst="rect">
            <a:avLst/>
          </a:prstGeom>
        </p:spPr>
      </p:pic>
      <p:grpSp>
        <p:nvGrpSpPr>
          <p:cNvPr id="63" name="Group 62"/>
          <p:cNvGrpSpPr/>
          <p:nvPr/>
        </p:nvGrpSpPr>
        <p:grpSpPr>
          <a:xfrm>
            <a:off x="-58365" y="4295768"/>
            <a:ext cx="925314" cy="594816"/>
            <a:chOff x="12593" y="2012549"/>
            <a:chExt cx="925314" cy="594816"/>
          </a:xfrm>
        </p:grpSpPr>
        <p:sp>
          <p:nvSpPr>
            <p:cNvPr id="64" name="TextBox 63"/>
            <p:cNvSpPr txBox="1"/>
            <p:nvPr/>
          </p:nvSpPr>
          <p:spPr bwMode="auto">
            <a:xfrm>
              <a:off x="89864" y="2012549"/>
              <a:ext cx="804029" cy="182880"/>
            </a:xfrm>
            <a:prstGeom prst="rect">
              <a:avLst/>
            </a:prstGeom>
            <a:solidFill>
              <a:srgbClr val="EDEDED"/>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6</a:t>
              </a:r>
              <a:r>
                <a:rPr kumimoji="0" lang="en-US" sz="700" b="1" i="0" u="none" strike="noStrike" kern="1200" cap="none" spc="0" normalizeH="0" baseline="30000" noProof="0" dirty="0">
                  <a:ln>
                    <a:noFill/>
                  </a:ln>
                  <a:solidFill>
                    <a:prstClr val="black"/>
                  </a:solidFill>
                  <a:effectLst/>
                  <a:uLnTx/>
                  <a:uFillTx/>
                  <a:latin typeface="Arial Black" pitchFamily="34" charset="0"/>
                  <a:ea typeface="+mn-ea"/>
                  <a:cs typeface="+mn-cs"/>
                </a:rPr>
                <a:t>TH</a:t>
              </a: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 MRB BN</a:t>
              </a:r>
            </a:p>
          </p:txBody>
        </p:sp>
        <p:grpSp>
          <p:nvGrpSpPr>
            <p:cNvPr id="65" name="Group 64"/>
            <p:cNvGrpSpPr/>
            <p:nvPr/>
          </p:nvGrpSpPr>
          <p:grpSpPr>
            <a:xfrm>
              <a:off x="12593" y="2187398"/>
              <a:ext cx="925314" cy="419967"/>
              <a:chOff x="8150458" y="2669004"/>
              <a:chExt cx="925314" cy="419967"/>
            </a:xfrm>
          </p:grpSpPr>
          <p:sp>
            <p:nvSpPr>
              <p:cNvPr id="66" name="TextBox 65"/>
              <p:cNvSpPr txBox="1"/>
              <p:nvPr/>
            </p:nvSpPr>
            <p:spPr>
              <a:xfrm>
                <a:off x="8358909" y="2669004"/>
                <a:ext cx="716863" cy="415498"/>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Denver</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Los Angeles</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Seattle</a:t>
                </a:r>
              </a:p>
            </p:txBody>
          </p:sp>
          <p:sp>
            <p:nvSpPr>
              <p:cNvPr id="67" name="TextBox 66"/>
              <p:cNvSpPr txBox="1"/>
              <p:nvPr/>
            </p:nvSpPr>
            <p:spPr>
              <a:xfrm>
                <a:off x="8150458" y="2673473"/>
                <a:ext cx="343364" cy="415498"/>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9E1</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9E2</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9E3</a:t>
                </a:r>
              </a:p>
            </p:txBody>
          </p:sp>
        </p:grpSp>
      </p:grpSp>
      <p:grpSp>
        <p:nvGrpSpPr>
          <p:cNvPr id="68" name="Group 67"/>
          <p:cNvGrpSpPr/>
          <p:nvPr/>
        </p:nvGrpSpPr>
        <p:grpSpPr>
          <a:xfrm>
            <a:off x="-58365" y="3159537"/>
            <a:ext cx="912490" cy="585299"/>
            <a:chOff x="12593" y="2022066"/>
            <a:chExt cx="912490" cy="585299"/>
          </a:xfrm>
        </p:grpSpPr>
        <p:sp>
          <p:nvSpPr>
            <p:cNvPr id="69" name="TextBox 68"/>
            <p:cNvSpPr txBox="1"/>
            <p:nvPr/>
          </p:nvSpPr>
          <p:spPr bwMode="auto">
            <a:xfrm>
              <a:off x="99009" y="2022066"/>
              <a:ext cx="826074" cy="182880"/>
            </a:xfrm>
            <a:prstGeom prst="rect">
              <a:avLst/>
            </a:prstGeom>
            <a:solidFill>
              <a:srgbClr val="EDEDED"/>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3</a:t>
              </a:r>
              <a:r>
                <a:rPr kumimoji="0" lang="en-US" sz="700" b="1" i="0" u="none" strike="noStrike" kern="1200" cap="none" spc="0" normalizeH="0" baseline="30000" noProof="0" dirty="0">
                  <a:ln>
                    <a:noFill/>
                  </a:ln>
                  <a:solidFill>
                    <a:prstClr val="black"/>
                  </a:solidFill>
                  <a:effectLst/>
                  <a:uLnTx/>
                  <a:uFillTx/>
                  <a:latin typeface="Arial Black" pitchFamily="34" charset="0"/>
                  <a:ea typeface="+mn-ea"/>
                  <a:cs typeface="+mn-cs"/>
                </a:rPr>
                <a:t>RD</a:t>
              </a: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 MRB BN</a:t>
              </a:r>
            </a:p>
          </p:txBody>
        </p:sp>
        <p:grpSp>
          <p:nvGrpSpPr>
            <p:cNvPr id="70" name="Group 69"/>
            <p:cNvGrpSpPr/>
            <p:nvPr/>
          </p:nvGrpSpPr>
          <p:grpSpPr>
            <a:xfrm>
              <a:off x="12593" y="2187398"/>
              <a:ext cx="912490" cy="419967"/>
              <a:chOff x="8150458" y="2669004"/>
              <a:chExt cx="912490" cy="419967"/>
            </a:xfrm>
          </p:grpSpPr>
          <p:sp>
            <p:nvSpPr>
              <p:cNvPr id="71" name="TextBox 70"/>
              <p:cNvSpPr txBox="1"/>
              <p:nvPr/>
            </p:nvSpPr>
            <p:spPr>
              <a:xfrm>
                <a:off x="8358909" y="2669004"/>
                <a:ext cx="704039" cy="415498"/>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Minneapolis</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Chicago</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Columbus</a:t>
                </a:r>
              </a:p>
            </p:txBody>
          </p:sp>
          <p:sp>
            <p:nvSpPr>
              <p:cNvPr id="72" name="TextBox 71"/>
              <p:cNvSpPr txBox="1"/>
              <p:nvPr/>
            </p:nvSpPr>
            <p:spPr>
              <a:xfrm>
                <a:off x="8150458" y="2673473"/>
                <a:ext cx="348172" cy="415498"/>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9C1</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9C2</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9C3</a:t>
                </a:r>
              </a:p>
            </p:txBody>
          </p:sp>
        </p:grpSp>
      </p:grpSp>
      <p:grpSp>
        <p:nvGrpSpPr>
          <p:cNvPr id="73" name="Group 72"/>
          <p:cNvGrpSpPr/>
          <p:nvPr/>
        </p:nvGrpSpPr>
        <p:grpSpPr>
          <a:xfrm>
            <a:off x="-58365" y="3727652"/>
            <a:ext cx="920505" cy="585298"/>
            <a:chOff x="12593" y="2031211"/>
            <a:chExt cx="920505" cy="585298"/>
          </a:xfrm>
        </p:grpSpPr>
        <p:sp>
          <p:nvSpPr>
            <p:cNvPr id="74" name="TextBox 73"/>
            <p:cNvSpPr txBox="1"/>
            <p:nvPr/>
          </p:nvSpPr>
          <p:spPr bwMode="auto">
            <a:xfrm>
              <a:off x="99008" y="2031211"/>
              <a:ext cx="764697" cy="182880"/>
            </a:xfrm>
            <a:prstGeom prst="rect">
              <a:avLst/>
            </a:prstGeom>
            <a:solidFill>
              <a:srgbClr val="EDEDED"/>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5</a:t>
              </a:r>
              <a:r>
                <a:rPr kumimoji="0" lang="en-US" sz="700" b="1" i="0" u="none" strike="noStrike" kern="1200" cap="none" spc="0" normalizeH="0" baseline="30000" noProof="0" dirty="0">
                  <a:ln>
                    <a:noFill/>
                  </a:ln>
                  <a:solidFill>
                    <a:prstClr val="black"/>
                  </a:solidFill>
                  <a:effectLst/>
                  <a:uLnTx/>
                  <a:uFillTx/>
                  <a:latin typeface="Arial Black" pitchFamily="34" charset="0"/>
                  <a:ea typeface="+mn-ea"/>
                  <a:cs typeface="+mn-cs"/>
                </a:rPr>
                <a:t>TH</a:t>
              </a: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 MRB BN</a:t>
              </a:r>
            </a:p>
          </p:txBody>
        </p:sp>
        <p:grpSp>
          <p:nvGrpSpPr>
            <p:cNvPr id="75" name="Group 74"/>
            <p:cNvGrpSpPr/>
            <p:nvPr/>
          </p:nvGrpSpPr>
          <p:grpSpPr>
            <a:xfrm>
              <a:off x="12593" y="2196542"/>
              <a:ext cx="920505" cy="419967"/>
              <a:chOff x="8150458" y="2678148"/>
              <a:chExt cx="920505" cy="419967"/>
            </a:xfrm>
          </p:grpSpPr>
          <p:sp>
            <p:nvSpPr>
              <p:cNvPr id="76" name="TextBox 75"/>
              <p:cNvSpPr txBox="1"/>
              <p:nvPr/>
            </p:nvSpPr>
            <p:spPr>
              <a:xfrm>
                <a:off x="8358909" y="2678148"/>
                <a:ext cx="712054" cy="415498"/>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San Antonio</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Kansas City</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Houston</a:t>
                </a:r>
              </a:p>
            </p:txBody>
          </p:sp>
          <p:sp>
            <p:nvSpPr>
              <p:cNvPr id="77" name="TextBox 76"/>
              <p:cNvSpPr txBox="1"/>
              <p:nvPr/>
            </p:nvSpPr>
            <p:spPr>
              <a:xfrm>
                <a:off x="8150458" y="2682617"/>
                <a:ext cx="348172" cy="415498"/>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9D1</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9D2</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9D3</a:t>
                </a:r>
              </a:p>
            </p:txBody>
          </p:sp>
        </p:grpSp>
      </p:grpSp>
      <p:grpSp>
        <p:nvGrpSpPr>
          <p:cNvPr id="78" name="Group 77"/>
          <p:cNvGrpSpPr/>
          <p:nvPr/>
        </p:nvGrpSpPr>
        <p:grpSpPr>
          <a:xfrm>
            <a:off x="-58365" y="2591422"/>
            <a:ext cx="903604" cy="585299"/>
            <a:chOff x="12593" y="2031210"/>
            <a:chExt cx="903604" cy="585299"/>
          </a:xfrm>
        </p:grpSpPr>
        <p:sp>
          <p:nvSpPr>
            <p:cNvPr id="79" name="TextBox 78"/>
            <p:cNvSpPr txBox="1"/>
            <p:nvPr/>
          </p:nvSpPr>
          <p:spPr bwMode="auto">
            <a:xfrm>
              <a:off x="99009" y="2031210"/>
              <a:ext cx="817188" cy="182880"/>
            </a:xfrm>
            <a:prstGeom prst="rect">
              <a:avLst/>
            </a:prstGeom>
            <a:solidFill>
              <a:srgbClr val="EDEDED"/>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2</a:t>
              </a:r>
              <a:r>
                <a:rPr kumimoji="0" lang="en-US" sz="700" b="1" i="0" u="none" strike="noStrike" kern="1200" cap="none" spc="0" normalizeH="0" baseline="30000" noProof="0" dirty="0">
                  <a:ln>
                    <a:noFill/>
                  </a:ln>
                  <a:solidFill>
                    <a:prstClr val="black"/>
                  </a:solidFill>
                  <a:effectLst/>
                  <a:uLnTx/>
                  <a:uFillTx/>
                  <a:latin typeface="Arial Black" pitchFamily="34" charset="0"/>
                  <a:ea typeface="+mn-ea"/>
                  <a:cs typeface="+mn-cs"/>
                </a:rPr>
                <a:t>ND</a:t>
              </a: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 MRB BN</a:t>
              </a:r>
            </a:p>
          </p:txBody>
        </p:sp>
        <p:grpSp>
          <p:nvGrpSpPr>
            <p:cNvPr id="80" name="Group 79"/>
            <p:cNvGrpSpPr/>
            <p:nvPr/>
          </p:nvGrpSpPr>
          <p:grpSpPr>
            <a:xfrm>
              <a:off x="12593" y="2196542"/>
              <a:ext cx="787456" cy="419967"/>
              <a:chOff x="8150458" y="2678148"/>
              <a:chExt cx="787456" cy="419967"/>
            </a:xfrm>
          </p:grpSpPr>
          <p:sp>
            <p:nvSpPr>
              <p:cNvPr id="81" name="TextBox 80"/>
              <p:cNvSpPr txBox="1"/>
              <p:nvPr/>
            </p:nvSpPr>
            <p:spPr>
              <a:xfrm>
                <a:off x="8358909" y="2678148"/>
                <a:ext cx="579005" cy="415498"/>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Atlanta</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Nashville</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Orlando</a:t>
                </a:r>
              </a:p>
            </p:txBody>
          </p:sp>
          <p:sp>
            <p:nvSpPr>
              <p:cNvPr id="82" name="TextBox 81"/>
              <p:cNvSpPr txBox="1"/>
              <p:nvPr/>
            </p:nvSpPr>
            <p:spPr>
              <a:xfrm>
                <a:off x="8150458" y="2682617"/>
                <a:ext cx="348172" cy="415498"/>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9B1</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9B2</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9B3</a:t>
                </a:r>
              </a:p>
            </p:txBody>
          </p:sp>
        </p:grpSp>
      </p:grpSp>
      <p:grpSp>
        <p:nvGrpSpPr>
          <p:cNvPr id="83" name="Group 82"/>
          <p:cNvGrpSpPr/>
          <p:nvPr/>
        </p:nvGrpSpPr>
        <p:grpSpPr>
          <a:xfrm>
            <a:off x="-58365" y="1915585"/>
            <a:ext cx="927608" cy="693021"/>
            <a:chOff x="12593" y="2022066"/>
            <a:chExt cx="927608" cy="693021"/>
          </a:xfrm>
        </p:grpSpPr>
        <p:sp>
          <p:nvSpPr>
            <p:cNvPr id="84" name="TextBox 83"/>
            <p:cNvSpPr txBox="1"/>
            <p:nvPr/>
          </p:nvSpPr>
          <p:spPr bwMode="auto">
            <a:xfrm>
              <a:off x="99009" y="2022066"/>
              <a:ext cx="841192" cy="182880"/>
            </a:xfrm>
            <a:prstGeom prst="rect">
              <a:avLst/>
            </a:prstGeom>
            <a:solidFill>
              <a:srgbClr val="EDEDED"/>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1</a:t>
              </a:r>
              <a:r>
                <a:rPr kumimoji="0" lang="en-US" sz="700" b="1" i="0" u="none" strike="noStrike" kern="1200" cap="none" spc="0" normalizeH="0" baseline="30000" noProof="0" dirty="0">
                  <a:ln>
                    <a:noFill/>
                  </a:ln>
                  <a:solidFill>
                    <a:prstClr val="black"/>
                  </a:solidFill>
                  <a:effectLst/>
                  <a:uLnTx/>
                  <a:uFillTx/>
                  <a:latin typeface="Arial Black" pitchFamily="34" charset="0"/>
                  <a:ea typeface="+mn-ea"/>
                  <a:cs typeface="+mn-cs"/>
                </a:rPr>
                <a:t>ST</a:t>
              </a:r>
              <a:r>
                <a:rPr kumimoji="0" lang="en-US" sz="700" b="1" i="0" u="none" strike="noStrike" kern="1200" cap="none" spc="0" normalizeH="0" baseline="0" noProof="0" dirty="0">
                  <a:ln>
                    <a:noFill/>
                  </a:ln>
                  <a:solidFill>
                    <a:prstClr val="black"/>
                  </a:solidFill>
                  <a:effectLst/>
                  <a:uLnTx/>
                  <a:uFillTx/>
                  <a:latin typeface="Arial Black" pitchFamily="34" charset="0"/>
                  <a:ea typeface="+mn-ea"/>
                  <a:cs typeface="+mn-cs"/>
                </a:rPr>
                <a:t> MRB BN</a:t>
              </a:r>
            </a:p>
          </p:txBody>
        </p:sp>
        <p:grpSp>
          <p:nvGrpSpPr>
            <p:cNvPr id="85" name="Group 84"/>
            <p:cNvGrpSpPr/>
            <p:nvPr/>
          </p:nvGrpSpPr>
          <p:grpSpPr>
            <a:xfrm>
              <a:off x="12593" y="2187398"/>
              <a:ext cx="841958" cy="527689"/>
              <a:chOff x="8150458" y="2669004"/>
              <a:chExt cx="841958" cy="527689"/>
            </a:xfrm>
          </p:grpSpPr>
          <p:sp>
            <p:nvSpPr>
              <p:cNvPr id="86" name="TextBox 85"/>
              <p:cNvSpPr txBox="1"/>
              <p:nvPr/>
            </p:nvSpPr>
            <p:spPr>
              <a:xfrm>
                <a:off x="8358909" y="2669004"/>
                <a:ext cx="633507" cy="523220"/>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MDW</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Boston</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NCY</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Pittsburgh</a:t>
                </a:r>
              </a:p>
            </p:txBody>
          </p:sp>
          <p:sp>
            <p:nvSpPr>
              <p:cNvPr id="87" name="TextBox 86"/>
              <p:cNvSpPr txBox="1"/>
              <p:nvPr/>
            </p:nvSpPr>
            <p:spPr>
              <a:xfrm>
                <a:off x="8150458" y="2673473"/>
                <a:ext cx="348172" cy="523220"/>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9A1</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9A2</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9A3</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9A4</a:t>
                </a:r>
              </a:p>
            </p:txBody>
          </p:sp>
        </p:grpSp>
      </p:grpSp>
      <p:sp>
        <p:nvSpPr>
          <p:cNvPr id="88" name="Rectangle 87"/>
          <p:cNvSpPr/>
          <p:nvPr/>
        </p:nvSpPr>
        <p:spPr>
          <a:xfrm>
            <a:off x="7623103" y="960822"/>
            <a:ext cx="1514070" cy="440702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4863"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Enlisted Personnel</a:t>
            </a:r>
          </a:p>
          <a:p>
            <a:pPr marL="0" marR="0" lvl="0" indent="0" algn="l" defTabSz="804863"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BDEs	5</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BNs	38</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COs	236</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Stations	1,328</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RRF	9,578</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 RRF	8,209</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 RRF	1,369</a:t>
            </a:r>
          </a:p>
          <a:p>
            <a:pPr marL="0" marR="0" lvl="0" indent="0" algn="l" defTabSz="804863"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804863"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AMEDD Personnel</a:t>
            </a:r>
          </a:p>
          <a:p>
            <a:pPr marL="0" marR="0" lvl="0" indent="0" algn="l" defTabSz="804863"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BDEs	1</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BNs	6</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COs	16</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Stations	98</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RRF	592</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 RRF	293</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 RRF	299</a:t>
            </a:r>
          </a:p>
          <a:p>
            <a:pPr marL="0" marR="0" lvl="0" indent="0" algn="l" defTabSz="804863"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804863"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Chaplain Personnel</a:t>
            </a:r>
            <a:endParaRPr kumimoji="0" lang="en-US" sz="105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804863"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COs	1</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Stations	1</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RRF	22</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 RRF	11</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 RRF	11</a:t>
            </a:r>
          </a:p>
          <a:p>
            <a:pPr marL="0" marR="0" lvl="0" indent="0" algn="l" defTabSz="804863"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804863"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MEB Personnel</a:t>
            </a:r>
          </a:p>
          <a:p>
            <a:pPr marL="0" marR="0" lvl="0" indent="0" algn="l" defTabSz="804863"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BDEs	1</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BNs	6</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COs	20</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Stations	98</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RRF	126</a:t>
            </a:r>
          </a:p>
          <a:p>
            <a:pPr marL="0" marR="0" lvl="0" indent="0" algn="l" defTabSz="80486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 RRF	126</a:t>
            </a:r>
          </a:p>
        </p:txBody>
      </p:sp>
    </p:spTree>
    <p:extLst>
      <p:ext uri="{BB962C8B-B14F-4D97-AF65-F5344CB8AC3E}">
        <p14:creationId xmlns:p14="http://schemas.microsoft.com/office/powerpoint/2010/main" val="579733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5E2AFD-F769-6365-B043-B8912ED6DFC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5388" y="1147130"/>
            <a:ext cx="3491439" cy="2212526"/>
          </a:xfrm>
          <a:prstGeom prst="rect">
            <a:avLst/>
          </a:prstGeom>
        </p:spPr>
      </p:pic>
      <p:pic>
        <p:nvPicPr>
          <p:cNvPr id="3" name="Picture 2">
            <a:extLst>
              <a:ext uri="{FF2B5EF4-FFF2-40B4-BE49-F238E27FC236}">
                <a16:creationId xmlns:a16="http://schemas.microsoft.com/office/drawing/2014/main" id="{143FAAD8-CFE9-EC2B-F617-51BDBC6BD7E8}"/>
              </a:ext>
            </a:extLst>
          </p:cNvPr>
          <p:cNvPicPr>
            <a:picLocks noChangeAspect="1"/>
          </p:cNvPicPr>
          <p:nvPr/>
        </p:nvPicPr>
        <p:blipFill>
          <a:blip r:embed="rId4"/>
          <a:stretch>
            <a:fillRect/>
          </a:stretch>
        </p:blipFill>
        <p:spPr>
          <a:xfrm>
            <a:off x="1509660" y="4209089"/>
            <a:ext cx="3685246" cy="171199"/>
          </a:xfrm>
          <a:prstGeom prst="rect">
            <a:avLst/>
          </a:prstGeom>
        </p:spPr>
      </p:pic>
      <p:pic>
        <p:nvPicPr>
          <p:cNvPr id="4" name="Picture 3">
            <a:extLst>
              <a:ext uri="{FF2B5EF4-FFF2-40B4-BE49-F238E27FC236}">
                <a16:creationId xmlns:a16="http://schemas.microsoft.com/office/drawing/2014/main" id="{4AA81E6B-6C70-5CF8-091B-D347BB2DCE66}"/>
              </a:ext>
            </a:extLst>
          </p:cNvPr>
          <p:cNvPicPr>
            <a:picLocks/>
          </p:cNvPicPr>
          <p:nvPr/>
        </p:nvPicPr>
        <p:blipFill>
          <a:blip r:embed="rId5"/>
          <a:stretch>
            <a:fillRect/>
          </a:stretch>
        </p:blipFill>
        <p:spPr>
          <a:xfrm>
            <a:off x="5438320" y="4147021"/>
            <a:ext cx="2194560" cy="281185"/>
          </a:xfrm>
          <a:prstGeom prst="rect">
            <a:avLst/>
          </a:prstGeom>
        </p:spPr>
      </p:pic>
      <p:sp>
        <p:nvSpPr>
          <p:cNvPr id="5" name="TextBox 4">
            <a:extLst>
              <a:ext uri="{FF2B5EF4-FFF2-40B4-BE49-F238E27FC236}">
                <a16:creationId xmlns:a16="http://schemas.microsoft.com/office/drawing/2014/main" id="{18A52DF0-4425-449F-C36D-594CC0A95BC0}"/>
              </a:ext>
            </a:extLst>
          </p:cNvPr>
          <p:cNvSpPr txBox="1"/>
          <p:nvPr/>
        </p:nvSpPr>
        <p:spPr>
          <a:xfrm>
            <a:off x="5765168" y="4145297"/>
            <a:ext cx="1645920" cy="276999"/>
          </a:xfrm>
          <a:prstGeom prst="rect">
            <a:avLst/>
          </a:prstGeom>
          <a:noFill/>
          <a:ln w="50800">
            <a:noFill/>
          </a:ln>
        </p:spPr>
        <p:txBody>
          <a:bodyPr wrap="square" rtlCol="0">
            <a:spAutoFit/>
          </a:bodyPr>
          <a:lstStyle/>
          <a:p>
            <a:pPr algn="ctr"/>
            <a:r>
              <a:rPr lang="en-US" sz="1200" b="1" dirty="0">
                <a:solidFill>
                  <a:prstClr val="black"/>
                </a:solidFill>
                <a:latin typeface="Arial" panose="020B0604020202020204" pitchFamily="34" charset="0"/>
                <a:cs typeface="Arial" panose="020B0604020202020204" pitchFamily="34" charset="0"/>
              </a:rPr>
              <a:t>Conduct</a:t>
            </a:r>
          </a:p>
        </p:txBody>
      </p:sp>
      <p:pic>
        <p:nvPicPr>
          <p:cNvPr id="6" name="Picture 5">
            <a:extLst>
              <a:ext uri="{FF2B5EF4-FFF2-40B4-BE49-F238E27FC236}">
                <a16:creationId xmlns:a16="http://schemas.microsoft.com/office/drawing/2014/main" id="{B9B6E625-BAA2-2E5B-8E19-FDABE6ED43B2}"/>
              </a:ext>
            </a:extLst>
          </p:cNvPr>
          <p:cNvPicPr>
            <a:picLocks/>
          </p:cNvPicPr>
          <p:nvPr/>
        </p:nvPicPr>
        <p:blipFill>
          <a:blip r:embed="rId6"/>
          <a:stretch>
            <a:fillRect/>
          </a:stretch>
        </p:blipFill>
        <p:spPr>
          <a:xfrm>
            <a:off x="8791832" y="2474845"/>
            <a:ext cx="183317" cy="1739930"/>
          </a:xfrm>
          <a:prstGeom prst="rect">
            <a:avLst/>
          </a:prstGeom>
        </p:spPr>
      </p:pic>
      <p:pic>
        <p:nvPicPr>
          <p:cNvPr id="7" name="Picture 6">
            <a:extLst>
              <a:ext uri="{FF2B5EF4-FFF2-40B4-BE49-F238E27FC236}">
                <a16:creationId xmlns:a16="http://schemas.microsoft.com/office/drawing/2014/main" id="{4FD581A6-F2E7-35C7-6098-774BF49B1DFF}"/>
              </a:ext>
            </a:extLst>
          </p:cNvPr>
          <p:cNvPicPr>
            <a:picLocks/>
          </p:cNvPicPr>
          <p:nvPr/>
        </p:nvPicPr>
        <p:blipFill>
          <a:blip r:embed="rId7"/>
          <a:stretch>
            <a:fillRect/>
          </a:stretch>
        </p:blipFill>
        <p:spPr>
          <a:xfrm>
            <a:off x="6033169" y="2079606"/>
            <a:ext cx="2377440" cy="371250"/>
          </a:xfrm>
          <a:prstGeom prst="rect">
            <a:avLst/>
          </a:prstGeom>
        </p:spPr>
      </p:pic>
      <p:sp>
        <p:nvSpPr>
          <p:cNvPr id="8" name="TextBox 7">
            <a:extLst>
              <a:ext uri="{FF2B5EF4-FFF2-40B4-BE49-F238E27FC236}">
                <a16:creationId xmlns:a16="http://schemas.microsoft.com/office/drawing/2014/main" id="{BF58CA2A-F0D6-57EA-4FBC-3AA50D53061E}"/>
              </a:ext>
            </a:extLst>
          </p:cNvPr>
          <p:cNvSpPr txBox="1"/>
          <p:nvPr/>
        </p:nvSpPr>
        <p:spPr>
          <a:xfrm>
            <a:off x="6405332" y="1288916"/>
            <a:ext cx="1411797" cy="707886"/>
          </a:xfrm>
          <a:prstGeom prst="rect">
            <a:avLst/>
          </a:prstGeom>
          <a:noFill/>
          <a:ln w="50800">
            <a:noFill/>
          </a:ln>
        </p:spPr>
        <p:txBody>
          <a:bodyPr wrap="square" rtlCol="0">
            <a:spAutoFit/>
          </a:bodyPr>
          <a:lstStyle/>
          <a:p>
            <a:pPr algn="ctr"/>
            <a:r>
              <a:rPr lang="en-US" sz="1000" b="1" dirty="0">
                <a:latin typeface="Arial" panose="020B0604020202020204" pitchFamily="34" charset="0"/>
                <a:cs typeface="Arial" panose="020B0604020202020204" pitchFamily="34" charset="0"/>
              </a:rPr>
              <a:t>RA: 563K</a:t>
            </a:r>
          </a:p>
          <a:p>
            <a:pPr algn="ctr"/>
            <a:r>
              <a:rPr lang="en-US" sz="1000" b="1" dirty="0">
                <a:latin typeface="Arial" panose="020B0604020202020204" pitchFamily="34" charset="0"/>
                <a:cs typeface="Arial" panose="020B0604020202020204" pitchFamily="34" charset="0"/>
              </a:rPr>
              <a:t>AR: 136K</a:t>
            </a:r>
            <a:endParaRPr lang="en-US" sz="1000" b="1" dirty="0">
              <a:solidFill>
                <a:srgbClr val="FF0000"/>
              </a:solidFill>
              <a:latin typeface="Arial" panose="020B0604020202020204" pitchFamily="34" charset="0"/>
              <a:cs typeface="Arial" panose="020B0604020202020204" pitchFamily="34" charset="0"/>
            </a:endParaRPr>
          </a:p>
          <a:p>
            <a:pPr algn="ctr"/>
            <a:r>
              <a:rPr lang="en-US" sz="1000" b="1" dirty="0">
                <a:solidFill>
                  <a:prstClr val="black"/>
                </a:solidFill>
                <a:latin typeface="Arial" panose="020B0604020202020204" pitchFamily="34" charset="0"/>
                <a:cs typeface="Arial" panose="020B0604020202020204" pitchFamily="34" charset="0"/>
              </a:rPr>
              <a:t>Appointments</a:t>
            </a:r>
          </a:p>
          <a:p>
            <a:pPr algn="ctr"/>
            <a:r>
              <a:rPr lang="en-US" sz="1000" b="1" dirty="0">
                <a:solidFill>
                  <a:prstClr val="black"/>
                </a:solidFill>
                <a:latin typeface="Arial" panose="020B0604020202020204" pitchFamily="34" charset="0"/>
                <a:cs typeface="Arial" panose="020B0604020202020204" pitchFamily="34" charset="0"/>
              </a:rPr>
              <a:t>Conducted</a:t>
            </a:r>
          </a:p>
        </p:txBody>
      </p:sp>
      <p:sp>
        <p:nvSpPr>
          <p:cNvPr id="9" name="TextBox 8">
            <a:extLst>
              <a:ext uri="{FF2B5EF4-FFF2-40B4-BE49-F238E27FC236}">
                <a16:creationId xmlns:a16="http://schemas.microsoft.com/office/drawing/2014/main" id="{593BACEC-833E-B583-E7B8-065C1658D03E}"/>
              </a:ext>
            </a:extLst>
          </p:cNvPr>
          <p:cNvSpPr txBox="1"/>
          <p:nvPr/>
        </p:nvSpPr>
        <p:spPr>
          <a:xfrm>
            <a:off x="8097424" y="1585531"/>
            <a:ext cx="994633" cy="400110"/>
          </a:xfrm>
          <a:prstGeom prst="rect">
            <a:avLst/>
          </a:prstGeom>
          <a:noFill/>
          <a:ln w="50800">
            <a:noFill/>
          </a:ln>
        </p:spPr>
        <p:txBody>
          <a:bodyPr wrap="square" rtlCol="0">
            <a:spAutoFit/>
          </a:bodyPr>
          <a:lstStyle/>
          <a:p>
            <a:pPr algn="ctr"/>
            <a:r>
              <a:rPr lang="en-US" sz="1000" b="1" dirty="0">
                <a:latin typeface="Arial" panose="020B0604020202020204" pitchFamily="34" charset="0"/>
                <a:cs typeface="Arial" panose="020B0604020202020204" pitchFamily="34" charset="0"/>
              </a:rPr>
              <a:t>RA: 207K</a:t>
            </a:r>
          </a:p>
          <a:p>
            <a:pPr algn="ctr"/>
            <a:r>
              <a:rPr lang="en-US" sz="1000" b="1" dirty="0">
                <a:latin typeface="Arial" panose="020B0604020202020204" pitchFamily="34" charset="0"/>
                <a:cs typeface="Arial" panose="020B0604020202020204" pitchFamily="34" charset="0"/>
              </a:rPr>
              <a:t>AR: 50K</a:t>
            </a:r>
            <a:r>
              <a:rPr lang="en-US" sz="1000" b="1" dirty="0">
                <a:solidFill>
                  <a:prstClr val="black"/>
                </a:solidFill>
                <a:latin typeface="Arial" panose="020B0604020202020204" pitchFamily="34" charset="0"/>
                <a:cs typeface="Arial" panose="020B0604020202020204" pitchFamily="34" charset="0"/>
              </a:rPr>
              <a:t> Test</a:t>
            </a:r>
          </a:p>
        </p:txBody>
      </p:sp>
      <p:sp>
        <p:nvSpPr>
          <p:cNvPr id="10" name="Rounded Rectangle 29">
            <a:extLst>
              <a:ext uri="{FF2B5EF4-FFF2-40B4-BE49-F238E27FC236}">
                <a16:creationId xmlns:a16="http://schemas.microsoft.com/office/drawing/2014/main" id="{F3722409-B2FE-4CBC-1536-374B90703A60}"/>
              </a:ext>
            </a:extLst>
          </p:cNvPr>
          <p:cNvSpPr/>
          <p:nvPr/>
        </p:nvSpPr>
        <p:spPr>
          <a:xfrm>
            <a:off x="8206868" y="1992486"/>
            <a:ext cx="881097" cy="545493"/>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black"/>
                </a:solidFill>
                <a:latin typeface="Arial" panose="020B0604020202020204" pitchFamily="34" charset="0"/>
                <a:cs typeface="Arial" panose="020B0604020202020204" pitchFamily="34" charset="0"/>
              </a:rPr>
              <a:t>ASVAB</a:t>
            </a:r>
          </a:p>
          <a:p>
            <a:pPr algn="ctr"/>
            <a:r>
              <a:rPr lang="en-US" sz="1100" b="1" dirty="0">
                <a:solidFill>
                  <a:prstClr val="black"/>
                </a:solidFill>
                <a:latin typeface="Arial" panose="020B0604020202020204" pitchFamily="34" charset="0"/>
                <a:cs typeface="Arial" panose="020B0604020202020204" pitchFamily="34" charset="0"/>
              </a:rPr>
              <a:t>Test</a:t>
            </a:r>
            <a:endParaRPr lang="en-US" sz="1200" b="1" dirty="0">
              <a:solidFill>
                <a:prstClr val="black"/>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16D0FBDD-11FC-F413-4438-3DF8BD4D3B5F}"/>
              </a:ext>
            </a:extLst>
          </p:cNvPr>
          <p:cNvPicPr>
            <a:picLocks/>
          </p:cNvPicPr>
          <p:nvPr/>
        </p:nvPicPr>
        <p:blipFill>
          <a:blip r:embed="rId5"/>
          <a:stretch>
            <a:fillRect/>
          </a:stretch>
        </p:blipFill>
        <p:spPr>
          <a:xfrm>
            <a:off x="5437512" y="3834399"/>
            <a:ext cx="2194560" cy="281185"/>
          </a:xfrm>
          <a:prstGeom prst="rect">
            <a:avLst/>
          </a:prstGeom>
        </p:spPr>
      </p:pic>
      <p:pic>
        <p:nvPicPr>
          <p:cNvPr id="12" name="Picture 11">
            <a:extLst>
              <a:ext uri="{FF2B5EF4-FFF2-40B4-BE49-F238E27FC236}">
                <a16:creationId xmlns:a16="http://schemas.microsoft.com/office/drawing/2014/main" id="{EFDDB14B-0D9A-25E7-11A8-9DDC57BD9090}"/>
              </a:ext>
            </a:extLst>
          </p:cNvPr>
          <p:cNvPicPr>
            <a:picLocks/>
          </p:cNvPicPr>
          <p:nvPr/>
        </p:nvPicPr>
        <p:blipFill>
          <a:blip r:embed="rId5"/>
          <a:stretch>
            <a:fillRect/>
          </a:stretch>
        </p:blipFill>
        <p:spPr>
          <a:xfrm>
            <a:off x="5438281" y="4459642"/>
            <a:ext cx="2194560" cy="281185"/>
          </a:xfrm>
          <a:prstGeom prst="rect">
            <a:avLst/>
          </a:prstGeom>
        </p:spPr>
      </p:pic>
      <p:sp>
        <p:nvSpPr>
          <p:cNvPr id="13" name="Rounded Rectangle 34">
            <a:extLst>
              <a:ext uri="{FF2B5EF4-FFF2-40B4-BE49-F238E27FC236}">
                <a16:creationId xmlns:a16="http://schemas.microsoft.com/office/drawing/2014/main" id="{AC096F5E-3D6C-F608-A87E-AAE75EEF4FB7}"/>
              </a:ext>
            </a:extLst>
          </p:cNvPr>
          <p:cNvSpPr/>
          <p:nvPr/>
        </p:nvSpPr>
        <p:spPr>
          <a:xfrm>
            <a:off x="7609825" y="3797850"/>
            <a:ext cx="1499670" cy="914400"/>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prstClr val="black"/>
                </a:solidFill>
                <a:latin typeface="Arial" panose="020B0604020202020204" pitchFamily="34" charset="0"/>
                <a:cs typeface="Arial" panose="020B0604020202020204" pitchFamily="34" charset="0"/>
              </a:rPr>
              <a:t>Packet</a:t>
            </a:r>
          </a:p>
          <a:p>
            <a:pPr algn="ctr"/>
            <a:r>
              <a:rPr lang="en-US" sz="1050" b="1" dirty="0">
                <a:solidFill>
                  <a:prstClr val="black"/>
                </a:solidFill>
                <a:latin typeface="Arial" panose="020B0604020202020204" pitchFamily="34" charset="0"/>
                <a:cs typeface="Arial" panose="020B0604020202020204" pitchFamily="34" charset="0"/>
              </a:rPr>
              <a:t>Build / 2807 &amp; SF86 / background check / medical pre-screen</a:t>
            </a:r>
          </a:p>
        </p:txBody>
      </p:sp>
      <p:sp>
        <p:nvSpPr>
          <p:cNvPr id="14" name="TextBox 13">
            <a:extLst>
              <a:ext uri="{FF2B5EF4-FFF2-40B4-BE49-F238E27FC236}">
                <a16:creationId xmlns:a16="http://schemas.microsoft.com/office/drawing/2014/main" id="{C65BBEBD-44FC-EF22-3CE7-9C72A313DF10}"/>
              </a:ext>
            </a:extLst>
          </p:cNvPr>
          <p:cNvSpPr txBox="1"/>
          <p:nvPr/>
        </p:nvSpPr>
        <p:spPr>
          <a:xfrm>
            <a:off x="5772368" y="3826382"/>
            <a:ext cx="1645920" cy="276999"/>
          </a:xfrm>
          <a:prstGeom prst="rect">
            <a:avLst/>
          </a:prstGeom>
          <a:noFill/>
          <a:ln w="50800">
            <a:noFill/>
          </a:ln>
        </p:spPr>
        <p:txBody>
          <a:bodyPr wrap="square" rtlCol="0">
            <a:spAutoFit/>
          </a:bodyPr>
          <a:lstStyle/>
          <a:p>
            <a:pPr algn="ctr"/>
            <a:r>
              <a:rPr lang="en-US" sz="1200" b="1" dirty="0">
                <a:solidFill>
                  <a:prstClr val="black"/>
                </a:solidFill>
                <a:latin typeface="Arial" panose="020B0604020202020204" pitchFamily="34" charset="0"/>
                <a:cs typeface="Arial" panose="020B0604020202020204" pitchFamily="34" charset="0"/>
              </a:rPr>
              <a:t>Physical</a:t>
            </a:r>
          </a:p>
        </p:txBody>
      </p:sp>
      <p:sp>
        <p:nvSpPr>
          <p:cNvPr id="15" name="TextBox 14">
            <a:extLst>
              <a:ext uri="{FF2B5EF4-FFF2-40B4-BE49-F238E27FC236}">
                <a16:creationId xmlns:a16="http://schemas.microsoft.com/office/drawing/2014/main" id="{D101DFBB-64F5-919E-4244-9064A8D163CE}"/>
              </a:ext>
            </a:extLst>
          </p:cNvPr>
          <p:cNvSpPr txBox="1"/>
          <p:nvPr/>
        </p:nvSpPr>
        <p:spPr>
          <a:xfrm>
            <a:off x="5765168" y="4465354"/>
            <a:ext cx="1645920" cy="276999"/>
          </a:xfrm>
          <a:prstGeom prst="rect">
            <a:avLst/>
          </a:prstGeom>
          <a:noFill/>
          <a:ln w="50800">
            <a:noFill/>
          </a:ln>
        </p:spPr>
        <p:txBody>
          <a:bodyPr wrap="square" rtlCol="0">
            <a:spAutoFit/>
          </a:bodyPr>
          <a:lstStyle/>
          <a:p>
            <a:pPr algn="ctr"/>
            <a:r>
              <a:rPr lang="en-US" sz="1200" b="1" dirty="0">
                <a:solidFill>
                  <a:prstClr val="black"/>
                </a:solidFill>
                <a:latin typeface="Arial" panose="020B0604020202020204" pitchFamily="34" charset="0"/>
                <a:cs typeface="Arial" panose="020B0604020202020204" pitchFamily="34" charset="0"/>
              </a:rPr>
              <a:t>Mental</a:t>
            </a:r>
          </a:p>
        </p:txBody>
      </p:sp>
      <p:sp>
        <p:nvSpPr>
          <p:cNvPr id="16" name="TextBox 15">
            <a:extLst>
              <a:ext uri="{FF2B5EF4-FFF2-40B4-BE49-F238E27FC236}">
                <a16:creationId xmlns:a16="http://schemas.microsoft.com/office/drawing/2014/main" id="{ADABB78A-2DAC-FFA6-5BBF-9874FD7293EA}"/>
              </a:ext>
            </a:extLst>
          </p:cNvPr>
          <p:cNvSpPr txBox="1"/>
          <p:nvPr/>
        </p:nvSpPr>
        <p:spPr>
          <a:xfrm>
            <a:off x="7303440" y="2892896"/>
            <a:ext cx="1067116" cy="553998"/>
          </a:xfrm>
          <a:prstGeom prst="rect">
            <a:avLst/>
          </a:prstGeom>
          <a:noFill/>
          <a:ln w="50800">
            <a:noFill/>
          </a:ln>
        </p:spPr>
        <p:txBody>
          <a:bodyPr wrap="square" rtlCol="0">
            <a:spAutoFit/>
          </a:bodyPr>
          <a:lstStyle/>
          <a:p>
            <a:pPr algn="ctr"/>
            <a:r>
              <a:rPr lang="en-US" sz="1000" b="1" dirty="0">
                <a:latin typeface="Arial" panose="020B0604020202020204" pitchFamily="34" charset="0"/>
                <a:cs typeface="Arial" panose="020B0604020202020204" pitchFamily="34" charset="0"/>
              </a:rPr>
              <a:t>RA:118K</a:t>
            </a:r>
          </a:p>
          <a:p>
            <a:pPr algn="ctr"/>
            <a:r>
              <a:rPr lang="en-US" sz="1000" b="1" dirty="0">
                <a:latin typeface="Arial" panose="020B0604020202020204" pitchFamily="34" charset="0"/>
                <a:cs typeface="Arial" panose="020B0604020202020204" pitchFamily="34" charset="0"/>
              </a:rPr>
              <a:t>AR: 25K</a:t>
            </a:r>
          </a:p>
          <a:p>
            <a:pPr algn="ctr"/>
            <a:r>
              <a:rPr lang="en-US" sz="1000" b="1" dirty="0">
                <a:solidFill>
                  <a:prstClr val="black"/>
                </a:solidFill>
                <a:latin typeface="Arial" panose="020B0604020202020204" pitchFamily="34" charset="0"/>
                <a:cs typeface="Arial" panose="020B0604020202020204" pitchFamily="34" charset="0"/>
              </a:rPr>
              <a:t>Pass Test</a:t>
            </a:r>
          </a:p>
        </p:txBody>
      </p:sp>
      <p:pic>
        <p:nvPicPr>
          <p:cNvPr id="17" name="Picture 16">
            <a:extLst>
              <a:ext uri="{FF2B5EF4-FFF2-40B4-BE49-F238E27FC236}">
                <a16:creationId xmlns:a16="http://schemas.microsoft.com/office/drawing/2014/main" id="{CB57F054-A761-D778-B14E-79CB8B25C40A}"/>
              </a:ext>
            </a:extLst>
          </p:cNvPr>
          <p:cNvPicPr>
            <a:picLocks noChangeAspect="1"/>
          </p:cNvPicPr>
          <p:nvPr/>
        </p:nvPicPr>
        <p:blipFill>
          <a:blip r:embed="rId8"/>
          <a:stretch>
            <a:fillRect/>
          </a:stretch>
        </p:blipFill>
        <p:spPr>
          <a:xfrm>
            <a:off x="7749632" y="2083254"/>
            <a:ext cx="363957" cy="363957"/>
          </a:xfrm>
          <a:prstGeom prst="rect">
            <a:avLst/>
          </a:prstGeom>
        </p:spPr>
      </p:pic>
      <p:pic>
        <p:nvPicPr>
          <p:cNvPr id="18" name="Picture 17">
            <a:extLst>
              <a:ext uri="{FF2B5EF4-FFF2-40B4-BE49-F238E27FC236}">
                <a16:creationId xmlns:a16="http://schemas.microsoft.com/office/drawing/2014/main" id="{3DFC0E8C-1832-A569-1EB9-8517F9A07C90}"/>
              </a:ext>
            </a:extLst>
          </p:cNvPr>
          <p:cNvPicPr>
            <a:picLocks noChangeAspect="1"/>
          </p:cNvPicPr>
          <p:nvPr/>
        </p:nvPicPr>
        <p:blipFill>
          <a:blip r:embed="rId9"/>
          <a:stretch>
            <a:fillRect/>
          </a:stretch>
        </p:blipFill>
        <p:spPr>
          <a:xfrm>
            <a:off x="8754850" y="2571053"/>
            <a:ext cx="249159" cy="249159"/>
          </a:xfrm>
          <a:prstGeom prst="rect">
            <a:avLst/>
          </a:prstGeom>
        </p:spPr>
      </p:pic>
      <p:sp>
        <p:nvSpPr>
          <p:cNvPr id="19" name="TextBox 18">
            <a:extLst>
              <a:ext uri="{FF2B5EF4-FFF2-40B4-BE49-F238E27FC236}">
                <a16:creationId xmlns:a16="http://schemas.microsoft.com/office/drawing/2014/main" id="{1082412A-078F-67EF-9A7D-76753917760C}"/>
              </a:ext>
            </a:extLst>
          </p:cNvPr>
          <p:cNvSpPr txBox="1"/>
          <p:nvPr/>
        </p:nvSpPr>
        <p:spPr>
          <a:xfrm>
            <a:off x="978424" y="1716501"/>
            <a:ext cx="2234613" cy="766167"/>
          </a:xfrm>
          <a:prstGeom prst="roundRect">
            <a:avLst/>
          </a:prstGeom>
          <a:noFill/>
          <a:ln w="50800">
            <a:noFill/>
          </a:ln>
        </p:spPr>
        <p:txBody>
          <a:bodyPr wrap="square" rtlCol="0">
            <a:spAutoFit/>
          </a:bodyPr>
          <a:lstStyle/>
          <a:p>
            <a:pPr algn="ctr"/>
            <a:r>
              <a:rPr lang="en-US" sz="16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25M Contacts</a:t>
            </a:r>
          </a:p>
          <a:p>
            <a:pPr algn="ctr"/>
            <a:endParaRPr lang="en-US" sz="7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6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3.6M Leads</a:t>
            </a:r>
          </a:p>
        </p:txBody>
      </p:sp>
      <p:sp>
        <p:nvSpPr>
          <p:cNvPr id="20" name="AutoShape 3">
            <a:extLst>
              <a:ext uri="{FF2B5EF4-FFF2-40B4-BE49-F238E27FC236}">
                <a16:creationId xmlns:a16="http://schemas.microsoft.com/office/drawing/2014/main" id="{13FFF9EF-237C-D216-7ACD-800E42689510}"/>
              </a:ext>
            </a:extLst>
          </p:cNvPr>
          <p:cNvSpPr>
            <a:spLocks noChangeAspect="1" noChangeArrowheads="1" noTextEdit="1"/>
          </p:cNvSpPr>
          <p:nvPr/>
        </p:nvSpPr>
        <p:spPr bwMode="auto">
          <a:xfrm>
            <a:off x="4478348" y="1817556"/>
            <a:ext cx="10382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21" name="Freeform 5">
            <a:extLst>
              <a:ext uri="{FF2B5EF4-FFF2-40B4-BE49-F238E27FC236}">
                <a16:creationId xmlns:a16="http://schemas.microsoft.com/office/drawing/2014/main" id="{A37A14D3-F2E8-36CD-E34E-21422BB0DEB4}"/>
              </a:ext>
            </a:extLst>
          </p:cNvPr>
          <p:cNvSpPr>
            <a:spLocks/>
          </p:cNvSpPr>
          <p:nvPr/>
        </p:nvSpPr>
        <p:spPr bwMode="auto">
          <a:xfrm>
            <a:off x="4481524" y="1757174"/>
            <a:ext cx="354013" cy="895350"/>
          </a:xfrm>
          <a:custGeom>
            <a:avLst/>
            <a:gdLst>
              <a:gd name="T0" fmla="*/ 96 w 96"/>
              <a:gd name="T1" fmla="*/ 243 h 243"/>
              <a:gd name="T2" fmla="*/ 95 w 96"/>
              <a:gd name="T3" fmla="*/ 0 h 243"/>
              <a:gd name="T4" fmla="*/ 43 w 96"/>
              <a:gd name="T5" fmla="*/ 0 h 243"/>
              <a:gd name="T6" fmla="*/ 43 w 96"/>
              <a:gd name="T7" fmla="*/ 92 h 243"/>
              <a:gd name="T8" fmla="*/ 24 w 96"/>
              <a:gd name="T9" fmla="*/ 92 h 243"/>
              <a:gd name="T10" fmla="*/ 24 w 96"/>
              <a:gd name="T11" fmla="*/ 86 h 243"/>
              <a:gd name="T12" fmla="*/ 18 w 96"/>
              <a:gd name="T13" fmla="*/ 80 h 243"/>
              <a:gd name="T14" fmla="*/ 6 w 96"/>
              <a:gd name="T15" fmla="*/ 80 h 243"/>
              <a:gd name="T16" fmla="*/ 0 w 96"/>
              <a:gd name="T17" fmla="*/ 86 h 243"/>
              <a:gd name="T18" fmla="*/ 0 w 96"/>
              <a:gd name="T19" fmla="*/ 149 h 243"/>
              <a:gd name="T20" fmla="*/ 6 w 96"/>
              <a:gd name="T21" fmla="*/ 155 h 243"/>
              <a:gd name="T22" fmla="*/ 18 w 96"/>
              <a:gd name="T23" fmla="*/ 155 h 243"/>
              <a:gd name="T24" fmla="*/ 24 w 96"/>
              <a:gd name="T25" fmla="*/ 149 h 243"/>
              <a:gd name="T26" fmla="*/ 24 w 96"/>
              <a:gd name="T27" fmla="*/ 144 h 243"/>
              <a:gd name="T28" fmla="*/ 43 w 96"/>
              <a:gd name="T29" fmla="*/ 144 h 243"/>
              <a:gd name="T30" fmla="*/ 43 w 96"/>
              <a:gd name="T31" fmla="*/ 243 h 243"/>
              <a:gd name="T32" fmla="*/ 96 w 96"/>
              <a:gd name="T33"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243">
                <a:moveTo>
                  <a:pt x="96" y="243"/>
                </a:moveTo>
                <a:cubicBezTo>
                  <a:pt x="95" y="0"/>
                  <a:pt x="95" y="0"/>
                  <a:pt x="95" y="0"/>
                </a:cubicBezTo>
                <a:cubicBezTo>
                  <a:pt x="43" y="0"/>
                  <a:pt x="43" y="0"/>
                  <a:pt x="43" y="0"/>
                </a:cubicBezTo>
                <a:cubicBezTo>
                  <a:pt x="43" y="92"/>
                  <a:pt x="43" y="92"/>
                  <a:pt x="43" y="92"/>
                </a:cubicBezTo>
                <a:cubicBezTo>
                  <a:pt x="24" y="92"/>
                  <a:pt x="24" y="92"/>
                  <a:pt x="24" y="92"/>
                </a:cubicBezTo>
                <a:cubicBezTo>
                  <a:pt x="24" y="86"/>
                  <a:pt x="24" y="86"/>
                  <a:pt x="24" y="86"/>
                </a:cubicBezTo>
                <a:cubicBezTo>
                  <a:pt x="24" y="83"/>
                  <a:pt x="21" y="80"/>
                  <a:pt x="18" y="80"/>
                </a:cubicBezTo>
                <a:cubicBezTo>
                  <a:pt x="6" y="80"/>
                  <a:pt x="6" y="80"/>
                  <a:pt x="6" y="80"/>
                </a:cubicBezTo>
                <a:cubicBezTo>
                  <a:pt x="2" y="80"/>
                  <a:pt x="0" y="83"/>
                  <a:pt x="0" y="86"/>
                </a:cubicBezTo>
                <a:cubicBezTo>
                  <a:pt x="0" y="149"/>
                  <a:pt x="0" y="149"/>
                  <a:pt x="0" y="149"/>
                </a:cubicBezTo>
                <a:cubicBezTo>
                  <a:pt x="0" y="153"/>
                  <a:pt x="2" y="155"/>
                  <a:pt x="6" y="155"/>
                </a:cubicBezTo>
                <a:cubicBezTo>
                  <a:pt x="18" y="155"/>
                  <a:pt x="18" y="155"/>
                  <a:pt x="18" y="155"/>
                </a:cubicBezTo>
                <a:cubicBezTo>
                  <a:pt x="21" y="155"/>
                  <a:pt x="24" y="153"/>
                  <a:pt x="24" y="149"/>
                </a:cubicBezTo>
                <a:cubicBezTo>
                  <a:pt x="24" y="144"/>
                  <a:pt x="24" y="144"/>
                  <a:pt x="24" y="144"/>
                </a:cubicBezTo>
                <a:cubicBezTo>
                  <a:pt x="43" y="144"/>
                  <a:pt x="43" y="144"/>
                  <a:pt x="43" y="144"/>
                </a:cubicBezTo>
                <a:cubicBezTo>
                  <a:pt x="43" y="243"/>
                  <a:pt x="43" y="243"/>
                  <a:pt x="43" y="243"/>
                </a:cubicBezTo>
                <a:lnTo>
                  <a:pt x="96" y="243"/>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22" name="Rectangle 6">
            <a:extLst>
              <a:ext uri="{FF2B5EF4-FFF2-40B4-BE49-F238E27FC236}">
                <a16:creationId xmlns:a16="http://schemas.microsoft.com/office/drawing/2014/main" id="{C38C2F0A-6B04-1C42-91B2-1BC6CDB01196}"/>
              </a:ext>
            </a:extLst>
          </p:cNvPr>
          <p:cNvSpPr>
            <a:spLocks noChangeArrowheads="1"/>
          </p:cNvSpPr>
          <p:nvPr/>
        </p:nvSpPr>
        <p:spPr bwMode="auto">
          <a:xfrm>
            <a:off x="4665673" y="1842956"/>
            <a:ext cx="139700" cy="839788"/>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23" name="Freeform 7">
            <a:extLst>
              <a:ext uri="{FF2B5EF4-FFF2-40B4-BE49-F238E27FC236}">
                <a16:creationId xmlns:a16="http://schemas.microsoft.com/office/drawing/2014/main" id="{235AC933-B7A7-49C0-D6D7-3451C46610E1}"/>
              </a:ext>
            </a:extLst>
          </p:cNvPr>
          <p:cNvSpPr>
            <a:spLocks/>
          </p:cNvSpPr>
          <p:nvPr/>
        </p:nvSpPr>
        <p:spPr bwMode="auto">
          <a:xfrm>
            <a:off x="4508512" y="2086475"/>
            <a:ext cx="36513" cy="223838"/>
          </a:xfrm>
          <a:custGeom>
            <a:avLst/>
            <a:gdLst>
              <a:gd name="T0" fmla="*/ 23 w 23"/>
              <a:gd name="T1" fmla="*/ 23 h 141"/>
              <a:gd name="T2" fmla="*/ 23 w 23"/>
              <a:gd name="T3" fmla="*/ 0 h 141"/>
              <a:gd name="T4" fmla="*/ 0 w 23"/>
              <a:gd name="T5" fmla="*/ 0 h 141"/>
              <a:gd name="T6" fmla="*/ 0 w 23"/>
              <a:gd name="T7" fmla="*/ 141 h 141"/>
              <a:gd name="T8" fmla="*/ 23 w 23"/>
              <a:gd name="T9" fmla="*/ 141 h 141"/>
              <a:gd name="T10" fmla="*/ 23 w 23"/>
              <a:gd name="T11" fmla="*/ 118 h 141"/>
              <a:gd name="T12" fmla="*/ 23 w 23"/>
              <a:gd name="T13" fmla="*/ 23 h 141"/>
            </a:gdLst>
            <a:ahLst/>
            <a:cxnLst>
              <a:cxn ang="0">
                <a:pos x="T0" y="T1"/>
              </a:cxn>
              <a:cxn ang="0">
                <a:pos x="T2" y="T3"/>
              </a:cxn>
              <a:cxn ang="0">
                <a:pos x="T4" y="T5"/>
              </a:cxn>
              <a:cxn ang="0">
                <a:pos x="T6" y="T7"/>
              </a:cxn>
              <a:cxn ang="0">
                <a:pos x="T8" y="T9"/>
              </a:cxn>
              <a:cxn ang="0">
                <a:pos x="T10" y="T11"/>
              </a:cxn>
              <a:cxn ang="0">
                <a:pos x="T12" y="T13"/>
              </a:cxn>
            </a:cxnLst>
            <a:rect l="0" t="0" r="r" b="b"/>
            <a:pathLst>
              <a:path w="23" h="141">
                <a:moveTo>
                  <a:pt x="23" y="23"/>
                </a:moveTo>
                <a:lnTo>
                  <a:pt x="23" y="0"/>
                </a:lnTo>
                <a:lnTo>
                  <a:pt x="0" y="0"/>
                </a:lnTo>
                <a:lnTo>
                  <a:pt x="0" y="141"/>
                </a:lnTo>
                <a:lnTo>
                  <a:pt x="23" y="141"/>
                </a:lnTo>
                <a:lnTo>
                  <a:pt x="23" y="118"/>
                </a:lnTo>
                <a:lnTo>
                  <a:pt x="23" y="23"/>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24" name="Rectangle 9">
            <a:extLst>
              <a:ext uri="{FF2B5EF4-FFF2-40B4-BE49-F238E27FC236}">
                <a16:creationId xmlns:a16="http://schemas.microsoft.com/office/drawing/2014/main" id="{A76DA52B-BB11-1787-D0CE-E0130A129344}"/>
              </a:ext>
            </a:extLst>
          </p:cNvPr>
          <p:cNvSpPr>
            <a:spLocks noChangeArrowheads="1"/>
          </p:cNvSpPr>
          <p:nvPr/>
        </p:nvSpPr>
        <p:spPr bwMode="auto">
          <a:xfrm>
            <a:off x="4665674" y="1842956"/>
            <a:ext cx="66675" cy="839788"/>
          </a:xfrm>
          <a:prstGeom prst="rect">
            <a:avLst/>
          </a:prstGeom>
          <a:solidFill>
            <a:srgbClr val="BBBD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25" name="Rectangle 10">
            <a:extLst>
              <a:ext uri="{FF2B5EF4-FFF2-40B4-BE49-F238E27FC236}">
                <a16:creationId xmlns:a16="http://schemas.microsoft.com/office/drawing/2014/main" id="{4FC72285-5FA5-8254-C53B-91FA6195D249}"/>
              </a:ext>
            </a:extLst>
          </p:cNvPr>
          <p:cNvSpPr>
            <a:spLocks noChangeArrowheads="1"/>
          </p:cNvSpPr>
          <p:nvPr/>
        </p:nvSpPr>
        <p:spPr bwMode="auto">
          <a:xfrm>
            <a:off x="4665673" y="1842956"/>
            <a:ext cx="33338" cy="839788"/>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26" name="Rectangle 11">
            <a:extLst>
              <a:ext uri="{FF2B5EF4-FFF2-40B4-BE49-F238E27FC236}">
                <a16:creationId xmlns:a16="http://schemas.microsoft.com/office/drawing/2014/main" id="{04FD9234-4472-6201-8799-2EC3DC743506}"/>
              </a:ext>
            </a:extLst>
          </p:cNvPr>
          <p:cNvSpPr>
            <a:spLocks noChangeArrowheads="1"/>
          </p:cNvSpPr>
          <p:nvPr/>
        </p:nvSpPr>
        <p:spPr bwMode="auto">
          <a:xfrm>
            <a:off x="4565450" y="2078327"/>
            <a:ext cx="51724" cy="207963"/>
          </a:xfrm>
          <a:prstGeom prst="rect">
            <a:avLst/>
          </a:prstGeom>
          <a:solidFill>
            <a:srgbClr val="BBBD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27" name="Rectangle 13">
            <a:extLst>
              <a:ext uri="{FF2B5EF4-FFF2-40B4-BE49-F238E27FC236}">
                <a16:creationId xmlns:a16="http://schemas.microsoft.com/office/drawing/2014/main" id="{3669D0E3-4CEB-3BF8-2E03-9F02773064E8}"/>
              </a:ext>
            </a:extLst>
          </p:cNvPr>
          <p:cNvSpPr>
            <a:spLocks noChangeArrowheads="1"/>
          </p:cNvSpPr>
          <p:nvPr/>
        </p:nvSpPr>
        <p:spPr bwMode="auto">
          <a:xfrm>
            <a:off x="4508511" y="2086475"/>
            <a:ext cx="20638" cy="223838"/>
          </a:xfrm>
          <a:prstGeom prst="rect">
            <a:avLst/>
          </a:prstGeom>
          <a:solidFill>
            <a:srgbClr val="BBBD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28" name="Rectangle 14">
            <a:extLst>
              <a:ext uri="{FF2B5EF4-FFF2-40B4-BE49-F238E27FC236}">
                <a16:creationId xmlns:a16="http://schemas.microsoft.com/office/drawing/2014/main" id="{2770B853-0460-5F9E-3C90-8CC8EFCCD3B8}"/>
              </a:ext>
            </a:extLst>
          </p:cNvPr>
          <p:cNvSpPr>
            <a:spLocks noChangeArrowheads="1"/>
          </p:cNvSpPr>
          <p:nvPr/>
        </p:nvSpPr>
        <p:spPr bwMode="auto">
          <a:xfrm>
            <a:off x="4508512" y="2045200"/>
            <a:ext cx="11113" cy="223838"/>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29" name="Rectangle 15">
            <a:extLst>
              <a:ext uri="{FF2B5EF4-FFF2-40B4-BE49-F238E27FC236}">
                <a16:creationId xmlns:a16="http://schemas.microsoft.com/office/drawing/2014/main" id="{D772EC6E-CBEB-0D73-00B2-025FEF175794}"/>
              </a:ext>
            </a:extLst>
          </p:cNvPr>
          <p:cNvSpPr>
            <a:spLocks noChangeArrowheads="1"/>
          </p:cNvSpPr>
          <p:nvPr/>
        </p:nvSpPr>
        <p:spPr bwMode="auto">
          <a:xfrm>
            <a:off x="4810136" y="1939794"/>
            <a:ext cx="706438" cy="655638"/>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30" name="Freeform 16">
            <a:extLst>
              <a:ext uri="{FF2B5EF4-FFF2-40B4-BE49-F238E27FC236}">
                <a16:creationId xmlns:a16="http://schemas.microsoft.com/office/drawing/2014/main" id="{6616F6B8-531D-5FB8-2D67-A9F2F123588C}"/>
              </a:ext>
            </a:extLst>
          </p:cNvPr>
          <p:cNvSpPr>
            <a:spLocks/>
          </p:cNvSpPr>
          <p:nvPr/>
        </p:nvSpPr>
        <p:spPr bwMode="auto">
          <a:xfrm>
            <a:off x="4810136" y="1939794"/>
            <a:ext cx="706438" cy="655638"/>
          </a:xfrm>
          <a:custGeom>
            <a:avLst/>
            <a:gdLst>
              <a:gd name="T0" fmla="*/ 0 w 445"/>
              <a:gd name="T1" fmla="*/ 413 h 413"/>
              <a:gd name="T2" fmla="*/ 445 w 445"/>
              <a:gd name="T3" fmla="*/ 413 h 413"/>
              <a:gd name="T4" fmla="*/ 445 w 445"/>
              <a:gd name="T5" fmla="*/ 0 h 413"/>
              <a:gd name="T6" fmla="*/ 0 w 445"/>
              <a:gd name="T7" fmla="*/ 0 h 413"/>
            </a:gdLst>
            <a:ahLst/>
            <a:cxnLst>
              <a:cxn ang="0">
                <a:pos x="T0" y="T1"/>
              </a:cxn>
              <a:cxn ang="0">
                <a:pos x="T2" y="T3"/>
              </a:cxn>
              <a:cxn ang="0">
                <a:pos x="T4" y="T5"/>
              </a:cxn>
              <a:cxn ang="0">
                <a:pos x="T6" y="T7"/>
              </a:cxn>
            </a:cxnLst>
            <a:rect l="0" t="0" r="r" b="b"/>
            <a:pathLst>
              <a:path w="445" h="413">
                <a:moveTo>
                  <a:pt x="0" y="413"/>
                </a:moveTo>
                <a:lnTo>
                  <a:pt x="445" y="413"/>
                </a:lnTo>
                <a:lnTo>
                  <a:pt x="445"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31" name="Rectangle 17">
            <a:extLst>
              <a:ext uri="{FF2B5EF4-FFF2-40B4-BE49-F238E27FC236}">
                <a16:creationId xmlns:a16="http://schemas.microsoft.com/office/drawing/2014/main" id="{854A05E0-287A-7EA0-98CE-431AF5FDF696}"/>
              </a:ext>
            </a:extLst>
          </p:cNvPr>
          <p:cNvSpPr>
            <a:spLocks noChangeArrowheads="1"/>
          </p:cNvSpPr>
          <p:nvPr/>
        </p:nvSpPr>
        <p:spPr bwMode="auto">
          <a:xfrm>
            <a:off x="4891098" y="2031870"/>
            <a:ext cx="488950" cy="474663"/>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32" name="Freeform 18">
            <a:extLst>
              <a:ext uri="{FF2B5EF4-FFF2-40B4-BE49-F238E27FC236}">
                <a16:creationId xmlns:a16="http://schemas.microsoft.com/office/drawing/2014/main" id="{A0455E69-7252-74C4-282D-F61A5CB25A9A}"/>
              </a:ext>
            </a:extLst>
          </p:cNvPr>
          <p:cNvSpPr>
            <a:spLocks/>
          </p:cNvSpPr>
          <p:nvPr/>
        </p:nvSpPr>
        <p:spPr bwMode="auto">
          <a:xfrm>
            <a:off x="4891098" y="2031870"/>
            <a:ext cx="488950" cy="474663"/>
          </a:xfrm>
          <a:custGeom>
            <a:avLst/>
            <a:gdLst>
              <a:gd name="T0" fmla="*/ 0 w 308"/>
              <a:gd name="T1" fmla="*/ 0 h 299"/>
              <a:gd name="T2" fmla="*/ 308 w 308"/>
              <a:gd name="T3" fmla="*/ 0 h 299"/>
              <a:gd name="T4" fmla="*/ 308 w 308"/>
              <a:gd name="T5" fmla="*/ 299 h 299"/>
              <a:gd name="T6" fmla="*/ 0 w 308"/>
              <a:gd name="T7" fmla="*/ 299 h 299"/>
            </a:gdLst>
            <a:ahLst/>
            <a:cxnLst>
              <a:cxn ang="0">
                <a:pos x="T0" y="T1"/>
              </a:cxn>
              <a:cxn ang="0">
                <a:pos x="T2" y="T3"/>
              </a:cxn>
              <a:cxn ang="0">
                <a:pos x="T4" y="T5"/>
              </a:cxn>
              <a:cxn ang="0">
                <a:pos x="T6" y="T7"/>
              </a:cxn>
            </a:cxnLst>
            <a:rect l="0" t="0" r="r" b="b"/>
            <a:pathLst>
              <a:path w="308" h="299">
                <a:moveTo>
                  <a:pt x="0" y="0"/>
                </a:moveTo>
                <a:lnTo>
                  <a:pt x="308" y="0"/>
                </a:lnTo>
                <a:lnTo>
                  <a:pt x="308" y="299"/>
                </a:lnTo>
                <a:lnTo>
                  <a:pt x="0" y="2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33" name="Rectangle 19">
            <a:extLst>
              <a:ext uri="{FF2B5EF4-FFF2-40B4-BE49-F238E27FC236}">
                <a16:creationId xmlns:a16="http://schemas.microsoft.com/office/drawing/2014/main" id="{8CE7478E-17CC-C8A6-6E8B-05DCD9A3AEBF}"/>
              </a:ext>
            </a:extLst>
          </p:cNvPr>
          <p:cNvSpPr>
            <a:spLocks noChangeArrowheads="1"/>
          </p:cNvSpPr>
          <p:nvPr/>
        </p:nvSpPr>
        <p:spPr bwMode="auto">
          <a:xfrm>
            <a:off x="4832361" y="1968369"/>
            <a:ext cx="647700" cy="600075"/>
          </a:xfrm>
          <a:prstGeom prst="rect">
            <a:avLst/>
          </a:prstGeom>
          <a:solidFill>
            <a:srgbClr val="9294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34" name="Freeform 20">
            <a:extLst>
              <a:ext uri="{FF2B5EF4-FFF2-40B4-BE49-F238E27FC236}">
                <a16:creationId xmlns:a16="http://schemas.microsoft.com/office/drawing/2014/main" id="{1F886766-1039-68B0-2BF1-83EFC315636E}"/>
              </a:ext>
            </a:extLst>
          </p:cNvPr>
          <p:cNvSpPr>
            <a:spLocks/>
          </p:cNvSpPr>
          <p:nvPr/>
        </p:nvSpPr>
        <p:spPr bwMode="auto">
          <a:xfrm>
            <a:off x="4832361" y="1968369"/>
            <a:ext cx="647700" cy="600075"/>
          </a:xfrm>
          <a:custGeom>
            <a:avLst/>
            <a:gdLst>
              <a:gd name="T0" fmla="*/ 0 w 408"/>
              <a:gd name="T1" fmla="*/ 378 h 378"/>
              <a:gd name="T2" fmla="*/ 408 w 408"/>
              <a:gd name="T3" fmla="*/ 378 h 378"/>
              <a:gd name="T4" fmla="*/ 408 w 408"/>
              <a:gd name="T5" fmla="*/ 0 h 378"/>
              <a:gd name="T6" fmla="*/ 0 w 408"/>
              <a:gd name="T7" fmla="*/ 0 h 378"/>
            </a:gdLst>
            <a:ahLst/>
            <a:cxnLst>
              <a:cxn ang="0">
                <a:pos x="T0" y="T1"/>
              </a:cxn>
              <a:cxn ang="0">
                <a:pos x="T2" y="T3"/>
              </a:cxn>
              <a:cxn ang="0">
                <a:pos x="T4" y="T5"/>
              </a:cxn>
              <a:cxn ang="0">
                <a:pos x="T6" y="T7"/>
              </a:cxn>
            </a:cxnLst>
            <a:rect l="0" t="0" r="r" b="b"/>
            <a:pathLst>
              <a:path w="408" h="378">
                <a:moveTo>
                  <a:pt x="0" y="378"/>
                </a:moveTo>
                <a:lnTo>
                  <a:pt x="408" y="378"/>
                </a:lnTo>
                <a:lnTo>
                  <a:pt x="40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35" name="Rectangle 21">
            <a:extLst>
              <a:ext uri="{FF2B5EF4-FFF2-40B4-BE49-F238E27FC236}">
                <a16:creationId xmlns:a16="http://schemas.microsoft.com/office/drawing/2014/main" id="{E2443EFB-DC63-57A9-F913-08D21EAD3444}"/>
              </a:ext>
            </a:extLst>
          </p:cNvPr>
          <p:cNvSpPr>
            <a:spLocks noChangeArrowheads="1"/>
          </p:cNvSpPr>
          <p:nvPr/>
        </p:nvSpPr>
        <p:spPr bwMode="auto">
          <a:xfrm>
            <a:off x="4832361" y="1968369"/>
            <a:ext cx="647700" cy="276225"/>
          </a:xfrm>
          <a:prstGeom prst="rect">
            <a:avLst/>
          </a:prstGeom>
          <a:solidFill>
            <a:srgbClr val="BBBD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36" name="Freeform 22">
            <a:extLst>
              <a:ext uri="{FF2B5EF4-FFF2-40B4-BE49-F238E27FC236}">
                <a16:creationId xmlns:a16="http://schemas.microsoft.com/office/drawing/2014/main" id="{94808652-D45F-CB75-9AED-051CF24EE24E}"/>
              </a:ext>
            </a:extLst>
          </p:cNvPr>
          <p:cNvSpPr>
            <a:spLocks/>
          </p:cNvSpPr>
          <p:nvPr/>
        </p:nvSpPr>
        <p:spPr bwMode="auto">
          <a:xfrm>
            <a:off x="4832361" y="1968370"/>
            <a:ext cx="647700" cy="139700"/>
          </a:xfrm>
          <a:custGeom>
            <a:avLst/>
            <a:gdLst>
              <a:gd name="T0" fmla="*/ 0 w 408"/>
              <a:gd name="T1" fmla="*/ 88 h 88"/>
              <a:gd name="T2" fmla="*/ 408 w 408"/>
              <a:gd name="T3" fmla="*/ 86 h 88"/>
              <a:gd name="T4" fmla="*/ 408 w 408"/>
              <a:gd name="T5" fmla="*/ 0 h 88"/>
              <a:gd name="T6" fmla="*/ 0 w 408"/>
              <a:gd name="T7" fmla="*/ 0 h 88"/>
              <a:gd name="T8" fmla="*/ 0 w 408"/>
              <a:gd name="T9" fmla="*/ 88 h 88"/>
            </a:gdLst>
            <a:ahLst/>
            <a:cxnLst>
              <a:cxn ang="0">
                <a:pos x="T0" y="T1"/>
              </a:cxn>
              <a:cxn ang="0">
                <a:pos x="T2" y="T3"/>
              </a:cxn>
              <a:cxn ang="0">
                <a:pos x="T4" y="T5"/>
              </a:cxn>
              <a:cxn ang="0">
                <a:pos x="T6" y="T7"/>
              </a:cxn>
              <a:cxn ang="0">
                <a:pos x="T8" y="T9"/>
              </a:cxn>
            </a:cxnLst>
            <a:rect l="0" t="0" r="r" b="b"/>
            <a:pathLst>
              <a:path w="408" h="88">
                <a:moveTo>
                  <a:pt x="0" y="88"/>
                </a:moveTo>
                <a:lnTo>
                  <a:pt x="408" y="86"/>
                </a:lnTo>
                <a:lnTo>
                  <a:pt x="408" y="0"/>
                </a:lnTo>
                <a:lnTo>
                  <a:pt x="0" y="0"/>
                </a:lnTo>
                <a:lnTo>
                  <a:pt x="0" y="8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37" name="AutoShape 24">
            <a:extLst>
              <a:ext uri="{FF2B5EF4-FFF2-40B4-BE49-F238E27FC236}">
                <a16:creationId xmlns:a16="http://schemas.microsoft.com/office/drawing/2014/main" id="{AD626828-FD83-FD90-C2FB-1A5F89C34D92}"/>
              </a:ext>
            </a:extLst>
          </p:cNvPr>
          <p:cNvSpPr>
            <a:spLocks noChangeAspect="1" noChangeArrowheads="1" noTextEdit="1"/>
          </p:cNvSpPr>
          <p:nvPr/>
        </p:nvSpPr>
        <p:spPr bwMode="auto">
          <a:xfrm flipV="1">
            <a:off x="1087476" y="4387088"/>
            <a:ext cx="114776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38" name="Freeform 40">
            <a:extLst>
              <a:ext uri="{FF2B5EF4-FFF2-40B4-BE49-F238E27FC236}">
                <a16:creationId xmlns:a16="http://schemas.microsoft.com/office/drawing/2014/main" id="{B1D10574-D801-3D44-0159-240BB51F30C8}"/>
              </a:ext>
            </a:extLst>
          </p:cNvPr>
          <p:cNvSpPr>
            <a:spLocks/>
          </p:cNvSpPr>
          <p:nvPr/>
        </p:nvSpPr>
        <p:spPr bwMode="auto">
          <a:xfrm flipV="1">
            <a:off x="1882635" y="4498214"/>
            <a:ext cx="95250" cy="715963"/>
          </a:xfrm>
          <a:custGeom>
            <a:avLst/>
            <a:gdLst>
              <a:gd name="T0" fmla="*/ 60 w 60"/>
              <a:gd name="T1" fmla="*/ 0 h 451"/>
              <a:gd name="T2" fmla="*/ 0 w 60"/>
              <a:gd name="T3" fmla="*/ 0 h 451"/>
              <a:gd name="T4" fmla="*/ 0 w 60"/>
              <a:gd name="T5" fmla="*/ 3 h 451"/>
              <a:gd name="T6" fmla="*/ 0 w 60"/>
              <a:gd name="T7" fmla="*/ 451 h 451"/>
              <a:gd name="T8" fmla="*/ 60 w 60"/>
              <a:gd name="T9" fmla="*/ 451 h 451"/>
              <a:gd name="T10" fmla="*/ 60 w 60"/>
              <a:gd name="T11" fmla="*/ 0 h 451"/>
            </a:gdLst>
            <a:ahLst/>
            <a:cxnLst>
              <a:cxn ang="0">
                <a:pos x="T0" y="T1"/>
              </a:cxn>
              <a:cxn ang="0">
                <a:pos x="T2" y="T3"/>
              </a:cxn>
              <a:cxn ang="0">
                <a:pos x="T4" y="T5"/>
              </a:cxn>
              <a:cxn ang="0">
                <a:pos x="T6" y="T7"/>
              </a:cxn>
              <a:cxn ang="0">
                <a:pos x="T8" y="T9"/>
              </a:cxn>
              <a:cxn ang="0">
                <a:pos x="T10" y="T11"/>
              </a:cxn>
            </a:cxnLst>
            <a:rect l="0" t="0" r="r" b="b"/>
            <a:pathLst>
              <a:path w="60" h="451">
                <a:moveTo>
                  <a:pt x="60" y="0"/>
                </a:moveTo>
                <a:lnTo>
                  <a:pt x="0" y="0"/>
                </a:lnTo>
                <a:lnTo>
                  <a:pt x="0" y="3"/>
                </a:lnTo>
                <a:lnTo>
                  <a:pt x="0" y="451"/>
                </a:lnTo>
                <a:lnTo>
                  <a:pt x="60" y="451"/>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39" name="Rounded Rectangle 91">
            <a:extLst>
              <a:ext uri="{FF2B5EF4-FFF2-40B4-BE49-F238E27FC236}">
                <a16:creationId xmlns:a16="http://schemas.microsoft.com/office/drawing/2014/main" id="{47BCE5BE-1F8C-EBFE-D2B9-31B9FABEC80A}"/>
              </a:ext>
            </a:extLst>
          </p:cNvPr>
          <p:cNvSpPr/>
          <p:nvPr/>
        </p:nvSpPr>
        <p:spPr>
          <a:xfrm>
            <a:off x="6632723" y="1990911"/>
            <a:ext cx="1023631" cy="548640"/>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black"/>
                </a:solidFill>
                <a:latin typeface="Arial" panose="020B0604020202020204" pitchFamily="34" charset="0"/>
                <a:cs typeface="Arial" panose="020B0604020202020204" pitchFamily="34" charset="0"/>
              </a:rPr>
              <a:t>Army Interview</a:t>
            </a:r>
          </a:p>
        </p:txBody>
      </p:sp>
      <p:sp>
        <p:nvSpPr>
          <p:cNvPr id="40" name="TextBox 39">
            <a:extLst>
              <a:ext uri="{FF2B5EF4-FFF2-40B4-BE49-F238E27FC236}">
                <a16:creationId xmlns:a16="http://schemas.microsoft.com/office/drawing/2014/main" id="{4037536C-DFBF-4E68-C71D-5042D56E016F}"/>
              </a:ext>
            </a:extLst>
          </p:cNvPr>
          <p:cNvSpPr txBox="1"/>
          <p:nvPr/>
        </p:nvSpPr>
        <p:spPr>
          <a:xfrm>
            <a:off x="5579845" y="3443091"/>
            <a:ext cx="2030966" cy="400110"/>
          </a:xfrm>
          <a:prstGeom prst="rect">
            <a:avLst/>
          </a:prstGeom>
          <a:noFill/>
          <a:ln w="50800">
            <a:noFill/>
          </a:ln>
        </p:spPr>
        <p:txBody>
          <a:bodyPr wrap="square" rtlCol="0">
            <a:spAutoFit/>
          </a:bodyPr>
          <a:lstStyle/>
          <a:p>
            <a:pPr algn="ctr"/>
            <a:r>
              <a:rPr lang="en-US" sz="1000" b="1" dirty="0">
                <a:solidFill>
                  <a:prstClr val="black"/>
                </a:solidFill>
                <a:latin typeface="Arial" panose="020B0604020202020204" pitchFamily="34" charset="0"/>
                <a:cs typeface="Arial" panose="020B0604020202020204" pitchFamily="34" charset="0"/>
              </a:rPr>
              <a:t>Military Entrance </a:t>
            </a:r>
          </a:p>
          <a:p>
            <a:pPr algn="ctr"/>
            <a:r>
              <a:rPr lang="en-US" sz="1000" b="1" dirty="0">
                <a:solidFill>
                  <a:prstClr val="black"/>
                </a:solidFill>
                <a:latin typeface="Arial" panose="020B0604020202020204" pitchFamily="34" charset="0"/>
                <a:cs typeface="Arial" panose="020B0604020202020204" pitchFamily="34" charset="0"/>
              </a:rPr>
              <a:t>Processing Command</a:t>
            </a:r>
          </a:p>
        </p:txBody>
      </p:sp>
      <p:pic>
        <p:nvPicPr>
          <p:cNvPr id="41" name="Picture 40">
            <a:extLst>
              <a:ext uri="{FF2B5EF4-FFF2-40B4-BE49-F238E27FC236}">
                <a16:creationId xmlns:a16="http://schemas.microsoft.com/office/drawing/2014/main" id="{55BD7FD8-B5F8-5AD3-AAF8-F4E2E7DF5DF4}"/>
              </a:ext>
            </a:extLst>
          </p:cNvPr>
          <p:cNvPicPr>
            <a:picLocks noChangeAspect="1"/>
          </p:cNvPicPr>
          <p:nvPr/>
        </p:nvPicPr>
        <p:blipFill>
          <a:blip r:embed="rId10"/>
          <a:stretch>
            <a:fillRect/>
          </a:stretch>
        </p:blipFill>
        <p:spPr>
          <a:xfrm>
            <a:off x="4456074" y="2647244"/>
            <a:ext cx="415050" cy="404128"/>
          </a:xfrm>
          <a:prstGeom prst="rect">
            <a:avLst/>
          </a:prstGeom>
        </p:spPr>
      </p:pic>
      <p:pic>
        <p:nvPicPr>
          <p:cNvPr id="42" name="Picture 41">
            <a:extLst>
              <a:ext uri="{FF2B5EF4-FFF2-40B4-BE49-F238E27FC236}">
                <a16:creationId xmlns:a16="http://schemas.microsoft.com/office/drawing/2014/main" id="{EE9187AB-E3E4-4BB2-8C63-00FB24454B9B}"/>
              </a:ext>
            </a:extLst>
          </p:cNvPr>
          <p:cNvPicPr>
            <a:picLocks noChangeAspect="1"/>
          </p:cNvPicPr>
          <p:nvPr/>
        </p:nvPicPr>
        <p:blipFill>
          <a:blip r:embed="rId10"/>
          <a:stretch>
            <a:fillRect/>
          </a:stretch>
        </p:blipFill>
        <p:spPr>
          <a:xfrm rot="16200000">
            <a:off x="4476677" y="1478115"/>
            <a:ext cx="415050" cy="404128"/>
          </a:xfrm>
          <a:prstGeom prst="rect">
            <a:avLst/>
          </a:prstGeom>
        </p:spPr>
      </p:pic>
      <p:sp>
        <p:nvSpPr>
          <p:cNvPr id="43" name="Rounded Rectangle 107">
            <a:extLst>
              <a:ext uri="{FF2B5EF4-FFF2-40B4-BE49-F238E27FC236}">
                <a16:creationId xmlns:a16="http://schemas.microsoft.com/office/drawing/2014/main" id="{2177D15E-C4BA-7BD6-0BC8-55B2586CB865}"/>
              </a:ext>
            </a:extLst>
          </p:cNvPr>
          <p:cNvSpPr/>
          <p:nvPr/>
        </p:nvSpPr>
        <p:spPr>
          <a:xfrm>
            <a:off x="5062850" y="1903418"/>
            <a:ext cx="1019358" cy="723629"/>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black"/>
                </a:solidFill>
                <a:latin typeface="Arial" panose="020B0604020202020204" pitchFamily="34" charset="0"/>
                <a:cs typeface="Arial" panose="020B0604020202020204" pitchFamily="34" charset="0"/>
              </a:rPr>
              <a:t>Make Appt w/ Prospect</a:t>
            </a:r>
          </a:p>
        </p:txBody>
      </p:sp>
      <p:pic>
        <p:nvPicPr>
          <p:cNvPr id="44" name="Picture 43">
            <a:extLst>
              <a:ext uri="{FF2B5EF4-FFF2-40B4-BE49-F238E27FC236}">
                <a16:creationId xmlns:a16="http://schemas.microsoft.com/office/drawing/2014/main" id="{E74FE415-B6C2-FBA0-004E-708EF4EFCF24}"/>
              </a:ext>
            </a:extLst>
          </p:cNvPr>
          <p:cNvPicPr>
            <a:picLocks noChangeAspect="1"/>
          </p:cNvPicPr>
          <p:nvPr/>
        </p:nvPicPr>
        <p:blipFill>
          <a:blip r:embed="rId8"/>
          <a:stretch>
            <a:fillRect/>
          </a:stretch>
        </p:blipFill>
        <p:spPr>
          <a:xfrm>
            <a:off x="6175487" y="2083254"/>
            <a:ext cx="363957" cy="363957"/>
          </a:xfrm>
          <a:prstGeom prst="rect">
            <a:avLst/>
          </a:prstGeom>
        </p:spPr>
      </p:pic>
      <p:sp>
        <p:nvSpPr>
          <p:cNvPr id="45" name="TextBox 44">
            <a:extLst>
              <a:ext uri="{FF2B5EF4-FFF2-40B4-BE49-F238E27FC236}">
                <a16:creationId xmlns:a16="http://schemas.microsoft.com/office/drawing/2014/main" id="{561744CE-0680-0FAB-9C13-E02FAD019869}"/>
              </a:ext>
            </a:extLst>
          </p:cNvPr>
          <p:cNvSpPr txBox="1"/>
          <p:nvPr/>
        </p:nvSpPr>
        <p:spPr>
          <a:xfrm>
            <a:off x="4839484" y="1057426"/>
            <a:ext cx="1396291" cy="861774"/>
          </a:xfrm>
          <a:prstGeom prst="rect">
            <a:avLst/>
          </a:prstGeom>
          <a:noFill/>
          <a:ln w="50800">
            <a:noFill/>
          </a:ln>
        </p:spPr>
        <p:txBody>
          <a:bodyPr wrap="square" rtlCol="0">
            <a:spAutoFit/>
          </a:bodyPr>
          <a:lstStyle/>
          <a:p>
            <a:pPr algn="ctr"/>
            <a:endParaRPr lang="en-US" sz="1000" b="1" dirty="0">
              <a:latin typeface="Arial" panose="020B0604020202020204" pitchFamily="34" charset="0"/>
              <a:cs typeface="Arial" panose="020B0604020202020204" pitchFamily="34" charset="0"/>
            </a:endParaRPr>
          </a:p>
          <a:p>
            <a:pPr algn="ctr"/>
            <a:r>
              <a:rPr lang="en-US" sz="1000" b="1" dirty="0">
                <a:latin typeface="Arial" panose="020B0604020202020204" pitchFamily="34" charset="0"/>
                <a:cs typeface="Arial" panose="020B0604020202020204" pitchFamily="34" charset="0"/>
              </a:rPr>
              <a:t>RA: 751K</a:t>
            </a:r>
          </a:p>
          <a:p>
            <a:pPr algn="ctr"/>
            <a:r>
              <a:rPr lang="en-US" sz="1000" b="1" dirty="0">
                <a:latin typeface="Arial" panose="020B0604020202020204" pitchFamily="34" charset="0"/>
                <a:cs typeface="Arial" panose="020B0604020202020204" pitchFamily="34" charset="0"/>
              </a:rPr>
              <a:t>AR: 182K</a:t>
            </a:r>
          </a:p>
          <a:p>
            <a:pPr algn="ctr"/>
            <a:r>
              <a:rPr lang="en-US" sz="1000" b="1" dirty="0">
                <a:solidFill>
                  <a:prstClr val="black"/>
                </a:solidFill>
                <a:latin typeface="Arial" panose="020B0604020202020204" pitchFamily="34" charset="0"/>
                <a:cs typeface="Arial" panose="020B0604020202020204" pitchFamily="34" charset="0"/>
              </a:rPr>
              <a:t>Appointments</a:t>
            </a:r>
          </a:p>
          <a:p>
            <a:pPr algn="ctr"/>
            <a:r>
              <a:rPr lang="en-US" sz="1000" b="1" dirty="0">
                <a:solidFill>
                  <a:prstClr val="black"/>
                </a:solidFill>
                <a:latin typeface="Arial" panose="020B0604020202020204" pitchFamily="34" charset="0"/>
                <a:cs typeface="Arial" panose="020B0604020202020204" pitchFamily="34" charset="0"/>
              </a:rPr>
              <a:t>Scheduled</a:t>
            </a:r>
          </a:p>
        </p:txBody>
      </p:sp>
      <p:sp>
        <p:nvSpPr>
          <p:cNvPr id="46" name="Rounded Rectangle 30">
            <a:extLst>
              <a:ext uri="{FF2B5EF4-FFF2-40B4-BE49-F238E27FC236}">
                <a16:creationId xmlns:a16="http://schemas.microsoft.com/office/drawing/2014/main" id="{F13E0931-F457-DF5B-FD3A-4AE8865DAF46}"/>
              </a:ext>
            </a:extLst>
          </p:cNvPr>
          <p:cNvSpPr/>
          <p:nvPr/>
        </p:nvSpPr>
        <p:spPr>
          <a:xfrm>
            <a:off x="3446422" y="3997253"/>
            <a:ext cx="1520800" cy="548640"/>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prstClr val="black"/>
                </a:solidFill>
                <a:latin typeface="Arial" panose="020B0604020202020204" pitchFamily="34" charset="0"/>
                <a:cs typeface="Arial" panose="020B0604020202020204" pitchFamily="34" charset="0"/>
              </a:rPr>
              <a:t>Military Entrance Processing Station</a:t>
            </a:r>
          </a:p>
        </p:txBody>
      </p:sp>
      <p:pic>
        <p:nvPicPr>
          <p:cNvPr id="47" name="Picture 46">
            <a:extLst>
              <a:ext uri="{FF2B5EF4-FFF2-40B4-BE49-F238E27FC236}">
                <a16:creationId xmlns:a16="http://schemas.microsoft.com/office/drawing/2014/main" id="{6FCE576C-8B81-4080-E6D7-595D7AE58E8E}"/>
              </a:ext>
            </a:extLst>
          </p:cNvPr>
          <p:cNvPicPr>
            <a:picLocks noChangeAspect="1"/>
          </p:cNvPicPr>
          <p:nvPr/>
        </p:nvPicPr>
        <p:blipFill rotWithShape="1">
          <a:blip r:embed="rId11"/>
          <a:srcRect t="15519" b="16757"/>
          <a:stretch/>
        </p:blipFill>
        <p:spPr>
          <a:xfrm>
            <a:off x="5170815" y="4103999"/>
            <a:ext cx="385255" cy="358141"/>
          </a:xfrm>
          <a:prstGeom prst="rect">
            <a:avLst/>
          </a:prstGeom>
        </p:spPr>
      </p:pic>
      <p:pic>
        <p:nvPicPr>
          <p:cNvPr id="48" name="Picture 47">
            <a:extLst>
              <a:ext uri="{FF2B5EF4-FFF2-40B4-BE49-F238E27FC236}">
                <a16:creationId xmlns:a16="http://schemas.microsoft.com/office/drawing/2014/main" id="{14698206-D457-3233-B30D-7CEA80010A14}"/>
              </a:ext>
            </a:extLst>
          </p:cNvPr>
          <p:cNvPicPr>
            <a:picLocks noChangeAspect="1"/>
          </p:cNvPicPr>
          <p:nvPr/>
        </p:nvPicPr>
        <p:blipFill>
          <a:blip r:embed="rId10"/>
          <a:stretch>
            <a:fillRect/>
          </a:stretch>
        </p:blipFill>
        <p:spPr>
          <a:xfrm rot="10800000">
            <a:off x="5263246" y="3876438"/>
            <a:ext cx="270550" cy="263430"/>
          </a:xfrm>
          <a:prstGeom prst="rect">
            <a:avLst/>
          </a:prstGeom>
        </p:spPr>
      </p:pic>
      <p:pic>
        <p:nvPicPr>
          <p:cNvPr id="49" name="Picture 48">
            <a:extLst>
              <a:ext uri="{FF2B5EF4-FFF2-40B4-BE49-F238E27FC236}">
                <a16:creationId xmlns:a16="http://schemas.microsoft.com/office/drawing/2014/main" id="{85751360-B852-AB44-FD14-843DE31D5ED0}"/>
              </a:ext>
            </a:extLst>
          </p:cNvPr>
          <p:cNvPicPr>
            <a:picLocks noChangeAspect="1"/>
          </p:cNvPicPr>
          <p:nvPr/>
        </p:nvPicPr>
        <p:blipFill>
          <a:blip r:embed="rId10"/>
          <a:stretch>
            <a:fillRect/>
          </a:stretch>
        </p:blipFill>
        <p:spPr>
          <a:xfrm rot="5400000">
            <a:off x="5267549" y="4429652"/>
            <a:ext cx="269141" cy="262058"/>
          </a:xfrm>
          <a:prstGeom prst="rect">
            <a:avLst/>
          </a:prstGeom>
        </p:spPr>
      </p:pic>
      <p:pic>
        <p:nvPicPr>
          <p:cNvPr id="50" name="Picture 49">
            <a:extLst>
              <a:ext uri="{FF2B5EF4-FFF2-40B4-BE49-F238E27FC236}">
                <a16:creationId xmlns:a16="http://schemas.microsoft.com/office/drawing/2014/main" id="{4FCBBC1A-7B86-1DA7-13E4-2141BD8A039B}"/>
              </a:ext>
            </a:extLst>
          </p:cNvPr>
          <p:cNvPicPr>
            <a:picLocks/>
          </p:cNvPicPr>
          <p:nvPr/>
        </p:nvPicPr>
        <p:blipFill>
          <a:blip r:embed="rId4"/>
          <a:stretch>
            <a:fillRect/>
          </a:stretch>
        </p:blipFill>
        <p:spPr>
          <a:xfrm rot="16200000">
            <a:off x="612460" y="5139471"/>
            <a:ext cx="1681917" cy="177148"/>
          </a:xfrm>
          <a:prstGeom prst="rect">
            <a:avLst/>
          </a:prstGeom>
        </p:spPr>
      </p:pic>
      <p:pic>
        <p:nvPicPr>
          <p:cNvPr id="51" name="Picture 50">
            <a:extLst>
              <a:ext uri="{FF2B5EF4-FFF2-40B4-BE49-F238E27FC236}">
                <a16:creationId xmlns:a16="http://schemas.microsoft.com/office/drawing/2014/main" id="{321B458B-8EB1-A509-D964-2B839F45B718}"/>
              </a:ext>
            </a:extLst>
          </p:cNvPr>
          <p:cNvPicPr>
            <a:picLocks/>
          </p:cNvPicPr>
          <p:nvPr/>
        </p:nvPicPr>
        <p:blipFill>
          <a:blip r:embed="rId12"/>
          <a:stretch>
            <a:fillRect/>
          </a:stretch>
        </p:blipFill>
        <p:spPr>
          <a:xfrm flipV="1">
            <a:off x="1654069" y="6191669"/>
            <a:ext cx="5764220" cy="162038"/>
          </a:xfrm>
          <a:prstGeom prst="rect">
            <a:avLst/>
          </a:prstGeom>
        </p:spPr>
      </p:pic>
      <p:sp>
        <p:nvSpPr>
          <p:cNvPr id="52" name="TextBox 51">
            <a:extLst>
              <a:ext uri="{FF2B5EF4-FFF2-40B4-BE49-F238E27FC236}">
                <a16:creationId xmlns:a16="http://schemas.microsoft.com/office/drawing/2014/main" id="{87DF3FD5-34BA-58E6-77B7-F82109F38840}"/>
              </a:ext>
            </a:extLst>
          </p:cNvPr>
          <p:cNvSpPr txBox="1"/>
          <p:nvPr/>
        </p:nvSpPr>
        <p:spPr>
          <a:xfrm>
            <a:off x="2564988" y="4715463"/>
            <a:ext cx="1433851" cy="646331"/>
          </a:xfrm>
          <a:prstGeom prst="rect">
            <a:avLst/>
          </a:prstGeom>
          <a:noFill/>
          <a:ln w="50800">
            <a:noFill/>
          </a:ln>
        </p:spPr>
        <p:txBody>
          <a:bodyPr wrap="square" rtlCol="0">
            <a:spAutoFit/>
          </a:bodyPr>
          <a:lstStyle/>
          <a:p>
            <a:pPr algn="ctr"/>
            <a:r>
              <a:rPr lang="en-US" sz="1200" b="1" dirty="0">
                <a:latin typeface="Arial" panose="020B0604020202020204" pitchFamily="34" charset="0"/>
                <a:cs typeface="Arial" panose="020B0604020202020204" pitchFamily="34" charset="0"/>
              </a:rPr>
              <a:t>14.6K</a:t>
            </a:r>
            <a:endParaRPr lang="en-US" sz="1200" b="1" dirty="0">
              <a:solidFill>
                <a:prstClr val="black"/>
              </a:solidFill>
              <a:latin typeface="Arial" panose="020B0604020202020204" pitchFamily="34" charset="0"/>
              <a:cs typeface="Arial" panose="020B0604020202020204" pitchFamily="34" charset="0"/>
            </a:endParaRPr>
          </a:p>
          <a:p>
            <a:pPr algn="ctr"/>
            <a:r>
              <a:rPr lang="en-US" sz="800" b="1" dirty="0">
                <a:solidFill>
                  <a:prstClr val="black"/>
                </a:solidFill>
                <a:latin typeface="Arial" panose="020B0604020202020204" pitchFamily="34" charset="0"/>
                <a:cs typeface="Arial" panose="020B0604020202020204" pitchFamily="34" charset="0"/>
              </a:rPr>
              <a:t>Report to Troop Program Unit (TPU) of Assignment </a:t>
            </a:r>
          </a:p>
          <a:p>
            <a:pPr algn="ctr"/>
            <a:r>
              <a:rPr lang="en-US" sz="800" b="1" dirty="0">
                <a:solidFill>
                  <a:prstClr val="black"/>
                </a:solidFill>
                <a:latin typeface="Arial" panose="020B0604020202020204" pitchFamily="34" charset="0"/>
                <a:cs typeface="Arial" panose="020B0604020202020204" pitchFamily="34" charset="0"/>
              </a:rPr>
              <a:t>(30 Days of Contracting)</a:t>
            </a:r>
          </a:p>
        </p:txBody>
      </p:sp>
      <p:pic>
        <p:nvPicPr>
          <p:cNvPr id="53" name="Picture 52">
            <a:extLst>
              <a:ext uri="{FF2B5EF4-FFF2-40B4-BE49-F238E27FC236}">
                <a16:creationId xmlns:a16="http://schemas.microsoft.com/office/drawing/2014/main" id="{89F307D3-0BD0-3CD2-E4FC-A4EC09B792F6}"/>
              </a:ext>
            </a:extLst>
          </p:cNvPr>
          <p:cNvPicPr>
            <a:picLocks noChangeAspect="1"/>
          </p:cNvPicPr>
          <p:nvPr/>
        </p:nvPicPr>
        <p:blipFill>
          <a:blip r:embed="rId9"/>
          <a:stretch>
            <a:fillRect/>
          </a:stretch>
        </p:blipFill>
        <p:spPr>
          <a:xfrm>
            <a:off x="4710591" y="6119534"/>
            <a:ext cx="315000" cy="315000"/>
          </a:xfrm>
          <a:prstGeom prst="rect">
            <a:avLst/>
          </a:prstGeom>
        </p:spPr>
      </p:pic>
      <p:pic>
        <p:nvPicPr>
          <p:cNvPr id="54" name="Picture 53">
            <a:extLst>
              <a:ext uri="{FF2B5EF4-FFF2-40B4-BE49-F238E27FC236}">
                <a16:creationId xmlns:a16="http://schemas.microsoft.com/office/drawing/2014/main" id="{9D75E494-ECC2-CAA4-FC7A-8C778740743F}"/>
              </a:ext>
            </a:extLst>
          </p:cNvPr>
          <p:cNvPicPr>
            <a:picLocks noChangeAspect="1"/>
          </p:cNvPicPr>
          <p:nvPr/>
        </p:nvPicPr>
        <p:blipFill>
          <a:blip r:embed="rId9"/>
          <a:stretch>
            <a:fillRect/>
          </a:stretch>
        </p:blipFill>
        <p:spPr>
          <a:xfrm>
            <a:off x="3151939" y="6162702"/>
            <a:ext cx="315000" cy="315000"/>
          </a:xfrm>
          <a:prstGeom prst="rect">
            <a:avLst/>
          </a:prstGeom>
        </p:spPr>
      </p:pic>
      <p:pic>
        <p:nvPicPr>
          <p:cNvPr id="55" name="Picture 54">
            <a:extLst>
              <a:ext uri="{FF2B5EF4-FFF2-40B4-BE49-F238E27FC236}">
                <a16:creationId xmlns:a16="http://schemas.microsoft.com/office/drawing/2014/main" id="{E0FBD127-2CDA-0DF5-DD7C-FECA28095DDF}"/>
              </a:ext>
            </a:extLst>
          </p:cNvPr>
          <p:cNvPicPr>
            <a:picLocks noChangeAspect="1"/>
          </p:cNvPicPr>
          <p:nvPr/>
        </p:nvPicPr>
        <p:blipFill>
          <a:blip r:embed="rId10"/>
          <a:stretch>
            <a:fillRect/>
          </a:stretch>
        </p:blipFill>
        <p:spPr>
          <a:xfrm rot="5400000">
            <a:off x="1344396" y="6069942"/>
            <a:ext cx="312565" cy="306781"/>
          </a:xfrm>
          <a:prstGeom prst="rect">
            <a:avLst/>
          </a:prstGeom>
        </p:spPr>
      </p:pic>
      <p:sp>
        <p:nvSpPr>
          <p:cNvPr id="56" name="Rounded Rectangle 83">
            <a:extLst>
              <a:ext uri="{FF2B5EF4-FFF2-40B4-BE49-F238E27FC236}">
                <a16:creationId xmlns:a16="http://schemas.microsoft.com/office/drawing/2014/main" id="{2DB9C6DE-B6B0-9154-5256-707826B893E5}"/>
              </a:ext>
            </a:extLst>
          </p:cNvPr>
          <p:cNvSpPr/>
          <p:nvPr/>
        </p:nvSpPr>
        <p:spPr>
          <a:xfrm>
            <a:off x="8194581" y="2875406"/>
            <a:ext cx="914425" cy="545493"/>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black"/>
                </a:solidFill>
                <a:latin typeface="Arial" panose="020B0604020202020204" pitchFamily="34" charset="0"/>
                <a:cs typeface="Arial" panose="020B0604020202020204" pitchFamily="34" charset="0"/>
              </a:rPr>
              <a:t>ASVAB</a:t>
            </a:r>
          </a:p>
          <a:p>
            <a:pPr algn="ctr"/>
            <a:r>
              <a:rPr lang="en-US" sz="1050" b="1" dirty="0">
                <a:solidFill>
                  <a:prstClr val="black"/>
                </a:solidFill>
                <a:latin typeface="Arial" panose="020B0604020202020204" pitchFamily="34" charset="0"/>
                <a:cs typeface="Arial" panose="020B0604020202020204" pitchFamily="34" charset="0"/>
              </a:rPr>
              <a:t>Test Pass</a:t>
            </a:r>
          </a:p>
        </p:txBody>
      </p:sp>
      <p:pic>
        <p:nvPicPr>
          <p:cNvPr id="57" name="Picture 56">
            <a:extLst>
              <a:ext uri="{FF2B5EF4-FFF2-40B4-BE49-F238E27FC236}">
                <a16:creationId xmlns:a16="http://schemas.microsoft.com/office/drawing/2014/main" id="{90EF221A-74D3-E671-0775-AE07540BA3A7}"/>
              </a:ext>
            </a:extLst>
          </p:cNvPr>
          <p:cNvPicPr>
            <a:picLocks noChangeAspect="1"/>
          </p:cNvPicPr>
          <p:nvPr/>
        </p:nvPicPr>
        <p:blipFill>
          <a:blip r:embed="rId9"/>
          <a:stretch>
            <a:fillRect/>
          </a:stretch>
        </p:blipFill>
        <p:spPr>
          <a:xfrm>
            <a:off x="8754850" y="3514865"/>
            <a:ext cx="249159" cy="249159"/>
          </a:xfrm>
          <a:prstGeom prst="rect">
            <a:avLst/>
          </a:prstGeom>
        </p:spPr>
      </p:pic>
      <p:sp>
        <p:nvSpPr>
          <p:cNvPr id="58" name="TextBox 57">
            <a:extLst>
              <a:ext uri="{FF2B5EF4-FFF2-40B4-BE49-F238E27FC236}">
                <a16:creationId xmlns:a16="http://schemas.microsoft.com/office/drawing/2014/main" id="{8567E507-EAC3-778D-9240-8B196F5B2E1B}"/>
              </a:ext>
            </a:extLst>
          </p:cNvPr>
          <p:cNvSpPr txBox="1"/>
          <p:nvPr/>
        </p:nvSpPr>
        <p:spPr>
          <a:xfrm>
            <a:off x="7705505" y="4705745"/>
            <a:ext cx="1449669" cy="507831"/>
          </a:xfrm>
          <a:prstGeom prst="rect">
            <a:avLst/>
          </a:prstGeom>
          <a:noFill/>
          <a:ln w="50800">
            <a:noFill/>
          </a:ln>
        </p:spPr>
        <p:txBody>
          <a:bodyPr wrap="square" rtlCol="0">
            <a:spAutoFit/>
          </a:bodyPr>
          <a:lstStyle/>
          <a:p>
            <a:pPr algn="ctr"/>
            <a:r>
              <a:rPr lang="en-US" sz="900" b="1" dirty="0">
                <a:latin typeface="Arial" panose="020B0604020202020204" pitchFamily="34" charset="0"/>
                <a:cs typeface="Arial" panose="020B0604020202020204" pitchFamily="34" charset="0"/>
              </a:rPr>
              <a:t>RA: 98K</a:t>
            </a:r>
          </a:p>
          <a:p>
            <a:pPr algn="ctr"/>
            <a:r>
              <a:rPr lang="en-US" sz="900" b="1" dirty="0">
                <a:latin typeface="Arial" panose="020B0604020202020204" pitchFamily="34" charset="0"/>
                <a:cs typeface="Arial" panose="020B0604020202020204" pitchFamily="34" charset="0"/>
              </a:rPr>
              <a:t>AR: 20K </a:t>
            </a:r>
          </a:p>
          <a:p>
            <a:pPr algn="ctr"/>
            <a:r>
              <a:rPr lang="en-US" sz="900" b="1" dirty="0">
                <a:latin typeface="Arial" panose="020B0604020202020204" pitchFamily="34" charset="0"/>
                <a:cs typeface="Arial" panose="020B0604020202020204" pitchFamily="34" charset="0"/>
              </a:rPr>
              <a:t>Agree to Process</a:t>
            </a:r>
          </a:p>
        </p:txBody>
      </p:sp>
      <p:sp>
        <p:nvSpPr>
          <p:cNvPr id="59" name="TextBox 58">
            <a:extLst>
              <a:ext uri="{FF2B5EF4-FFF2-40B4-BE49-F238E27FC236}">
                <a16:creationId xmlns:a16="http://schemas.microsoft.com/office/drawing/2014/main" id="{B96BE2BF-A33A-32FD-2069-F3E18FF1513B}"/>
              </a:ext>
            </a:extLst>
          </p:cNvPr>
          <p:cNvSpPr txBox="1"/>
          <p:nvPr/>
        </p:nvSpPr>
        <p:spPr>
          <a:xfrm>
            <a:off x="3512952" y="3626375"/>
            <a:ext cx="1351652" cy="400110"/>
          </a:xfrm>
          <a:prstGeom prst="rect">
            <a:avLst/>
          </a:prstGeom>
          <a:noFill/>
        </p:spPr>
        <p:txBody>
          <a:bodyPr wrap="none" rtlCol="0">
            <a:spAutoFit/>
          </a:bodyPr>
          <a:lstStyle/>
          <a:p>
            <a:r>
              <a:rPr lang="en-US" sz="1000" b="1" dirty="0">
                <a:latin typeface=" Arial"/>
              </a:rPr>
              <a:t>RA: 88K</a:t>
            </a:r>
          </a:p>
          <a:p>
            <a:r>
              <a:rPr lang="en-US" sz="1000" b="1" dirty="0">
                <a:latin typeface=" Arial"/>
              </a:rPr>
              <a:t>AR: 15K Contracts</a:t>
            </a:r>
          </a:p>
        </p:txBody>
      </p:sp>
      <p:pic>
        <p:nvPicPr>
          <p:cNvPr id="60" name="Picture 59">
            <a:extLst>
              <a:ext uri="{FF2B5EF4-FFF2-40B4-BE49-F238E27FC236}">
                <a16:creationId xmlns:a16="http://schemas.microsoft.com/office/drawing/2014/main" id="{2568C170-CB20-F93E-5119-3A0CAD188054}"/>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a:stretch/>
        </p:blipFill>
        <p:spPr>
          <a:xfrm>
            <a:off x="104296" y="1595432"/>
            <a:ext cx="562334" cy="5585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 name="Picture 60">
            <a:extLst>
              <a:ext uri="{FF2B5EF4-FFF2-40B4-BE49-F238E27FC236}">
                <a16:creationId xmlns:a16="http://schemas.microsoft.com/office/drawing/2014/main" id="{202175E8-5DCE-8382-9722-A6E89E1ED1B3}"/>
              </a:ext>
            </a:extLst>
          </p:cNvPr>
          <p:cNvPicPr>
            <a:picLocks noChangeAspect="1"/>
          </p:cNvPicPr>
          <p:nvPr/>
        </p:nvPicPr>
        <p:blipFill rotWithShape="1">
          <a:blip r:embed="rId14" cstate="email">
            <a:extLst>
              <a:ext uri="{28A0092B-C50C-407E-A947-70E740481C1C}">
                <a14:useLocalDpi xmlns:a14="http://schemas.microsoft.com/office/drawing/2010/main" val="0"/>
              </a:ext>
            </a:extLst>
          </a:blip>
          <a:srcRect/>
          <a:stretch/>
        </p:blipFill>
        <p:spPr>
          <a:xfrm>
            <a:off x="1311031" y="677340"/>
            <a:ext cx="838893" cy="4789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2" name="Picture 61">
            <a:extLst>
              <a:ext uri="{FF2B5EF4-FFF2-40B4-BE49-F238E27FC236}">
                <a16:creationId xmlns:a16="http://schemas.microsoft.com/office/drawing/2014/main" id="{878BB3B9-67B9-90B1-A7E2-051244A6D1B3}"/>
              </a:ext>
            </a:extLst>
          </p:cNvPr>
          <p:cNvPicPr>
            <a:picLocks noChangeAspect="1"/>
          </p:cNvPicPr>
          <p:nvPr/>
        </p:nvPicPr>
        <p:blipFill rotWithShape="1">
          <a:blip r:embed="rId15" cstate="email">
            <a:extLst>
              <a:ext uri="{28A0092B-C50C-407E-A947-70E740481C1C}">
                <a14:useLocalDpi xmlns:a14="http://schemas.microsoft.com/office/drawing/2010/main" val="0"/>
              </a:ext>
            </a:extLst>
          </a:blip>
          <a:srcRect/>
          <a:stretch/>
        </p:blipFill>
        <p:spPr>
          <a:xfrm>
            <a:off x="2822334" y="806724"/>
            <a:ext cx="633967" cy="4979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3" name="TextBox 62">
            <a:extLst>
              <a:ext uri="{FF2B5EF4-FFF2-40B4-BE49-F238E27FC236}">
                <a16:creationId xmlns:a16="http://schemas.microsoft.com/office/drawing/2014/main" id="{2676CDBE-C0D0-C88C-95B6-B5930916D0E7}"/>
              </a:ext>
            </a:extLst>
          </p:cNvPr>
          <p:cNvSpPr txBox="1"/>
          <p:nvPr/>
        </p:nvSpPr>
        <p:spPr>
          <a:xfrm>
            <a:off x="2542841" y="1267626"/>
            <a:ext cx="1205779" cy="215444"/>
          </a:xfrm>
          <a:prstGeom prst="rect">
            <a:avLst/>
          </a:prstGeom>
          <a:noFill/>
        </p:spPr>
        <p:txBody>
          <a:bodyPr wrap="none" rtlCol="0">
            <a:spAutoFit/>
          </a:bodyPr>
          <a:lstStyle/>
          <a:p>
            <a:r>
              <a:rPr lang="en-US" sz="800" dirty="0"/>
              <a:t>Email/Social Media/Text</a:t>
            </a:r>
          </a:p>
        </p:txBody>
      </p:sp>
      <p:sp>
        <p:nvSpPr>
          <p:cNvPr id="64" name="TextBox 63">
            <a:extLst>
              <a:ext uri="{FF2B5EF4-FFF2-40B4-BE49-F238E27FC236}">
                <a16:creationId xmlns:a16="http://schemas.microsoft.com/office/drawing/2014/main" id="{37365812-2D10-43FB-DB13-139455E9BE63}"/>
              </a:ext>
            </a:extLst>
          </p:cNvPr>
          <p:cNvSpPr txBox="1"/>
          <p:nvPr/>
        </p:nvSpPr>
        <p:spPr>
          <a:xfrm>
            <a:off x="1393531" y="1120911"/>
            <a:ext cx="699230" cy="215444"/>
          </a:xfrm>
          <a:prstGeom prst="rect">
            <a:avLst/>
          </a:prstGeom>
          <a:noFill/>
        </p:spPr>
        <p:txBody>
          <a:bodyPr wrap="none" rtlCol="0">
            <a:spAutoFit/>
          </a:bodyPr>
          <a:lstStyle/>
          <a:p>
            <a:r>
              <a:rPr lang="en-US" sz="800" dirty="0"/>
              <a:t>Face to Face</a:t>
            </a:r>
          </a:p>
        </p:txBody>
      </p:sp>
      <p:sp>
        <p:nvSpPr>
          <p:cNvPr id="65" name="TextBox 64">
            <a:extLst>
              <a:ext uri="{FF2B5EF4-FFF2-40B4-BE49-F238E27FC236}">
                <a16:creationId xmlns:a16="http://schemas.microsoft.com/office/drawing/2014/main" id="{B528E90D-025C-E2A9-490C-455E91E70DB2}"/>
              </a:ext>
            </a:extLst>
          </p:cNvPr>
          <p:cNvSpPr txBox="1"/>
          <p:nvPr/>
        </p:nvSpPr>
        <p:spPr>
          <a:xfrm>
            <a:off x="47039" y="2151771"/>
            <a:ext cx="646331" cy="215444"/>
          </a:xfrm>
          <a:prstGeom prst="rect">
            <a:avLst/>
          </a:prstGeom>
          <a:noFill/>
        </p:spPr>
        <p:txBody>
          <a:bodyPr wrap="none" rtlCol="0">
            <a:spAutoFit/>
          </a:bodyPr>
          <a:lstStyle/>
          <a:p>
            <a:r>
              <a:rPr lang="en-US" sz="800" dirty="0"/>
              <a:t>Telephonic</a:t>
            </a:r>
          </a:p>
        </p:txBody>
      </p:sp>
      <p:sp>
        <p:nvSpPr>
          <p:cNvPr id="66" name="Rectangle 65">
            <a:extLst>
              <a:ext uri="{FF2B5EF4-FFF2-40B4-BE49-F238E27FC236}">
                <a16:creationId xmlns:a16="http://schemas.microsoft.com/office/drawing/2014/main" id="{F95C3FEE-CF3D-1E50-884B-E7C956406DB1}"/>
              </a:ext>
            </a:extLst>
          </p:cNvPr>
          <p:cNvSpPr/>
          <p:nvPr/>
        </p:nvSpPr>
        <p:spPr>
          <a:xfrm>
            <a:off x="148161" y="2751753"/>
            <a:ext cx="592229" cy="247304"/>
          </a:xfrm>
          <a:prstGeom prst="rect">
            <a:avLst/>
          </a:prstGeom>
          <a:solidFill>
            <a:schemeClr val="accent4">
              <a:lumMod val="40000"/>
              <a:lumOff val="60000"/>
            </a:schemeClr>
          </a:solidFill>
          <a:ln>
            <a:solidFill>
              <a:srgbClr val="233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 name="TextBox 66">
            <a:extLst>
              <a:ext uri="{FF2B5EF4-FFF2-40B4-BE49-F238E27FC236}">
                <a16:creationId xmlns:a16="http://schemas.microsoft.com/office/drawing/2014/main" id="{E6C98C4D-7F34-D4DC-0810-AE2C474451DF}"/>
              </a:ext>
            </a:extLst>
          </p:cNvPr>
          <p:cNvSpPr txBox="1"/>
          <p:nvPr/>
        </p:nvSpPr>
        <p:spPr>
          <a:xfrm>
            <a:off x="187033" y="2826439"/>
            <a:ext cx="575799" cy="215444"/>
          </a:xfrm>
          <a:prstGeom prst="rect">
            <a:avLst/>
          </a:prstGeom>
          <a:noFill/>
        </p:spPr>
        <p:txBody>
          <a:bodyPr wrap="none" rtlCol="0">
            <a:spAutoFit/>
          </a:bodyPr>
          <a:lstStyle>
            <a:defPPr>
              <a:defRPr lang="en-US"/>
            </a:defPPr>
            <a:lvl1pPr>
              <a:defRPr sz="800"/>
            </a:lvl1pPr>
          </a:lstStyle>
          <a:p>
            <a:r>
              <a:rPr lang="en-US" dirty="0"/>
              <a:t>Mail outs</a:t>
            </a:r>
          </a:p>
        </p:txBody>
      </p:sp>
      <p:pic>
        <p:nvPicPr>
          <p:cNvPr id="68" name="Picture 67">
            <a:extLst>
              <a:ext uri="{FF2B5EF4-FFF2-40B4-BE49-F238E27FC236}">
                <a16:creationId xmlns:a16="http://schemas.microsoft.com/office/drawing/2014/main" id="{91814C66-D2A0-6C63-9F34-B14B59A8DD2E}"/>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798977" y="3061286"/>
            <a:ext cx="799782" cy="533553"/>
          </a:xfrm>
          <a:prstGeom prst="rect">
            <a:avLst/>
          </a:prstGeom>
        </p:spPr>
      </p:pic>
      <p:sp>
        <p:nvSpPr>
          <p:cNvPr id="69" name="TextBox 68">
            <a:extLst>
              <a:ext uri="{FF2B5EF4-FFF2-40B4-BE49-F238E27FC236}">
                <a16:creationId xmlns:a16="http://schemas.microsoft.com/office/drawing/2014/main" id="{F4DD99EC-0829-C94D-77A4-A7F388D70422}"/>
              </a:ext>
            </a:extLst>
          </p:cNvPr>
          <p:cNvSpPr txBox="1"/>
          <p:nvPr/>
        </p:nvSpPr>
        <p:spPr>
          <a:xfrm>
            <a:off x="578008" y="3608930"/>
            <a:ext cx="1177325" cy="461665"/>
          </a:xfrm>
          <a:prstGeom prst="rect">
            <a:avLst/>
          </a:prstGeom>
          <a:noFill/>
        </p:spPr>
        <p:txBody>
          <a:bodyPr wrap="square" rtlCol="0">
            <a:spAutoFit/>
          </a:bodyPr>
          <a:lstStyle/>
          <a:p>
            <a:pPr algn="ctr"/>
            <a:r>
              <a:rPr lang="en-US" sz="800" dirty="0"/>
              <a:t>HS List / College List / ASVAB</a:t>
            </a:r>
          </a:p>
          <a:p>
            <a:pPr algn="ctr"/>
            <a:r>
              <a:rPr lang="en-US" sz="800" dirty="0"/>
              <a:t>School Events</a:t>
            </a:r>
          </a:p>
        </p:txBody>
      </p:sp>
      <p:pic>
        <p:nvPicPr>
          <p:cNvPr id="70" name="Picture 69">
            <a:extLst>
              <a:ext uri="{FF2B5EF4-FFF2-40B4-BE49-F238E27FC236}">
                <a16:creationId xmlns:a16="http://schemas.microsoft.com/office/drawing/2014/main" id="{A26CE1BC-A456-B5DA-87A4-B5A1FCEF56F1}"/>
              </a:ext>
            </a:extLst>
          </p:cNvPr>
          <p:cNvPicPr>
            <a:picLocks noChangeAspect="1"/>
          </p:cNvPicPr>
          <p:nvPr/>
        </p:nvPicPr>
        <p:blipFill rotWithShape="1">
          <a:blip r:embed="rId17" cstate="email">
            <a:extLst>
              <a:ext uri="{28A0092B-C50C-407E-A947-70E740481C1C}">
                <a14:useLocalDpi xmlns:a14="http://schemas.microsoft.com/office/drawing/2010/main" val="0"/>
              </a:ext>
            </a:extLst>
          </a:blip>
          <a:srcRect/>
          <a:stretch/>
        </p:blipFill>
        <p:spPr>
          <a:xfrm>
            <a:off x="3898750" y="801394"/>
            <a:ext cx="611168" cy="308011"/>
          </a:xfrm>
          <a:prstGeom prst="rect">
            <a:avLst/>
          </a:prstGeom>
        </p:spPr>
      </p:pic>
      <p:sp>
        <p:nvSpPr>
          <p:cNvPr id="71" name="TextBox 70">
            <a:extLst>
              <a:ext uri="{FF2B5EF4-FFF2-40B4-BE49-F238E27FC236}">
                <a16:creationId xmlns:a16="http://schemas.microsoft.com/office/drawing/2014/main" id="{5DB04BBA-2585-BC78-9318-8A226BF0106A}"/>
              </a:ext>
            </a:extLst>
          </p:cNvPr>
          <p:cNvSpPr txBox="1"/>
          <p:nvPr/>
        </p:nvSpPr>
        <p:spPr>
          <a:xfrm>
            <a:off x="3860072" y="1080237"/>
            <a:ext cx="681597" cy="215444"/>
          </a:xfrm>
          <a:prstGeom prst="rect">
            <a:avLst/>
          </a:prstGeom>
          <a:noFill/>
        </p:spPr>
        <p:txBody>
          <a:bodyPr wrap="none" rtlCol="0">
            <a:spAutoFit/>
          </a:bodyPr>
          <a:lstStyle/>
          <a:p>
            <a:r>
              <a:rPr lang="en-US" sz="800" dirty="0"/>
              <a:t>College OPS</a:t>
            </a:r>
          </a:p>
        </p:txBody>
      </p:sp>
      <p:pic>
        <p:nvPicPr>
          <p:cNvPr id="72" name="Picture 71">
            <a:extLst>
              <a:ext uri="{FF2B5EF4-FFF2-40B4-BE49-F238E27FC236}">
                <a16:creationId xmlns:a16="http://schemas.microsoft.com/office/drawing/2014/main" id="{D9B77040-0709-E1FE-48C8-DCCF19CA6252}"/>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290498" y="713232"/>
            <a:ext cx="522436" cy="522436"/>
          </a:xfrm>
          <a:prstGeom prst="rect">
            <a:avLst/>
          </a:prstGeom>
        </p:spPr>
      </p:pic>
      <p:sp>
        <p:nvSpPr>
          <p:cNvPr id="73" name="TextBox 72">
            <a:extLst>
              <a:ext uri="{FF2B5EF4-FFF2-40B4-BE49-F238E27FC236}">
                <a16:creationId xmlns:a16="http://schemas.microsoft.com/office/drawing/2014/main" id="{AB6053CC-EB6D-BAAD-0B48-6935DB6651D0}"/>
              </a:ext>
            </a:extLst>
          </p:cNvPr>
          <p:cNvSpPr txBox="1"/>
          <p:nvPr/>
        </p:nvSpPr>
        <p:spPr>
          <a:xfrm>
            <a:off x="283148" y="1191506"/>
            <a:ext cx="497252" cy="215444"/>
          </a:xfrm>
          <a:prstGeom prst="rect">
            <a:avLst/>
          </a:prstGeom>
          <a:noFill/>
        </p:spPr>
        <p:txBody>
          <a:bodyPr wrap="none" rtlCol="0">
            <a:spAutoFit/>
          </a:bodyPr>
          <a:lstStyle/>
          <a:p>
            <a:r>
              <a:rPr lang="en-US" sz="800" dirty="0"/>
              <a:t>Walk in</a:t>
            </a:r>
          </a:p>
        </p:txBody>
      </p:sp>
      <p:pic>
        <p:nvPicPr>
          <p:cNvPr id="74" name="Picture 73">
            <a:extLst>
              <a:ext uri="{FF2B5EF4-FFF2-40B4-BE49-F238E27FC236}">
                <a16:creationId xmlns:a16="http://schemas.microsoft.com/office/drawing/2014/main" id="{16CE65A4-3738-8B30-D09E-54DBF91751CA}"/>
              </a:ext>
            </a:extLst>
          </p:cNvPr>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2531497" y="3261008"/>
            <a:ext cx="917801" cy="403400"/>
          </a:xfrm>
          <a:prstGeom prst="rect">
            <a:avLst/>
          </a:prstGeom>
        </p:spPr>
      </p:pic>
      <p:sp>
        <p:nvSpPr>
          <p:cNvPr id="75" name="TextBox 74">
            <a:extLst>
              <a:ext uri="{FF2B5EF4-FFF2-40B4-BE49-F238E27FC236}">
                <a16:creationId xmlns:a16="http://schemas.microsoft.com/office/drawing/2014/main" id="{4E7E1206-042E-37D0-D6FD-9511FAE10BCF}"/>
              </a:ext>
            </a:extLst>
          </p:cNvPr>
          <p:cNvSpPr txBox="1"/>
          <p:nvPr/>
        </p:nvSpPr>
        <p:spPr>
          <a:xfrm>
            <a:off x="2518953" y="3664408"/>
            <a:ext cx="942887" cy="215444"/>
          </a:xfrm>
          <a:prstGeom prst="rect">
            <a:avLst/>
          </a:prstGeom>
          <a:noFill/>
        </p:spPr>
        <p:txBody>
          <a:bodyPr wrap="none" rtlCol="0">
            <a:spAutoFit/>
          </a:bodyPr>
          <a:lstStyle/>
          <a:p>
            <a:r>
              <a:rPr lang="en-US" sz="800" dirty="0"/>
              <a:t>Virtual Campaigns</a:t>
            </a:r>
          </a:p>
        </p:txBody>
      </p:sp>
      <p:sp>
        <p:nvSpPr>
          <p:cNvPr id="76" name="TextBox 75">
            <a:extLst>
              <a:ext uri="{FF2B5EF4-FFF2-40B4-BE49-F238E27FC236}">
                <a16:creationId xmlns:a16="http://schemas.microsoft.com/office/drawing/2014/main" id="{C4A66D57-5BCB-0875-AD22-18C895A303ED}"/>
              </a:ext>
            </a:extLst>
          </p:cNvPr>
          <p:cNvSpPr txBox="1"/>
          <p:nvPr/>
        </p:nvSpPr>
        <p:spPr>
          <a:xfrm>
            <a:off x="4007019" y="3042786"/>
            <a:ext cx="585793" cy="461665"/>
          </a:xfrm>
          <a:prstGeom prst="rect">
            <a:avLst/>
          </a:prstGeom>
          <a:solidFill>
            <a:schemeClr val="tx1"/>
          </a:solidFill>
        </p:spPr>
        <p:txBody>
          <a:bodyPr wrap="square" rtlCol="0">
            <a:spAutoFit/>
          </a:bodyPr>
          <a:lstStyle/>
          <a:p>
            <a:pPr algn="ctr"/>
            <a:r>
              <a:rPr lang="en-US" sz="800" b="1" dirty="0">
                <a:solidFill>
                  <a:srgbClr val="FFC000"/>
                </a:solidFill>
              </a:rPr>
              <a:t>Army Reserve Referrals</a:t>
            </a:r>
          </a:p>
        </p:txBody>
      </p:sp>
      <p:sp>
        <p:nvSpPr>
          <p:cNvPr id="77" name="Freeform 6">
            <a:extLst>
              <a:ext uri="{FF2B5EF4-FFF2-40B4-BE49-F238E27FC236}">
                <a16:creationId xmlns:a16="http://schemas.microsoft.com/office/drawing/2014/main" id="{AF54DF83-FFCF-0991-7108-662425EECB8C}"/>
              </a:ext>
            </a:extLst>
          </p:cNvPr>
          <p:cNvSpPr/>
          <p:nvPr/>
        </p:nvSpPr>
        <p:spPr>
          <a:xfrm>
            <a:off x="155276" y="2761316"/>
            <a:ext cx="586597" cy="94890"/>
          </a:xfrm>
          <a:custGeom>
            <a:avLst/>
            <a:gdLst>
              <a:gd name="connsiteX0" fmla="*/ 0 w 586597"/>
              <a:gd name="connsiteY0" fmla="*/ 0 h 94890"/>
              <a:gd name="connsiteX1" fmla="*/ 319178 w 586597"/>
              <a:gd name="connsiteY1" fmla="*/ 94890 h 94890"/>
              <a:gd name="connsiteX2" fmla="*/ 586597 w 586597"/>
              <a:gd name="connsiteY2" fmla="*/ 0 h 94890"/>
            </a:gdLst>
            <a:ahLst/>
            <a:cxnLst>
              <a:cxn ang="0">
                <a:pos x="connsiteX0" y="connsiteY0"/>
              </a:cxn>
              <a:cxn ang="0">
                <a:pos x="connsiteX1" y="connsiteY1"/>
              </a:cxn>
              <a:cxn ang="0">
                <a:pos x="connsiteX2" y="connsiteY2"/>
              </a:cxn>
            </a:cxnLst>
            <a:rect l="l" t="t" r="r" b="b"/>
            <a:pathLst>
              <a:path w="586597" h="94890">
                <a:moveTo>
                  <a:pt x="0" y="0"/>
                </a:moveTo>
                <a:lnTo>
                  <a:pt x="319178" y="94890"/>
                </a:lnTo>
                <a:lnTo>
                  <a:pt x="586597"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8" name="TextBox 77">
            <a:extLst>
              <a:ext uri="{FF2B5EF4-FFF2-40B4-BE49-F238E27FC236}">
                <a16:creationId xmlns:a16="http://schemas.microsoft.com/office/drawing/2014/main" id="{94CB639F-F6BE-DAEA-BAC7-112FF5096F66}"/>
              </a:ext>
            </a:extLst>
          </p:cNvPr>
          <p:cNvSpPr txBox="1"/>
          <p:nvPr/>
        </p:nvSpPr>
        <p:spPr>
          <a:xfrm>
            <a:off x="4797159" y="653703"/>
            <a:ext cx="1461587" cy="428066"/>
          </a:xfrm>
          <a:prstGeom prst="rect">
            <a:avLst/>
          </a:prstGeom>
          <a:noFill/>
        </p:spPr>
        <p:txBody>
          <a:bodyPr wrap="square" rtlCol="0">
            <a:spAutoFit/>
          </a:bodyPr>
          <a:lstStyle/>
          <a:p>
            <a:pPr algn="ctr"/>
            <a:r>
              <a:rPr lang="en-US" sz="1091" dirty="0"/>
              <a:t>50% of appts are made in the first week</a:t>
            </a:r>
          </a:p>
        </p:txBody>
      </p:sp>
      <p:sp>
        <p:nvSpPr>
          <p:cNvPr id="79" name="TextBox 78">
            <a:extLst>
              <a:ext uri="{FF2B5EF4-FFF2-40B4-BE49-F238E27FC236}">
                <a16:creationId xmlns:a16="http://schemas.microsoft.com/office/drawing/2014/main" id="{5491EA94-0FC3-AFCD-E4AE-673356A4EDC1}"/>
              </a:ext>
            </a:extLst>
          </p:cNvPr>
          <p:cNvSpPr txBox="1"/>
          <p:nvPr/>
        </p:nvSpPr>
        <p:spPr>
          <a:xfrm>
            <a:off x="6572780" y="598939"/>
            <a:ext cx="1047806" cy="595932"/>
          </a:xfrm>
          <a:prstGeom prst="rect">
            <a:avLst/>
          </a:prstGeom>
          <a:noFill/>
        </p:spPr>
        <p:txBody>
          <a:bodyPr wrap="square" rtlCol="0">
            <a:spAutoFit/>
          </a:bodyPr>
          <a:lstStyle/>
          <a:p>
            <a:pPr algn="ctr"/>
            <a:r>
              <a:rPr lang="en-US" sz="1091" dirty="0"/>
              <a:t>Average 2.6 Days appt to interview</a:t>
            </a:r>
          </a:p>
        </p:txBody>
      </p:sp>
      <p:pic>
        <p:nvPicPr>
          <p:cNvPr id="80" name="Picture 79">
            <a:extLst>
              <a:ext uri="{FF2B5EF4-FFF2-40B4-BE49-F238E27FC236}">
                <a16:creationId xmlns:a16="http://schemas.microsoft.com/office/drawing/2014/main" id="{96ED602B-04D1-E0D7-4CD9-6F6EE0243234}"/>
              </a:ext>
            </a:extLst>
          </p:cNvPr>
          <p:cNvPicPr>
            <a:picLocks noChangeAspect="1"/>
          </p:cNvPicPr>
          <p:nvPr/>
        </p:nvPicPr>
        <p:blipFill>
          <a:blip r:embed="rId10"/>
          <a:stretch>
            <a:fillRect/>
          </a:stretch>
        </p:blipFill>
        <p:spPr>
          <a:xfrm rot="10800000">
            <a:off x="898905" y="5763329"/>
            <a:ext cx="258250" cy="226883"/>
          </a:xfrm>
          <a:prstGeom prst="rect">
            <a:avLst/>
          </a:prstGeom>
        </p:spPr>
      </p:pic>
      <p:pic>
        <p:nvPicPr>
          <p:cNvPr id="81" name="Picture 80">
            <a:extLst>
              <a:ext uri="{FF2B5EF4-FFF2-40B4-BE49-F238E27FC236}">
                <a16:creationId xmlns:a16="http://schemas.microsoft.com/office/drawing/2014/main" id="{45A628E4-29F6-8C26-6F80-28178BC344F9}"/>
              </a:ext>
            </a:extLst>
          </p:cNvPr>
          <p:cNvPicPr>
            <a:picLocks/>
          </p:cNvPicPr>
          <p:nvPr/>
        </p:nvPicPr>
        <p:blipFill>
          <a:blip r:embed="rId12"/>
          <a:stretch>
            <a:fillRect/>
          </a:stretch>
        </p:blipFill>
        <p:spPr>
          <a:xfrm flipV="1">
            <a:off x="1144579" y="5778041"/>
            <a:ext cx="241208" cy="137160"/>
          </a:xfrm>
          <a:prstGeom prst="rect">
            <a:avLst/>
          </a:prstGeom>
        </p:spPr>
      </p:pic>
      <p:pic>
        <p:nvPicPr>
          <p:cNvPr id="82" name="Picture 81">
            <a:extLst>
              <a:ext uri="{FF2B5EF4-FFF2-40B4-BE49-F238E27FC236}">
                <a16:creationId xmlns:a16="http://schemas.microsoft.com/office/drawing/2014/main" id="{A7757CB8-AE8C-7EC4-5742-CF4AEA87A6BA}"/>
              </a:ext>
            </a:extLst>
          </p:cNvPr>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845859" y="6002994"/>
            <a:ext cx="288294" cy="355372"/>
          </a:xfrm>
          <a:prstGeom prst="rect">
            <a:avLst/>
          </a:prstGeom>
        </p:spPr>
      </p:pic>
      <p:sp>
        <p:nvSpPr>
          <p:cNvPr id="83" name="TextBox 82">
            <a:extLst>
              <a:ext uri="{FF2B5EF4-FFF2-40B4-BE49-F238E27FC236}">
                <a16:creationId xmlns:a16="http://schemas.microsoft.com/office/drawing/2014/main" id="{66D827CC-56AF-45EC-F789-E0E4400F9069}"/>
              </a:ext>
            </a:extLst>
          </p:cNvPr>
          <p:cNvSpPr txBox="1"/>
          <p:nvPr/>
        </p:nvSpPr>
        <p:spPr>
          <a:xfrm>
            <a:off x="341620" y="5951510"/>
            <a:ext cx="582211" cy="507831"/>
          </a:xfrm>
          <a:prstGeom prst="rect">
            <a:avLst/>
          </a:prstGeom>
          <a:noFill/>
          <a:ln w="50800">
            <a:noFill/>
          </a:ln>
        </p:spPr>
        <p:txBody>
          <a:bodyPr wrap="square" rtlCol="0">
            <a:spAutoFit/>
          </a:bodyPr>
          <a:lstStyle>
            <a:defPPr>
              <a:defRPr lang="en-US"/>
            </a:defPPr>
            <a:lvl1pPr algn="ctr">
              <a:defRPr sz="900" b="1">
                <a:solidFill>
                  <a:prstClr val="black"/>
                </a:solidFill>
                <a:latin typeface="Arial" panose="020B0604020202020204" pitchFamily="34" charset="0"/>
                <a:cs typeface="Arial" panose="020B0604020202020204" pitchFamily="34" charset="0"/>
              </a:defRPr>
            </a:lvl1pPr>
          </a:lstStyle>
          <a:p>
            <a:r>
              <a:rPr lang="en-US" dirty="0"/>
              <a:t>Losses</a:t>
            </a:r>
          </a:p>
          <a:p>
            <a:r>
              <a:rPr lang="en-US" dirty="0"/>
              <a:t>+/- 4.4K</a:t>
            </a:r>
          </a:p>
        </p:txBody>
      </p:sp>
      <p:sp>
        <p:nvSpPr>
          <p:cNvPr id="84" name="TextBox 83">
            <a:extLst>
              <a:ext uri="{FF2B5EF4-FFF2-40B4-BE49-F238E27FC236}">
                <a16:creationId xmlns:a16="http://schemas.microsoft.com/office/drawing/2014/main" id="{DA49CFF6-B943-E0E7-C961-3749475F15B2}"/>
              </a:ext>
            </a:extLst>
          </p:cNvPr>
          <p:cNvSpPr txBox="1"/>
          <p:nvPr/>
        </p:nvSpPr>
        <p:spPr>
          <a:xfrm>
            <a:off x="889923" y="2369819"/>
            <a:ext cx="2711512" cy="400110"/>
          </a:xfrm>
          <a:prstGeom prst="rect">
            <a:avLst/>
          </a:prstGeom>
          <a:noFill/>
        </p:spPr>
        <p:txBody>
          <a:bodyPr wrap="none" rtlCol="0">
            <a:spAutoFit/>
          </a:bodyPr>
          <a:lstStyle/>
          <a:p>
            <a:r>
              <a:rPr lang="en-US" sz="2000" b="1" i="1" dirty="0">
                <a:solidFill>
                  <a:schemeClr val="bg1"/>
                </a:solidFill>
                <a:effectLst>
                  <a:outerShdw blurRad="38100" dist="38100" dir="2700000" algn="tl">
                    <a:srgbClr val="000000">
                      <a:alpha val="43137"/>
                    </a:srgbClr>
                  </a:outerShdw>
                </a:effectLst>
              </a:rPr>
              <a:t>37.3 Leads to a contract</a:t>
            </a:r>
          </a:p>
        </p:txBody>
      </p:sp>
      <p:pic>
        <p:nvPicPr>
          <p:cNvPr id="85" name="Picture 84">
            <a:extLst>
              <a:ext uri="{FF2B5EF4-FFF2-40B4-BE49-F238E27FC236}">
                <a16:creationId xmlns:a16="http://schemas.microsoft.com/office/drawing/2014/main" id="{964218B2-AA69-7066-4786-16ED3AA83477}"/>
              </a:ext>
            </a:extLst>
          </p:cNvPr>
          <p:cNvPicPr>
            <a:picLocks noChangeAspect="1"/>
          </p:cNvPicPr>
          <p:nvPr/>
        </p:nvPicPr>
        <p:blipFill>
          <a:blip r:embed="rId4"/>
          <a:stretch>
            <a:fillRect/>
          </a:stretch>
        </p:blipFill>
        <p:spPr>
          <a:xfrm>
            <a:off x="4015210" y="1519235"/>
            <a:ext cx="485723" cy="215444"/>
          </a:xfrm>
          <a:prstGeom prst="rect">
            <a:avLst/>
          </a:prstGeom>
        </p:spPr>
      </p:pic>
      <p:pic>
        <p:nvPicPr>
          <p:cNvPr id="86" name="Picture 85">
            <a:extLst>
              <a:ext uri="{FF2B5EF4-FFF2-40B4-BE49-F238E27FC236}">
                <a16:creationId xmlns:a16="http://schemas.microsoft.com/office/drawing/2014/main" id="{9452F06D-6FD6-57B3-42DD-7F71664F15A0}"/>
              </a:ext>
            </a:extLst>
          </p:cNvPr>
          <p:cNvPicPr>
            <a:picLocks noChangeAspect="1"/>
          </p:cNvPicPr>
          <p:nvPr/>
        </p:nvPicPr>
        <p:blipFill>
          <a:blip r:embed="rId4"/>
          <a:stretch>
            <a:fillRect/>
          </a:stretch>
        </p:blipFill>
        <p:spPr>
          <a:xfrm>
            <a:off x="3974961" y="2071173"/>
            <a:ext cx="527422" cy="246191"/>
          </a:xfrm>
          <a:prstGeom prst="rect">
            <a:avLst/>
          </a:prstGeom>
        </p:spPr>
      </p:pic>
      <p:pic>
        <p:nvPicPr>
          <p:cNvPr id="87" name="Picture 86">
            <a:extLst>
              <a:ext uri="{FF2B5EF4-FFF2-40B4-BE49-F238E27FC236}">
                <a16:creationId xmlns:a16="http://schemas.microsoft.com/office/drawing/2014/main" id="{16C1AF74-3D00-25FA-5032-9A195F165394}"/>
              </a:ext>
            </a:extLst>
          </p:cNvPr>
          <p:cNvPicPr>
            <a:picLocks noChangeAspect="1"/>
          </p:cNvPicPr>
          <p:nvPr/>
        </p:nvPicPr>
        <p:blipFill>
          <a:blip r:embed="rId4"/>
          <a:stretch>
            <a:fillRect/>
          </a:stretch>
        </p:blipFill>
        <p:spPr>
          <a:xfrm>
            <a:off x="3651884" y="2773287"/>
            <a:ext cx="822717" cy="262699"/>
          </a:xfrm>
          <a:prstGeom prst="rect">
            <a:avLst/>
          </a:prstGeom>
        </p:spPr>
      </p:pic>
      <p:grpSp>
        <p:nvGrpSpPr>
          <p:cNvPr id="88" name="Group 87">
            <a:extLst>
              <a:ext uri="{FF2B5EF4-FFF2-40B4-BE49-F238E27FC236}">
                <a16:creationId xmlns:a16="http://schemas.microsoft.com/office/drawing/2014/main" id="{20B8B585-CE19-0DDA-8675-7A4B978CE547}"/>
              </a:ext>
            </a:extLst>
          </p:cNvPr>
          <p:cNvGrpSpPr/>
          <p:nvPr/>
        </p:nvGrpSpPr>
        <p:grpSpPr>
          <a:xfrm>
            <a:off x="2115395" y="4380287"/>
            <a:ext cx="5708920" cy="1349532"/>
            <a:chOff x="2287019" y="4189582"/>
            <a:chExt cx="6427350" cy="1349532"/>
          </a:xfrm>
        </p:grpSpPr>
        <p:pic>
          <p:nvPicPr>
            <p:cNvPr id="89" name="Picture 88">
              <a:extLst>
                <a:ext uri="{FF2B5EF4-FFF2-40B4-BE49-F238E27FC236}">
                  <a16:creationId xmlns:a16="http://schemas.microsoft.com/office/drawing/2014/main" id="{33448B77-FB49-D24F-C1AF-52AB640900BA}"/>
                </a:ext>
              </a:extLst>
            </p:cNvPr>
            <p:cNvPicPr>
              <a:picLocks noChangeAspect="1"/>
            </p:cNvPicPr>
            <p:nvPr/>
          </p:nvPicPr>
          <p:blipFill rotWithShape="1">
            <a:blip r:embed="rId11"/>
            <a:srcRect r="64164"/>
            <a:stretch/>
          </p:blipFill>
          <p:spPr>
            <a:xfrm rot="16200000">
              <a:off x="2439211" y="4037390"/>
              <a:ext cx="161133" cy="465517"/>
            </a:xfrm>
            <a:prstGeom prst="rect">
              <a:avLst/>
            </a:prstGeom>
          </p:spPr>
        </p:pic>
        <p:pic>
          <p:nvPicPr>
            <p:cNvPr id="90" name="Picture 89">
              <a:extLst>
                <a:ext uri="{FF2B5EF4-FFF2-40B4-BE49-F238E27FC236}">
                  <a16:creationId xmlns:a16="http://schemas.microsoft.com/office/drawing/2014/main" id="{D0DCC580-4C3F-085F-8DA8-A121B8866EBC}"/>
                </a:ext>
              </a:extLst>
            </p:cNvPr>
            <p:cNvPicPr>
              <a:picLocks/>
            </p:cNvPicPr>
            <p:nvPr/>
          </p:nvPicPr>
          <p:blipFill>
            <a:blip r:embed="rId4"/>
            <a:stretch>
              <a:fillRect/>
            </a:stretch>
          </p:blipFill>
          <p:spPr>
            <a:xfrm rot="16200000">
              <a:off x="2122279" y="4645688"/>
              <a:ext cx="822960" cy="182880"/>
            </a:xfrm>
            <a:prstGeom prst="rect">
              <a:avLst/>
            </a:prstGeom>
          </p:spPr>
        </p:pic>
        <p:grpSp>
          <p:nvGrpSpPr>
            <p:cNvPr id="91" name="Group 90">
              <a:extLst>
                <a:ext uri="{FF2B5EF4-FFF2-40B4-BE49-F238E27FC236}">
                  <a16:creationId xmlns:a16="http://schemas.microsoft.com/office/drawing/2014/main" id="{70E3DAB3-A92E-CE64-A78D-55E40B3272F1}"/>
                </a:ext>
              </a:extLst>
            </p:cNvPr>
            <p:cNvGrpSpPr/>
            <p:nvPr/>
          </p:nvGrpSpPr>
          <p:grpSpPr>
            <a:xfrm>
              <a:off x="2421042" y="4762263"/>
              <a:ext cx="6293327" cy="776851"/>
              <a:chOff x="2421042" y="4819863"/>
              <a:chExt cx="6293327" cy="776851"/>
            </a:xfrm>
          </p:grpSpPr>
          <p:pic>
            <p:nvPicPr>
              <p:cNvPr id="92" name="Picture 91">
                <a:extLst>
                  <a:ext uri="{FF2B5EF4-FFF2-40B4-BE49-F238E27FC236}">
                    <a16:creationId xmlns:a16="http://schemas.microsoft.com/office/drawing/2014/main" id="{21853851-0E26-366F-CBA3-BEB0C2253397}"/>
                  </a:ext>
                </a:extLst>
              </p:cNvPr>
              <p:cNvPicPr>
                <a:picLocks/>
              </p:cNvPicPr>
              <p:nvPr/>
            </p:nvPicPr>
            <p:blipFill>
              <a:blip r:embed="rId12"/>
              <a:stretch>
                <a:fillRect/>
              </a:stretch>
            </p:blipFill>
            <p:spPr>
              <a:xfrm flipV="1">
                <a:off x="2684658" y="5281735"/>
                <a:ext cx="5384025" cy="150060"/>
              </a:xfrm>
              <a:prstGeom prst="rect">
                <a:avLst/>
              </a:prstGeom>
            </p:spPr>
          </p:pic>
          <p:grpSp>
            <p:nvGrpSpPr>
              <p:cNvPr id="93" name="Group 92">
                <a:extLst>
                  <a:ext uri="{FF2B5EF4-FFF2-40B4-BE49-F238E27FC236}">
                    <a16:creationId xmlns:a16="http://schemas.microsoft.com/office/drawing/2014/main" id="{F0FA1A75-80DC-2F09-E8E6-7D032FFF1657}"/>
                  </a:ext>
                </a:extLst>
              </p:cNvPr>
              <p:cNvGrpSpPr/>
              <p:nvPr/>
            </p:nvGrpSpPr>
            <p:grpSpPr>
              <a:xfrm>
                <a:off x="3448101" y="4819863"/>
                <a:ext cx="4428631" cy="694745"/>
                <a:chOff x="3210501" y="4819863"/>
                <a:chExt cx="4428631" cy="694745"/>
              </a:xfrm>
            </p:grpSpPr>
            <p:grpSp>
              <p:nvGrpSpPr>
                <p:cNvPr id="98" name="Group 97">
                  <a:extLst>
                    <a:ext uri="{FF2B5EF4-FFF2-40B4-BE49-F238E27FC236}">
                      <a16:creationId xmlns:a16="http://schemas.microsoft.com/office/drawing/2014/main" id="{32AC13BD-8E10-4918-8D6D-28D926120C2A}"/>
                    </a:ext>
                  </a:extLst>
                </p:cNvPr>
                <p:cNvGrpSpPr/>
                <p:nvPr/>
              </p:nvGrpSpPr>
              <p:grpSpPr>
                <a:xfrm>
                  <a:off x="4264076" y="4819863"/>
                  <a:ext cx="3375056" cy="379745"/>
                  <a:chOff x="4264076" y="4819863"/>
                  <a:chExt cx="3375056" cy="379745"/>
                </a:xfrm>
              </p:grpSpPr>
              <p:sp>
                <p:nvSpPr>
                  <p:cNvPr id="103" name="TextBox 102">
                    <a:extLst>
                      <a:ext uri="{FF2B5EF4-FFF2-40B4-BE49-F238E27FC236}">
                        <a16:creationId xmlns:a16="http://schemas.microsoft.com/office/drawing/2014/main" id="{AAA96336-A8E9-A4BB-132B-3084DC20437B}"/>
                      </a:ext>
                    </a:extLst>
                  </p:cNvPr>
                  <p:cNvSpPr txBox="1"/>
                  <p:nvPr/>
                </p:nvSpPr>
                <p:spPr>
                  <a:xfrm>
                    <a:off x="6192691" y="4861054"/>
                    <a:ext cx="1446441" cy="338554"/>
                  </a:xfrm>
                  <a:prstGeom prst="rect">
                    <a:avLst/>
                  </a:prstGeom>
                  <a:noFill/>
                  <a:ln w="50800">
                    <a:noFill/>
                  </a:ln>
                </p:spPr>
                <p:txBody>
                  <a:bodyPr wrap="square" rtlCol="0">
                    <a:spAutoFit/>
                  </a:bodyPr>
                  <a:lstStyle/>
                  <a:p>
                    <a:pPr algn="ctr"/>
                    <a:r>
                      <a:rPr lang="en-US" sz="800" b="1" dirty="0">
                        <a:solidFill>
                          <a:prstClr val="black"/>
                        </a:solidFill>
                        <a:latin typeface="Arial" panose="020B0604020202020204" pitchFamily="34" charset="0"/>
                        <a:cs typeface="Arial" panose="020B0604020202020204" pitchFamily="34" charset="0"/>
                      </a:rPr>
                      <a:t>Advanced Individual Training (AIT)</a:t>
                    </a:r>
                  </a:p>
                </p:txBody>
              </p:sp>
              <p:sp>
                <p:nvSpPr>
                  <p:cNvPr id="104" name="TextBox 103">
                    <a:extLst>
                      <a:ext uri="{FF2B5EF4-FFF2-40B4-BE49-F238E27FC236}">
                        <a16:creationId xmlns:a16="http://schemas.microsoft.com/office/drawing/2014/main" id="{A713A7C3-BFCA-30D5-A97B-4329E4645318}"/>
                      </a:ext>
                    </a:extLst>
                  </p:cNvPr>
                  <p:cNvSpPr txBox="1"/>
                  <p:nvPr/>
                </p:nvSpPr>
                <p:spPr>
                  <a:xfrm>
                    <a:off x="4264076" y="4819863"/>
                    <a:ext cx="1746320" cy="338554"/>
                  </a:xfrm>
                  <a:prstGeom prst="rect">
                    <a:avLst/>
                  </a:prstGeom>
                  <a:noFill/>
                  <a:ln w="50800">
                    <a:noFill/>
                  </a:ln>
                </p:spPr>
                <p:txBody>
                  <a:bodyPr wrap="square" rtlCol="0">
                    <a:spAutoFit/>
                  </a:bodyPr>
                  <a:lstStyle/>
                  <a:p>
                    <a:pPr algn="ctr"/>
                    <a:r>
                      <a:rPr lang="en-US" sz="800" b="1" dirty="0">
                        <a:solidFill>
                          <a:prstClr val="black"/>
                        </a:solidFill>
                        <a:latin typeface="Arial" panose="020B0604020202020204" pitchFamily="34" charset="0"/>
                        <a:cs typeface="Arial" panose="020B0604020202020204" pitchFamily="34" charset="0"/>
                      </a:rPr>
                      <a:t>Basic Combat Training / One Station Unit Training</a:t>
                    </a:r>
                  </a:p>
                </p:txBody>
              </p:sp>
            </p:grpSp>
            <p:grpSp>
              <p:nvGrpSpPr>
                <p:cNvPr id="99" name="Group 98">
                  <a:extLst>
                    <a:ext uri="{FF2B5EF4-FFF2-40B4-BE49-F238E27FC236}">
                      <a16:creationId xmlns:a16="http://schemas.microsoft.com/office/drawing/2014/main" id="{C0571C3D-208C-C7DC-B9E7-E7D409B61FD5}"/>
                    </a:ext>
                  </a:extLst>
                </p:cNvPr>
                <p:cNvGrpSpPr/>
                <p:nvPr/>
              </p:nvGrpSpPr>
              <p:grpSpPr>
                <a:xfrm>
                  <a:off x="3210501" y="5199608"/>
                  <a:ext cx="3876886" cy="315000"/>
                  <a:chOff x="3210501" y="5199608"/>
                  <a:chExt cx="3876886" cy="315000"/>
                </a:xfrm>
              </p:grpSpPr>
              <p:pic>
                <p:nvPicPr>
                  <p:cNvPr id="100" name="Picture 99">
                    <a:extLst>
                      <a:ext uri="{FF2B5EF4-FFF2-40B4-BE49-F238E27FC236}">
                        <a16:creationId xmlns:a16="http://schemas.microsoft.com/office/drawing/2014/main" id="{128262DD-2C1B-6416-253F-15BE10A2C9BB}"/>
                      </a:ext>
                    </a:extLst>
                  </p:cNvPr>
                  <p:cNvPicPr>
                    <a:picLocks noChangeAspect="1"/>
                  </p:cNvPicPr>
                  <p:nvPr/>
                </p:nvPicPr>
                <p:blipFill>
                  <a:blip r:embed="rId9"/>
                  <a:stretch>
                    <a:fillRect/>
                  </a:stretch>
                </p:blipFill>
                <p:spPr>
                  <a:xfrm>
                    <a:off x="4979735" y="5199608"/>
                    <a:ext cx="315000" cy="315000"/>
                  </a:xfrm>
                  <a:prstGeom prst="rect">
                    <a:avLst/>
                  </a:prstGeom>
                </p:spPr>
              </p:pic>
              <p:pic>
                <p:nvPicPr>
                  <p:cNvPr id="101" name="Picture 100">
                    <a:extLst>
                      <a:ext uri="{FF2B5EF4-FFF2-40B4-BE49-F238E27FC236}">
                        <a16:creationId xmlns:a16="http://schemas.microsoft.com/office/drawing/2014/main" id="{5840C76D-920E-DC94-C521-6B0D3CC8A323}"/>
                      </a:ext>
                    </a:extLst>
                  </p:cNvPr>
                  <p:cNvPicPr>
                    <a:picLocks noChangeAspect="1"/>
                  </p:cNvPicPr>
                  <p:nvPr/>
                </p:nvPicPr>
                <p:blipFill>
                  <a:blip r:embed="rId9"/>
                  <a:stretch>
                    <a:fillRect/>
                  </a:stretch>
                </p:blipFill>
                <p:spPr>
                  <a:xfrm>
                    <a:off x="6772387" y="5199608"/>
                    <a:ext cx="315000" cy="315000"/>
                  </a:xfrm>
                  <a:prstGeom prst="rect">
                    <a:avLst/>
                  </a:prstGeom>
                </p:spPr>
              </p:pic>
              <p:pic>
                <p:nvPicPr>
                  <p:cNvPr id="102" name="Picture 101">
                    <a:extLst>
                      <a:ext uri="{FF2B5EF4-FFF2-40B4-BE49-F238E27FC236}">
                        <a16:creationId xmlns:a16="http://schemas.microsoft.com/office/drawing/2014/main" id="{BAF19083-D8B5-8F51-A699-206C0DF95B73}"/>
                      </a:ext>
                    </a:extLst>
                  </p:cNvPr>
                  <p:cNvPicPr>
                    <a:picLocks noChangeAspect="1"/>
                  </p:cNvPicPr>
                  <p:nvPr/>
                </p:nvPicPr>
                <p:blipFill>
                  <a:blip r:embed="rId9"/>
                  <a:stretch>
                    <a:fillRect/>
                  </a:stretch>
                </p:blipFill>
                <p:spPr>
                  <a:xfrm>
                    <a:off x="3210501" y="5199608"/>
                    <a:ext cx="315000" cy="315000"/>
                  </a:xfrm>
                  <a:prstGeom prst="rect">
                    <a:avLst/>
                  </a:prstGeom>
                </p:spPr>
              </p:pic>
            </p:grpSp>
          </p:grpSp>
          <p:pic>
            <p:nvPicPr>
              <p:cNvPr id="94" name="Picture 93">
                <a:extLst>
                  <a:ext uri="{FF2B5EF4-FFF2-40B4-BE49-F238E27FC236}">
                    <a16:creationId xmlns:a16="http://schemas.microsoft.com/office/drawing/2014/main" id="{4E3AAB23-A7A1-F92F-4F4B-A663053DCBC3}"/>
                  </a:ext>
                </a:extLst>
              </p:cNvPr>
              <p:cNvPicPr>
                <a:picLocks noChangeAspect="1"/>
              </p:cNvPicPr>
              <p:nvPr/>
            </p:nvPicPr>
            <p:blipFill>
              <a:blip r:embed="rId10"/>
              <a:stretch>
                <a:fillRect/>
              </a:stretch>
            </p:blipFill>
            <p:spPr>
              <a:xfrm rot="5400000">
                <a:off x="2418150" y="5150686"/>
                <a:ext cx="312565" cy="306781"/>
              </a:xfrm>
              <a:prstGeom prst="rect">
                <a:avLst/>
              </a:prstGeom>
            </p:spPr>
          </p:pic>
          <p:grpSp>
            <p:nvGrpSpPr>
              <p:cNvPr id="95" name="Group 94">
                <a:extLst>
                  <a:ext uri="{FF2B5EF4-FFF2-40B4-BE49-F238E27FC236}">
                    <a16:creationId xmlns:a16="http://schemas.microsoft.com/office/drawing/2014/main" id="{F1F128DF-B767-1175-3403-D013239C15DD}"/>
                  </a:ext>
                </a:extLst>
              </p:cNvPr>
              <p:cNvGrpSpPr/>
              <p:nvPr/>
            </p:nvGrpSpPr>
            <p:grpSpPr>
              <a:xfrm>
                <a:off x="7667010" y="4854127"/>
                <a:ext cx="1047359" cy="742587"/>
                <a:chOff x="7486735" y="4854127"/>
                <a:chExt cx="1047359" cy="742587"/>
              </a:xfrm>
            </p:grpSpPr>
            <p:sp>
              <p:nvSpPr>
                <p:cNvPr id="96" name="TextBox 95">
                  <a:extLst>
                    <a:ext uri="{FF2B5EF4-FFF2-40B4-BE49-F238E27FC236}">
                      <a16:creationId xmlns:a16="http://schemas.microsoft.com/office/drawing/2014/main" id="{B03EFBF6-FE6D-76E2-33B9-BCB929F25538}"/>
                    </a:ext>
                  </a:extLst>
                </p:cNvPr>
                <p:cNvSpPr txBox="1"/>
                <p:nvPr/>
              </p:nvSpPr>
              <p:spPr>
                <a:xfrm>
                  <a:off x="7486735" y="4854127"/>
                  <a:ext cx="1047359" cy="215444"/>
                </a:xfrm>
                <a:prstGeom prst="rect">
                  <a:avLst/>
                </a:prstGeom>
                <a:noFill/>
                <a:ln w="50800">
                  <a:noFill/>
                </a:ln>
              </p:spPr>
              <p:txBody>
                <a:bodyPr wrap="square" rtlCol="0">
                  <a:spAutoFit/>
                </a:bodyPr>
                <a:lstStyle/>
                <a:p>
                  <a:pPr algn="ctr"/>
                  <a:r>
                    <a:rPr lang="en-US" sz="800" b="1" dirty="0">
                      <a:solidFill>
                        <a:prstClr val="black"/>
                      </a:solidFill>
                      <a:latin typeface="Arial" panose="020B0604020202020204" pitchFamily="34" charset="0"/>
                      <a:cs typeface="Arial" panose="020B0604020202020204" pitchFamily="34" charset="0"/>
                    </a:rPr>
                    <a:t>Return to TPU</a:t>
                  </a:r>
                </a:p>
              </p:txBody>
            </p:sp>
            <p:pic>
              <p:nvPicPr>
                <p:cNvPr id="97" name="Picture 96">
                  <a:extLst>
                    <a:ext uri="{FF2B5EF4-FFF2-40B4-BE49-F238E27FC236}">
                      <a16:creationId xmlns:a16="http://schemas.microsoft.com/office/drawing/2014/main" id="{6656C49E-C8E2-F50D-C1D7-AB177D120EEF}"/>
                    </a:ext>
                  </a:extLst>
                </p:cNvPr>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7792060" y="5080470"/>
                  <a:ext cx="512668" cy="516244"/>
                </a:xfrm>
                <a:prstGeom prst="rect">
                  <a:avLst/>
                </a:prstGeom>
              </p:spPr>
            </p:pic>
          </p:grpSp>
        </p:grpSp>
      </p:grpSp>
      <p:pic>
        <p:nvPicPr>
          <p:cNvPr id="105" name="Picture 104">
            <a:extLst>
              <a:ext uri="{FF2B5EF4-FFF2-40B4-BE49-F238E27FC236}">
                <a16:creationId xmlns:a16="http://schemas.microsoft.com/office/drawing/2014/main" id="{D349A348-A517-485D-C20E-A5841A1040ED}"/>
              </a:ext>
            </a:extLst>
          </p:cNvPr>
          <p:cNvPicPr>
            <a:picLocks noChangeAspect="1"/>
          </p:cNvPicPr>
          <p:nvPr/>
        </p:nvPicPr>
        <p:blipFill>
          <a:blip r:embed="rId9"/>
          <a:stretch>
            <a:fillRect/>
          </a:stretch>
        </p:blipFill>
        <p:spPr>
          <a:xfrm>
            <a:off x="2158539" y="4157810"/>
            <a:ext cx="315000" cy="315000"/>
          </a:xfrm>
          <a:prstGeom prst="rect">
            <a:avLst/>
          </a:prstGeom>
        </p:spPr>
      </p:pic>
      <p:pic>
        <p:nvPicPr>
          <p:cNvPr id="106" name="Picture 105">
            <a:extLst>
              <a:ext uri="{FF2B5EF4-FFF2-40B4-BE49-F238E27FC236}">
                <a16:creationId xmlns:a16="http://schemas.microsoft.com/office/drawing/2014/main" id="{2E39047A-5F9D-FEED-8691-B3A6E52E3FE8}"/>
              </a:ext>
            </a:extLst>
          </p:cNvPr>
          <p:cNvPicPr>
            <a:picLocks noChangeAspect="1"/>
          </p:cNvPicPr>
          <p:nvPr/>
        </p:nvPicPr>
        <p:blipFill>
          <a:blip r:embed="rId10"/>
          <a:stretch>
            <a:fillRect/>
          </a:stretch>
        </p:blipFill>
        <p:spPr>
          <a:xfrm rot="10800000">
            <a:off x="1892776" y="4820274"/>
            <a:ext cx="258250" cy="226883"/>
          </a:xfrm>
          <a:prstGeom prst="rect">
            <a:avLst/>
          </a:prstGeom>
        </p:spPr>
      </p:pic>
      <p:pic>
        <p:nvPicPr>
          <p:cNvPr id="107" name="Picture 106">
            <a:extLst>
              <a:ext uri="{FF2B5EF4-FFF2-40B4-BE49-F238E27FC236}">
                <a16:creationId xmlns:a16="http://schemas.microsoft.com/office/drawing/2014/main" id="{DAC6685D-FAEF-F99D-AF1E-AEA9C3AB4C3E}"/>
              </a:ext>
            </a:extLst>
          </p:cNvPr>
          <p:cNvPicPr>
            <a:picLocks/>
          </p:cNvPicPr>
          <p:nvPr/>
        </p:nvPicPr>
        <p:blipFill>
          <a:blip r:embed="rId12"/>
          <a:stretch>
            <a:fillRect/>
          </a:stretch>
        </p:blipFill>
        <p:spPr>
          <a:xfrm flipV="1">
            <a:off x="2124101" y="4808453"/>
            <a:ext cx="134702" cy="165650"/>
          </a:xfrm>
          <a:prstGeom prst="rect">
            <a:avLst/>
          </a:prstGeom>
        </p:spPr>
      </p:pic>
      <p:pic>
        <p:nvPicPr>
          <p:cNvPr id="108" name="Picture 107">
            <a:extLst>
              <a:ext uri="{FF2B5EF4-FFF2-40B4-BE49-F238E27FC236}">
                <a16:creationId xmlns:a16="http://schemas.microsoft.com/office/drawing/2014/main" id="{747F125E-0798-3A7D-A666-FBA9EE4D35EB}"/>
              </a:ext>
            </a:extLst>
          </p:cNvPr>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1877175" y="5095075"/>
            <a:ext cx="288294" cy="355372"/>
          </a:xfrm>
          <a:prstGeom prst="rect">
            <a:avLst/>
          </a:prstGeom>
        </p:spPr>
      </p:pic>
      <p:sp>
        <p:nvSpPr>
          <p:cNvPr id="109" name="TextBox 108">
            <a:extLst>
              <a:ext uri="{FF2B5EF4-FFF2-40B4-BE49-F238E27FC236}">
                <a16:creationId xmlns:a16="http://schemas.microsoft.com/office/drawing/2014/main" id="{CD532599-4E0D-F3A7-6F83-116CCF8B68D4}"/>
              </a:ext>
            </a:extLst>
          </p:cNvPr>
          <p:cNvSpPr txBox="1"/>
          <p:nvPr/>
        </p:nvSpPr>
        <p:spPr>
          <a:xfrm>
            <a:off x="1737938" y="5424243"/>
            <a:ext cx="582211" cy="507831"/>
          </a:xfrm>
          <a:prstGeom prst="rect">
            <a:avLst/>
          </a:prstGeom>
          <a:noFill/>
          <a:ln w="50800">
            <a:noFill/>
          </a:ln>
        </p:spPr>
        <p:txBody>
          <a:bodyPr wrap="square" rtlCol="0">
            <a:spAutoFit/>
          </a:bodyPr>
          <a:lstStyle>
            <a:defPPr>
              <a:defRPr lang="en-US"/>
            </a:defPPr>
            <a:lvl1pPr algn="ctr">
              <a:defRPr sz="900" b="1">
                <a:solidFill>
                  <a:prstClr val="black"/>
                </a:solidFill>
                <a:latin typeface="Arial" panose="020B0604020202020204" pitchFamily="34" charset="0"/>
                <a:cs typeface="Arial" panose="020B0604020202020204" pitchFamily="34" charset="0"/>
              </a:defRPr>
            </a:lvl1pPr>
          </a:lstStyle>
          <a:p>
            <a:r>
              <a:rPr lang="en-US" dirty="0"/>
              <a:t>Losses</a:t>
            </a:r>
          </a:p>
          <a:p>
            <a:r>
              <a:rPr lang="en-US" dirty="0"/>
              <a:t>+/- 1.2K</a:t>
            </a:r>
          </a:p>
        </p:txBody>
      </p:sp>
      <p:pic>
        <p:nvPicPr>
          <p:cNvPr id="110" name="Picture 109">
            <a:extLst>
              <a:ext uri="{FF2B5EF4-FFF2-40B4-BE49-F238E27FC236}">
                <a16:creationId xmlns:a16="http://schemas.microsoft.com/office/drawing/2014/main" id="{FECFADCB-F5C8-9236-84FE-4BF7DDDF8864}"/>
              </a:ext>
            </a:extLst>
          </p:cNvPr>
          <p:cNvPicPr>
            <a:picLocks noChangeAspect="1"/>
          </p:cNvPicPr>
          <p:nvPr/>
        </p:nvPicPr>
        <p:blipFill rotWithShape="1">
          <a:blip r:embed="rId22" cstate="email">
            <a:extLst>
              <a:ext uri="{28A0092B-C50C-407E-A947-70E740481C1C}">
                <a14:useLocalDpi xmlns:a14="http://schemas.microsoft.com/office/drawing/2010/main" val="0"/>
              </a:ext>
            </a:extLst>
          </a:blip>
          <a:srcRect/>
          <a:stretch/>
        </p:blipFill>
        <p:spPr>
          <a:xfrm>
            <a:off x="1030691" y="4505321"/>
            <a:ext cx="754644" cy="1152096"/>
          </a:xfrm>
          <a:prstGeom prst="rect">
            <a:avLst/>
          </a:prstGeom>
        </p:spPr>
      </p:pic>
      <p:grpSp>
        <p:nvGrpSpPr>
          <p:cNvPr id="111" name="Group 110">
            <a:extLst>
              <a:ext uri="{FF2B5EF4-FFF2-40B4-BE49-F238E27FC236}">
                <a16:creationId xmlns:a16="http://schemas.microsoft.com/office/drawing/2014/main" id="{1A491AD0-FBE9-C5F0-E294-05B8416BBEF9}"/>
              </a:ext>
            </a:extLst>
          </p:cNvPr>
          <p:cNvGrpSpPr/>
          <p:nvPr/>
        </p:nvGrpSpPr>
        <p:grpSpPr>
          <a:xfrm>
            <a:off x="17775" y="5143716"/>
            <a:ext cx="1023852" cy="170259"/>
            <a:chOff x="-1471014" y="5161652"/>
            <a:chExt cx="1023852" cy="170259"/>
          </a:xfrm>
        </p:grpSpPr>
        <p:sp>
          <p:nvSpPr>
            <p:cNvPr id="112" name="TextBox 111">
              <a:extLst>
                <a:ext uri="{FF2B5EF4-FFF2-40B4-BE49-F238E27FC236}">
                  <a16:creationId xmlns:a16="http://schemas.microsoft.com/office/drawing/2014/main" id="{5D67D4F8-1782-23B2-D63A-B71AC9732E74}"/>
                </a:ext>
              </a:extLst>
            </p:cNvPr>
            <p:cNvSpPr txBox="1"/>
            <p:nvPr/>
          </p:nvSpPr>
          <p:spPr>
            <a:xfrm>
              <a:off x="-1471014" y="5161652"/>
              <a:ext cx="697671" cy="170259"/>
            </a:xfrm>
            <a:prstGeom prst="roundRect">
              <a:avLst/>
            </a:prstGeom>
            <a:noFill/>
            <a:ln w="50800">
              <a:noFill/>
            </a:ln>
          </p:spPr>
          <p:txBody>
            <a:bodyPr wrap="square" lIns="0" tIns="0" rIns="0" bIns="0" rtlCol="0">
              <a:spAutoFit/>
            </a:bodyPr>
            <a:lstStyle/>
            <a:p>
              <a:pPr algn="ctr"/>
              <a:r>
                <a:rPr lang="en-US" sz="1000" b="1" dirty="0">
                  <a:solidFill>
                    <a:prstClr val="black"/>
                  </a:solidFill>
                  <a:latin typeface="Arial" panose="020B0604020202020204" pitchFamily="34" charset="0"/>
                  <a:cs typeface="Arial" panose="020B0604020202020204" pitchFamily="34" charset="0"/>
                </a:rPr>
                <a:t>Moderate</a:t>
              </a:r>
            </a:p>
          </p:txBody>
        </p:sp>
        <p:cxnSp>
          <p:nvCxnSpPr>
            <p:cNvPr id="113" name="Straight Arrow Connector 112">
              <a:extLst>
                <a:ext uri="{FF2B5EF4-FFF2-40B4-BE49-F238E27FC236}">
                  <a16:creationId xmlns:a16="http://schemas.microsoft.com/office/drawing/2014/main" id="{15B878C0-BFA9-E8B6-239F-CD9D7040C64F}"/>
                </a:ext>
              </a:extLst>
            </p:cNvPr>
            <p:cNvCxnSpPr>
              <a:stCxn id="112" idx="3"/>
            </p:cNvCxnSpPr>
            <p:nvPr/>
          </p:nvCxnSpPr>
          <p:spPr>
            <a:xfrm>
              <a:off x="-773343" y="5246782"/>
              <a:ext cx="326181" cy="1770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4C2DD33D-DC94-7EB0-2A15-4927D9DA2DBF}"/>
              </a:ext>
            </a:extLst>
          </p:cNvPr>
          <p:cNvGrpSpPr/>
          <p:nvPr/>
        </p:nvGrpSpPr>
        <p:grpSpPr>
          <a:xfrm>
            <a:off x="-87483" y="5291838"/>
            <a:ext cx="1129111" cy="170259"/>
            <a:chOff x="-1576273" y="5447900"/>
            <a:chExt cx="1129111" cy="170259"/>
          </a:xfrm>
        </p:grpSpPr>
        <p:sp>
          <p:nvSpPr>
            <p:cNvPr id="115" name="TextBox 114">
              <a:extLst>
                <a:ext uri="{FF2B5EF4-FFF2-40B4-BE49-F238E27FC236}">
                  <a16:creationId xmlns:a16="http://schemas.microsoft.com/office/drawing/2014/main" id="{7028A45A-CA70-F798-3957-6AE8C5035C3F}"/>
                </a:ext>
              </a:extLst>
            </p:cNvPr>
            <p:cNvSpPr txBox="1"/>
            <p:nvPr/>
          </p:nvSpPr>
          <p:spPr>
            <a:xfrm>
              <a:off x="-1576273" y="5447900"/>
              <a:ext cx="802930" cy="170259"/>
            </a:xfrm>
            <a:prstGeom prst="roundRect">
              <a:avLst/>
            </a:prstGeom>
            <a:noFill/>
            <a:ln w="50800">
              <a:noFill/>
            </a:ln>
          </p:spPr>
          <p:txBody>
            <a:bodyPr wrap="square" lIns="0" tIns="0" rIns="0" bIns="0" rtlCol="0">
              <a:spAutoFit/>
            </a:bodyPr>
            <a:lstStyle/>
            <a:p>
              <a:pPr algn="r"/>
              <a:r>
                <a:rPr lang="en-US" sz="1000" b="1" dirty="0">
                  <a:solidFill>
                    <a:prstClr val="black"/>
                  </a:solidFill>
                  <a:latin typeface="Arial" panose="020B0604020202020204" pitchFamily="34" charset="0"/>
                  <a:cs typeface="Arial" panose="020B0604020202020204" pitchFamily="34" charset="0"/>
                </a:rPr>
                <a:t>Significant</a:t>
              </a:r>
            </a:p>
          </p:txBody>
        </p:sp>
        <p:cxnSp>
          <p:nvCxnSpPr>
            <p:cNvPr id="116" name="Straight Arrow Connector 115">
              <a:extLst>
                <a:ext uri="{FF2B5EF4-FFF2-40B4-BE49-F238E27FC236}">
                  <a16:creationId xmlns:a16="http://schemas.microsoft.com/office/drawing/2014/main" id="{B2BD1B42-A856-FB00-046F-1D73DBF4CE72}"/>
                </a:ext>
              </a:extLst>
            </p:cNvPr>
            <p:cNvCxnSpPr>
              <a:stCxn id="115" idx="3"/>
            </p:cNvCxnSpPr>
            <p:nvPr/>
          </p:nvCxnSpPr>
          <p:spPr>
            <a:xfrm>
              <a:off x="-773343" y="5533030"/>
              <a:ext cx="326181" cy="1770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5783998D-EEEB-DA12-476E-37C8976235D8}"/>
              </a:ext>
            </a:extLst>
          </p:cNvPr>
          <p:cNvGrpSpPr/>
          <p:nvPr/>
        </p:nvGrpSpPr>
        <p:grpSpPr>
          <a:xfrm>
            <a:off x="381837" y="4995592"/>
            <a:ext cx="659791" cy="170259"/>
            <a:chOff x="-1112341" y="4810663"/>
            <a:chExt cx="659791" cy="170259"/>
          </a:xfrm>
        </p:grpSpPr>
        <p:sp>
          <p:nvSpPr>
            <p:cNvPr id="118" name="TextBox 117">
              <a:extLst>
                <a:ext uri="{FF2B5EF4-FFF2-40B4-BE49-F238E27FC236}">
                  <a16:creationId xmlns:a16="http://schemas.microsoft.com/office/drawing/2014/main" id="{E8E492C3-7B0A-9D6C-CCA8-B6CFE7696D4D}"/>
                </a:ext>
              </a:extLst>
            </p:cNvPr>
            <p:cNvSpPr txBox="1"/>
            <p:nvPr/>
          </p:nvSpPr>
          <p:spPr>
            <a:xfrm>
              <a:off x="-1112341" y="4810663"/>
              <a:ext cx="338998" cy="170259"/>
            </a:xfrm>
            <a:prstGeom prst="roundRect">
              <a:avLst/>
            </a:prstGeom>
            <a:noFill/>
            <a:ln w="50800">
              <a:noFill/>
            </a:ln>
          </p:spPr>
          <p:txBody>
            <a:bodyPr wrap="square" lIns="0" tIns="0" rIns="0" bIns="0" rtlCol="0">
              <a:spAutoFit/>
            </a:bodyPr>
            <a:lstStyle/>
            <a:p>
              <a:pPr algn="ctr"/>
              <a:r>
                <a:rPr lang="en-US" sz="1000" b="1" dirty="0">
                  <a:solidFill>
                    <a:prstClr val="black"/>
                  </a:solidFill>
                  <a:latin typeface="Arial" panose="020B0604020202020204" pitchFamily="34" charset="0"/>
                  <a:cs typeface="Arial" panose="020B0604020202020204" pitchFamily="34" charset="0"/>
                </a:rPr>
                <a:t>Low</a:t>
              </a:r>
            </a:p>
          </p:txBody>
        </p:sp>
        <p:cxnSp>
          <p:nvCxnSpPr>
            <p:cNvPr id="119" name="Straight Arrow Connector 118">
              <a:extLst>
                <a:ext uri="{FF2B5EF4-FFF2-40B4-BE49-F238E27FC236}">
                  <a16:creationId xmlns:a16="http://schemas.microsoft.com/office/drawing/2014/main" id="{A050E078-E3E1-4FBD-3EED-52C83013442F}"/>
                </a:ext>
              </a:extLst>
            </p:cNvPr>
            <p:cNvCxnSpPr>
              <a:stCxn id="118" idx="3"/>
            </p:cNvCxnSpPr>
            <p:nvPr/>
          </p:nvCxnSpPr>
          <p:spPr>
            <a:xfrm>
              <a:off x="-773343" y="4895793"/>
              <a:ext cx="320793" cy="1770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A5C7F496-4E06-AFDD-DC17-089959C4B879}"/>
              </a:ext>
            </a:extLst>
          </p:cNvPr>
          <p:cNvGrpSpPr/>
          <p:nvPr/>
        </p:nvGrpSpPr>
        <p:grpSpPr>
          <a:xfrm>
            <a:off x="355653" y="5439957"/>
            <a:ext cx="685975" cy="170259"/>
            <a:chOff x="-1138525" y="5802993"/>
            <a:chExt cx="685975" cy="170259"/>
          </a:xfrm>
        </p:grpSpPr>
        <p:sp>
          <p:nvSpPr>
            <p:cNvPr id="121" name="TextBox 120">
              <a:extLst>
                <a:ext uri="{FF2B5EF4-FFF2-40B4-BE49-F238E27FC236}">
                  <a16:creationId xmlns:a16="http://schemas.microsoft.com/office/drawing/2014/main" id="{6A4CE4FF-B4A3-4F6A-5691-5C093A727275}"/>
                </a:ext>
              </a:extLst>
            </p:cNvPr>
            <p:cNvSpPr txBox="1"/>
            <p:nvPr/>
          </p:nvSpPr>
          <p:spPr>
            <a:xfrm>
              <a:off x="-1138525" y="5802993"/>
              <a:ext cx="365182" cy="170259"/>
            </a:xfrm>
            <a:prstGeom prst="roundRect">
              <a:avLst/>
            </a:prstGeom>
            <a:noFill/>
            <a:ln w="50800">
              <a:noFill/>
            </a:ln>
          </p:spPr>
          <p:txBody>
            <a:bodyPr wrap="square" lIns="0" tIns="0" rIns="0" bIns="0" rtlCol="0">
              <a:spAutoFit/>
            </a:bodyPr>
            <a:lstStyle/>
            <a:p>
              <a:pPr algn="r"/>
              <a:r>
                <a:rPr lang="en-US" sz="1000" b="1" dirty="0">
                  <a:solidFill>
                    <a:prstClr val="black"/>
                  </a:solidFill>
                  <a:latin typeface="Arial" panose="020B0604020202020204" pitchFamily="34" charset="0"/>
                  <a:cs typeface="Arial" panose="020B0604020202020204" pitchFamily="34" charset="0"/>
                </a:rPr>
                <a:t>High</a:t>
              </a:r>
            </a:p>
          </p:txBody>
        </p:sp>
        <p:cxnSp>
          <p:nvCxnSpPr>
            <p:cNvPr id="122" name="Straight Arrow Connector 121">
              <a:extLst>
                <a:ext uri="{FF2B5EF4-FFF2-40B4-BE49-F238E27FC236}">
                  <a16:creationId xmlns:a16="http://schemas.microsoft.com/office/drawing/2014/main" id="{204DDCEF-989B-16C7-88FA-3E0908F711E4}"/>
                </a:ext>
              </a:extLst>
            </p:cNvPr>
            <p:cNvCxnSpPr>
              <a:stCxn id="121" idx="3"/>
            </p:cNvCxnSpPr>
            <p:nvPr/>
          </p:nvCxnSpPr>
          <p:spPr>
            <a:xfrm>
              <a:off x="-773343" y="5888123"/>
              <a:ext cx="320793" cy="1770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3" name="AutoShape 24">
            <a:extLst>
              <a:ext uri="{FF2B5EF4-FFF2-40B4-BE49-F238E27FC236}">
                <a16:creationId xmlns:a16="http://schemas.microsoft.com/office/drawing/2014/main" id="{DA2825E1-CCBB-78D6-3483-16C9E9FBC94F}"/>
              </a:ext>
            </a:extLst>
          </p:cNvPr>
          <p:cNvSpPr>
            <a:spLocks noChangeAspect="1" noChangeArrowheads="1" noTextEdit="1"/>
          </p:cNvSpPr>
          <p:nvPr/>
        </p:nvSpPr>
        <p:spPr bwMode="auto">
          <a:xfrm flipV="1">
            <a:off x="989416" y="3955461"/>
            <a:ext cx="114776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124" name="Rectangle 28">
            <a:extLst>
              <a:ext uri="{FF2B5EF4-FFF2-40B4-BE49-F238E27FC236}">
                <a16:creationId xmlns:a16="http://schemas.microsoft.com/office/drawing/2014/main" id="{5059E2BC-6210-AC65-F89E-1803E05A8C5B}"/>
              </a:ext>
            </a:extLst>
          </p:cNvPr>
          <p:cNvSpPr>
            <a:spLocks noChangeArrowheads="1"/>
          </p:cNvSpPr>
          <p:nvPr/>
        </p:nvSpPr>
        <p:spPr bwMode="auto">
          <a:xfrm flipV="1">
            <a:off x="1067204" y="4066586"/>
            <a:ext cx="99377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125" name="Rectangle 30">
            <a:extLst>
              <a:ext uri="{FF2B5EF4-FFF2-40B4-BE49-F238E27FC236}">
                <a16:creationId xmlns:a16="http://schemas.microsoft.com/office/drawing/2014/main" id="{AEE76D00-E11D-44F3-7AB6-5D5F07E0BB6C}"/>
              </a:ext>
            </a:extLst>
          </p:cNvPr>
          <p:cNvSpPr>
            <a:spLocks noChangeArrowheads="1"/>
          </p:cNvSpPr>
          <p:nvPr/>
        </p:nvSpPr>
        <p:spPr bwMode="auto">
          <a:xfrm flipV="1">
            <a:off x="1067204" y="4066586"/>
            <a:ext cx="993775"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126" name="Rectangle 32">
            <a:extLst>
              <a:ext uri="{FF2B5EF4-FFF2-40B4-BE49-F238E27FC236}">
                <a16:creationId xmlns:a16="http://schemas.microsoft.com/office/drawing/2014/main" id="{9E13670A-8172-DA89-0C10-FDECB2105CFB}"/>
              </a:ext>
            </a:extLst>
          </p:cNvPr>
          <p:cNvSpPr>
            <a:spLocks noChangeArrowheads="1"/>
          </p:cNvSpPr>
          <p:nvPr/>
        </p:nvSpPr>
        <p:spPr bwMode="auto">
          <a:xfrm flipV="1">
            <a:off x="1067204" y="4782548"/>
            <a:ext cx="9937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127" name="Rectangle 34">
            <a:extLst>
              <a:ext uri="{FF2B5EF4-FFF2-40B4-BE49-F238E27FC236}">
                <a16:creationId xmlns:a16="http://schemas.microsoft.com/office/drawing/2014/main" id="{58D32A7C-33C4-8926-C6E2-F79163F4ED35}"/>
              </a:ext>
            </a:extLst>
          </p:cNvPr>
          <p:cNvSpPr>
            <a:spLocks noChangeArrowheads="1"/>
          </p:cNvSpPr>
          <p:nvPr/>
        </p:nvSpPr>
        <p:spPr bwMode="auto">
          <a:xfrm flipV="1">
            <a:off x="1067204" y="5158785"/>
            <a:ext cx="993775"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128" name="Rectangle 36">
            <a:extLst>
              <a:ext uri="{FF2B5EF4-FFF2-40B4-BE49-F238E27FC236}">
                <a16:creationId xmlns:a16="http://schemas.microsoft.com/office/drawing/2014/main" id="{9EE054B2-5F39-4E3A-1EFF-112BDA243A27}"/>
              </a:ext>
            </a:extLst>
          </p:cNvPr>
          <p:cNvSpPr>
            <a:spLocks noChangeArrowheads="1"/>
          </p:cNvSpPr>
          <p:nvPr/>
        </p:nvSpPr>
        <p:spPr bwMode="auto">
          <a:xfrm flipV="1">
            <a:off x="1067204" y="5347698"/>
            <a:ext cx="993775"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129" name="Freeform 38">
            <a:extLst>
              <a:ext uri="{FF2B5EF4-FFF2-40B4-BE49-F238E27FC236}">
                <a16:creationId xmlns:a16="http://schemas.microsoft.com/office/drawing/2014/main" id="{43B27B37-C7A4-F76B-3BDA-A48CF17BC841}"/>
              </a:ext>
            </a:extLst>
          </p:cNvPr>
          <p:cNvSpPr>
            <a:spLocks/>
          </p:cNvSpPr>
          <p:nvPr/>
        </p:nvSpPr>
        <p:spPr bwMode="auto">
          <a:xfrm flipV="1">
            <a:off x="1299897" y="5346942"/>
            <a:ext cx="95250" cy="155575"/>
          </a:xfrm>
          <a:custGeom>
            <a:avLst/>
            <a:gdLst>
              <a:gd name="T0" fmla="*/ 60 w 60"/>
              <a:gd name="T1" fmla="*/ 0 h 98"/>
              <a:gd name="T2" fmla="*/ 0 w 60"/>
              <a:gd name="T3" fmla="*/ 0 h 98"/>
              <a:gd name="T4" fmla="*/ 0 w 60"/>
              <a:gd name="T5" fmla="*/ 25 h 98"/>
              <a:gd name="T6" fmla="*/ 0 w 60"/>
              <a:gd name="T7" fmla="*/ 98 h 98"/>
              <a:gd name="T8" fmla="*/ 60 w 60"/>
              <a:gd name="T9" fmla="*/ 98 h 98"/>
              <a:gd name="T10" fmla="*/ 60 w 60"/>
              <a:gd name="T11" fmla="*/ 0 h 98"/>
            </a:gdLst>
            <a:ahLst/>
            <a:cxnLst>
              <a:cxn ang="0">
                <a:pos x="T0" y="T1"/>
              </a:cxn>
              <a:cxn ang="0">
                <a:pos x="T2" y="T3"/>
              </a:cxn>
              <a:cxn ang="0">
                <a:pos x="T4" y="T5"/>
              </a:cxn>
              <a:cxn ang="0">
                <a:pos x="T6" y="T7"/>
              </a:cxn>
              <a:cxn ang="0">
                <a:pos x="T8" y="T9"/>
              </a:cxn>
              <a:cxn ang="0">
                <a:pos x="T10" y="T11"/>
              </a:cxn>
            </a:cxnLst>
            <a:rect l="0" t="0" r="r" b="b"/>
            <a:pathLst>
              <a:path w="60" h="98">
                <a:moveTo>
                  <a:pt x="60" y="0"/>
                </a:moveTo>
                <a:lnTo>
                  <a:pt x="0" y="0"/>
                </a:lnTo>
                <a:lnTo>
                  <a:pt x="0" y="25"/>
                </a:lnTo>
                <a:lnTo>
                  <a:pt x="0" y="98"/>
                </a:lnTo>
                <a:lnTo>
                  <a:pt x="60" y="98"/>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130" name="Freeform 42">
            <a:extLst>
              <a:ext uri="{FF2B5EF4-FFF2-40B4-BE49-F238E27FC236}">
                <a16:creationId xmlns:a16="http://schemas.microsoft.com/office/drawing/2014/main" id="{E39DDD98-D900-4EA1-033D-1488ABABB905}"/>
              </a:ext>
            </a:extLst>
          </p:cNvPr>
          <p:cNvSpPr>
            <a:spLocks noEditPoints="1"/>
          </p:cNvSpPr>
          <p:nvPr/>
        </p:nvSpPr>
        <p:spPr bwMode="auto">
          <a:xfrm flipV="1">
            <a:off x="1299897" y="4640504"/>
            <a:ext cx="95250" cy="376238"/>
          </a:xfrm>
          <a:custGeom>
            <a:avLst/>
            <a:gdLst>
              <a:gd name="T0" fmla="*/ 60 w 60"/>
              <a:gd name="T1" fmla="*/ 216 h 237"/>
              <a:gd name="T2" fmla="*/ 0 w 60"/>
              <a:gd name="T3" fmla="*/ 216 h 237"/>
              <a:gd name="T4" fmla="*/ 0 w 60"/>
              <a:gd name="T5" fmla="*/ 237 h 237"/>
              <a:gd name="T6" fmla="*/ 60 w 60"/>
              <a:gd name="T7" fmla="*/ 237 h 237"/>
              <a:gd name="T8" fmla="*/ 60 w 60"/>
              <a:gd name="T9" fmla="*/ 216 h 237"/>
              <a:gd name="T10" fmla="*/ 60 w 60"/>
              <a:gd name="T11" fmla="*/ 0 h 237"/>
              <a:gd name="T12" fmla="*/ 0 w 60"/>
              <a:gd name="T13" fmla="*/ 0 h 237"/>
              <a:gd name="T14" fmla="*/ 0 w 60"/>
              <a:gd name="T15" fmla="*/ 167 h 237"/>
              <a:gd name="T16" fmla="*/ 60 w 60"/>
              <a:gd name="T17" fmla="*/ 167 h 237"/>
              <a:gd name="T18" fmla="*/ 60 w 60"/>
              <a:gd name="T19"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237">
                <a:moveTo>
                  <a:pt x="60" y="216"/>
                </a:moveTo>
                <a:lnTo>
                  <a:pt x="0" y="216"/>
                </a:lnTo>
                <a:lnTo>
                  <a:pt x="0" y="237"/>
                </a:lnTo>
                <a:lnTo>
                  <a:pt x="60" y="237"/>
                </a:lnTo>
                <a:lnTo>
                  <a:pt x="60" y="216"/>
                </a:lnTo>
                <a:moveTo>
                  <a:pt x="60" y="0"/>
                </a:moveTo>
                <a:lnTo>
                  <a:pt x="0" y="0"/>
                </a:lnTo>
                <a:lnTo>
                  <a:pt x="0" y="167"/>
                </a:lnTo>
                <a:lnTo>
                  <a:pt x="60" y="167"/>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131" name="Rectangle 44">
            <a:extLst>
              <a:ext uri="{FF2B5EF4-FFF2-40B4-BE49-F238E27FC236}">
                <a16:creationId xmlns:a16="http://schemas.microsoft.com/office/drawing/2014/main" id="{9E330E73-828E-5609-F064-41FE0D915BF6}"/>
              </a:ext>
            </a:extLst>
          </p:cNvPr>
          <p:cNvSpPr>
            <a:spLocks noChangeArrowheads="1"/>
          </p:cNvSpPr>
          <p:nvPr/>
        </p:nvSpPr>
        <p:spPr bwMode="auto">
          <a:xfrm flipV="1">
            <a:off x="1299897" y="5016742"/>
            <a:ext cx="9525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132" name="Freeform 46">
            <a:extLst>
              <a:ext uri="{FF2B5EF4-FFF2-40B4-BE49-F238E27FC236}">
                <a16:creationId xmlns:a16="http://schemas.microsoft.com/office/drawing/2014/main" id="{522BEB76-8523-1D10-E673-B71B26A5AF9B}"/>
              </a:ext>
            </a:extLst>
          </p:cNvPr>
          <p:cNvSpPr>
            <a:spLocks/>
          </p:cNvSpPr>
          <p:nvPr/>
        </p:nvSpPr>
        <p:spPr bwMode="auto">
          <a:xfrm flipV="1">
            <a:off x="1299897" y="5205654"/>
            <a:ext cx="95250" cy="141288"/>
          </a:xfrm>
          <a:custGeom>
            <a:avLst/>
            <a:gdLst>
              <a:gd name="T0" fmla="*/ 60 w 60"/>
              <a:gd name="T1" fmla="*/ 0 h 89"/>
              <a:gd name="T2" fmla="*/ 60 w 60"/>
              <a:gd name="T3" fmla="*/ 0 h 89"/>
              <a:gd name="T4" fmla="*/ 0 w 60"/>
              <a:gd name="T5" fmla="*/ 0 h 89"/>
              <a:gd name="T6" fmla="*/ 0 w 60"/>
              <a:gd name="T7" fmla="*/ 89 h 89"/>
              <a:gd name="T8" fmla="*/ 60 w 60"/>
              <a:gd name="T9" fmla="*/ 89 h 89"/>
              <a:gd name="T10" fmla="*/ 60 w 60"/>
              <a:gd name="T11" fmla="*/ 0 h 89"/>
            </a:gdLst>
            <a:ahLst/>
            <a:cxnLst>
              <a:cxn ang="0">
                <a:pos x="T0" y="T1"/>
              </a:cxn>
              <a:cxn ang="0">
                <a:pos x="T2" y="T3"/>
              </a:cxn>
              <a:cxn ang="0">
                <a:pos x="T4" y="T5"/>
              </a:cxn>
              <a:cxn ang="0">
                <a:pos x="T6" y="T7"/>
              </a:cxn>
              <a:cxn ang="0">
                <a:pos x="T8" y="T9"/>
              </a:cxn>
              <a:cxn ang="0">
                <a:pos x="T10" y="T11"/>
              </a:cxn>
            </a:cxnLst>
            <a:rect l="0" t="0" r="r" b="b"/>
            <a:pathLst>
              <a:path w="60" h="89">
                <a:moveTo>
                  <a:pt x="60" y="0"/>
                </a:moveTo>
                <a:lnTo>
                  <a:pt x="60" y="0"/>
                </a:lnTo>
                <a:lnTo>
                  <a:pt x="0" y="0"/>
                </a:lnTo>
                <a:lnTo>
                  <a:pt x="0" y="89"/>
                </a:lnTo>
                <a:lnTo>
                  <a:pt x="60" y="89"/>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133" name="Rectangle 51">
            <a:extLst>
              <a:ext uri="{FF2B5EF4-FFF2-40B4-BE49-F238E27FC236}">
                <a16:creationId xmlns:a16="http://schemas.microsoft.com/office/drawing/2014/main" id="{AA99E8DE-0CEB-3679-AFE4-F2CC45AC5B71}"/>
              </a:ext>
            </a:extLst>
          </p:cNvPr>
          <p:cNvSpPr>
            <a:spLocks noChangeArrowheads="1"/>
          </p:cNvSpPr>
          <p:nvPr/>
        </p:nvSpPr>
        <p:spPr bwMode="auto">
          <a:xfrm flipV="1">
            <a:off x="1067204" y="5604874"/>
            <a:ext cx="898525"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134" name="Rectangle 53">
            <a:extLst>
              <a:ext uri="{FF2B5EF4-FFF2-40B4-BE49-F238E27FC236}">
                <a16:creationId xmlns:a16="http://schemas.microsoft.com/office/drawing/2014/main" id="{F830CE6A-C705-0565-0A80-23DFE6D1D8C1}"/>
              </a:ext>
            </a:extLst>
          </p:cNvPr>
          <p:cNvSpPr>
            <a:spLocks noChangeArrowheads="1"/>
          </p:cNvSpPr>
          <p:nvPr/>
        </p:nvSpPr>
        <p:spPr bwMode="auto">
          <a:xfrm flipV="1">
            <a:off x="1067204" y="4777786"/>
            <a:ext cx="898525"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135" name="Rectangle 55">
            <a:extLst>
              <a:ext uri="{FF2B5EF4-FFF2-40B4-BE49-F238E27FC236}">
                <a16:creationId xmlns:a16="http://schemas.microsoft.com/office/drawing/2014/main" id="{EA95BE51-84E6-9EE9-D9C3-133513CB9391}"/>
              </a:ext>
            </a:extLst>
          </p:cNvPr>
          <p:cNvSpPr>
            <a:spLocks noChangeArrowheads="1"/>
          </p:cNvSpPr>
          <p:nvPr/>
        </p:nvSpPr>
        <p:spPr bwMode="auto">
          <a:xfrm flipV="1">
            <a:off x="1067204" y="4782548"/>
            <a:ext cx="898525" cy="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prstClr val="black"/>
              </a:solidFill>
              <a:latin typeface="Calibri"/>
            </a:endParaRPr>
          </a:p>
        </p:txBody>
      </p:sp>
      <p:sp>
        <p:nvSpPr>
          <p:cNvPr id="136" name="TextBox 135">
            <a:extLst>
              <a:ext uri="{FF2B5EF4-FFF2-40B4-BE49-F238E27FC236}">
                <a16:creationId xmlns:a16="http://schemas.microsoft.com/office/drawing/2014/main" id="{EB9B2E89-01B5-8724-2BDC-DC286954054F}"/>
              </a:ext>
            </a:extLst>
          </p:cNvPr>
          <p:cNvSpPr txBox="1"/>
          <p:nvPr/>
        </p:nvSpPr>
        <p:spPr>
          <a:xfrm>
            <a:off x="1058104" y="4510442"/>
            <a:ext cx="704154" cy="507831"/>
          </a:xfrm>
          <a:prstGeom prst="rect">
            <a:avLst/>
          </a:prstGeom>
          <a:noFill/>
        </p:spPr>
        <p:txBody>
          <a:bodyPr wrap="square" rtlCol="0">
            <a:spAutoFit/>
          </a:bodyPr>
          <a:lstStyle/>
          <a:p>
            <a:pPr algn="ctr"/>
            <a:r>
              <a:rPr lang="en-US" sz="900" b="1" dirty="0">
                <a:solidFill>
                  <a:schemeClr val="bg1"/>
                </a:solidFill>
                <a:latin typeface="Arial" panose="020B0604020202020204" pitchFamily="34" charset="0"/>
                <a:cs typeface="Arial" panose="020B0604020202020204" pitchFamily="34" charset="0"/>
              </a:rPr>
              <a:t>FY22</a:t>
            </a:r>
          </a:p>
          <a:p>
            <a:pPr algn="ctr"/>
            <a:r>
              <a:rPr lang="en-US" sz="900" b="1" dirty="0">
                <a:solidFill>
                  <a:schemeClr val="bg1"/>
                </a:solidFill>
                <a:latin typeface="Arial" panose="020B0604020202020204" pitchFamily="34" charset="0"/>
                <a:cs typeface="Arial" panose="020B0604020202020204" pitchFamily="34" charset="0"/>
              </a:rPr>
              <a:t>Entry</a:t>
            </a:r>
          </a:p>
          <a:p>
            <a:pPr algn="ctr"/>
            <a:r>
              <a:rPr lang="en-US" sz="900" b="1" dirty="0">
                <a:solidFill>
                  <a:schemeClr val="bg1"/>
                </a:solidFill>
                <a:latin typeface="Arial" panose="020B0604020202020204" pitchFamily="34" charset="0"/>
                <a:cs typeface="Arial" panose="020B0604020202020204" pitchFamily="34" charset="0"/>
              </a:rPr>
              <a:t>Pool</a:t>
            </a:r>
          </a:p>
        </p:txBody>
      </p:sp>
      <p:pic>
        <p:nvPicPr>
          <p:cNvPr id="137" name="Picture 136">
            <a:extLst>
              <a:ext uri="{FF2B5EF4-FFF2-40B4-BE49-F238E27FC236}">
                <a16:creationId xmlns:a16="http://schemas.microsoft.com/office/drawing/2014/main" id="{2272873E-0CEA-C9CD-5726-69302236570A}"/>
              </a:ext>
            </a:extLst>
          </p:cNvPr>
          <p:cNvPicPr>
            <a:picLocks noChangeAspect="1"/>
          </p:cNvPicPr>
          <p:nvPr/>
        </p:nvPicPr>
        <p:blipFill>
          <a:blip r:embed="rId10"/>
          <a:stretch>
            <a:fillRect/>
          </a:stretch>
        </p:blipFill>
        <p:spPr>
          <a:xfrm rot="10800000">
            <a:off x="1339484" y="4181720"/>
            <a:ext cx="282631" cy="275194"/>
          </a:xfrm>
          <a:prstGeom prst="rect">
            <a:avLst/>
          </a:prstGeom>
        </p:spPr>
      </p:pic>
      <p:sp>
        <p:nvSpPr>
          <p:cNvPr id="138" name="TextBox 137">
            <a:extLst>
              <a:ext uri="{FF2B5EF4-FFF2-40B4-BE49-F238E27FC236}">
                <a16:creationId xmlns:a16="http://schemas.microsoft.com/office/drawing/2014/main" id="{35A787F4-6294-3204-1A3A-2AB047339819}"/>
              </a:ext>
            </a:extLst>
          </p:cNvPr>
          <p:cNvSpPr txBox="1"/>
          <p:nvPr/>
        </p:nvSpPr>
        <p:spPr>
          <a:xfrm>
            <a:off x="2387212" y="5670522"/>
            <a:ext cx="1730563" cy="500137"/>
          </a:xfrm>
          <a:prstGeom prst="rect">
            <a:avLst/>
          </a:prstGeom>
          <a:noFill/>
          <a:ln w="50800">
            <a:noFill/>
          </a:ln>
        </p:spPr>
        <p:txBody>
          <a:bodyPr wrap="square" rtlCol="0">
            <a:spAutoFit/>
          </a:bodyPr>
          <a:lstStyle/>
          <a:p>
            <a:pPr algn="ctr"/>
            <a:r>
              <a:rPr lang="en-US" sz="1050" b="1" dirty="0">
                <a:latin typeface="Arial" panose="020B0604020202020204" pitchFamily="34" charset="0"/>
                <a:cs typeface="Arial" panose="020B0604020202020204" pitchFamily="34" charset="0"/>
              </a:rPr>
              <a:t>65.5K</a:t>
            </a:r>
            <a:r>
              <a:rPr lang="en-US" sz="1050" b="1" dirty="0">
                <a:solidFill>
                  <a:prstClr val="black"/>
                </a:solidFill>
                <a:latin typeface="Arial" panose="020B0604020202020204" pitchFamily="34" charset="0"/>
                <a:cs typeface="Arial" panose="020B0604020202020204" pitchFamily="34" charset="0"/>
              </a:rPr>
              <a:t> Access</a:t>
            </a:r>
          </a:p>
          <a:p>
            <a:pPr algn="ctr"/>
            <a:r>
              <a:rPr lang="en-US" sz="800" b="1" dirty="0">
                <a:solidFill>
                  <a:prstClr val="black"/>
                </a:solidFill>
                <a:latin typeface="Arial" panose="020B0604020202020204" pitchFamily="34" charset="0"/>
                <a:cs typeface="Arial" panose="020B0604020202020204" pitchFamily="34" charset="0"/>
              </a:rPr>
              <a:t>Basic Combat Training / One Station Unit Training</a:t>
            </a:r>
          </a:p>
        </p:txBody>
      </p:sp>
      <p:sp>
        <p:nvSpPr>
          <p:cNvPr id="139" name="TextBox 138">
            <a:extLst>
              <a:ext uri="{FF2B5EF4-FFF2-40B4-BE49-F238E27FC236}">
                <a16:creationId xmlns:a16="http://schemas.microsoft.com/office/drawing/2014/main" id="{6093C473-361B-0233-FF4D-0002E335639E}"/>
              </a:ext>
            </a:extLst>
          </p:cNvPr>
          <p:cNvSpPr txBox="1"/>
          <p:nvPr/>
        </p:nvSpPr>
        <p:spPr>
          <a:xfrm>
            <a:off x="4164930" y="5823090"/>
            <a:ext cx="1446441" cy="338554"/>
          </a:xfrm>
          <a:prstGeom prst="rect">
            <a:avLst/>
          </a:prstGeom>
          <a:noFill/>
          <a:ln w="50800">
            <a:noFill/>
          </a:ln>
        </p:spPr>
        <p:txBody>
          <a:bodyPr wrap="square" rtlCol="0">
            <a:spAutoFit/>
          </a:bodyPr>
          <a:lstStyle>
            <a:defPPr>
              <a:defRPr lang="en-US"/>
            </a:defPPr>
            <a:lvl1pPr algn="ctr">
              <a:defRPr sz="800" b="1">
                <a:solidFill>
                  <a:prstClr val="black"/>
                </a:solidFill>
                <a:latin typeface="Arial" panose="020B0604020202020204" pitchFamily="34" charset="0"/>
                <a:cs typeface="Arial" panose="020B0604020202020204" pitchFamily="34" charset="0"/>
              </a:defRPr>
            </a:lvl1pPr>
          </a:lstStyle>
          <a:p>
            <a:r>
              <a:rPr lang="en-US" dirty="0"/>
              <a:t>Advanced Individual Training (AIT)</a:t>
            </a:r>
          </a:p>
        </p:txBody>
      </p:sp>
      <p:sp>
        <p:nvSpPr>
          <p:cNvPr id="140" name="TextBox 139">
            <a:extLst>
              <a:ext uri="{FF2B5EF4-FFF2-40B4-BE49-F238E27FC236}">
                <a16:creationId xmlns:a16="http://schemas.microsoft.com/office/drawing/2014/main" id="{56C6BC71-CED2-D44C-C1B9-0712562F2589}"/>
              </a:ext>
            </a:extLst>
          </p:cNvPr>
          <p:cNvSpPr txBox="1"/>
          <p:nvPr/>
        </p:nvSpPr>
        <p:spPr>
          <a:xfrm>
            <a:off x="5852632" y="5799471"/>
            <a:ext cx="1244051" cy="338554"/>
          </a:xfrm>
          <a:prstGeom prst="rect">
            <a:avLst/>
          </a:prstGeom>
          <a:noFill/>
          <a:ln w="50800">
            <a:noFill/>
          </a:ln>
        </p:spPr>
        <p:txBody>
          <a:bodyPr wrap="square" rtlCol="0">
            <a:spAutoFit/>
          </a:bodyPr>
          <a:lstStyle>
            <a:defPPr>
              <a:defRPr lang="en-US"/>
            </a:defPPr>
            <a:lvl1pPr algn="ctr">
              <a:defRPr sz="800" b="1">
                <a:solidFill>
                  <a:prstClr val="black"/>
                </a:solidFill>
                <a:latin typeface="Arial" panose="020B0604020202020204" pitchFamily="34" charset="0"/>
                <a:cs typeface="Arial" panose="020B0604020202020204" pitchFamily="34" charset="0"/>
              </a:defRPr>
            </a:lvl1pPr>
          </a:lstStyle>
          <a:p>
            <a:r>
              <a:rPr lang="en-US" dirty="0"/>
              <a:t>Ship to First Unit of Assignment</a:t>
            </a:r>
          </a:p>
        </p:txBody>
      </p:sp>
      <p:pic>
        <p:nvPicPr>
          <p:cNvPr id="141" name="Picture 140">
            <a:extLst>
              <a:ext uri="{FF2B5EF4-FFF2-40B4-BE49-F238E27FC236}">
                <a16:creationId xmlns:a16="http://schemas.microsoft.com/office/drawing/2014/main" id="{CADD9DD2-492D-59C0-20A6-6E2C1E4044D7}"/>
              </a:ext>
            </a:extLst>
          </p:cNvPr>
          <p:cNvPicPr>
            <a:picLocks noChangeAspect="1"/>
          </p:cNvPicPr>
          <p:nvPr/>
        </p:nvPicPr>
        <p:blipFill>
          <a:blip r:embed="rId9"/>
          <a:stretch>
            <a:fillRect/>
          </a:stretch>
        </p:blipFill>
        <p:spPr>
          <a:xfrm>
            <a:off x="6335218" y="6115189"/>
            <a:ext cx="297504" cy="297504"/>
          </a:xfrm>
          <a:prstGeom prst="rect">
            <a:avLst/>
          </a:prstGeom>
        </p:spPr>
      </p:pic>
      <p:pic>
        <p:nvPicPr>
          <p:cNvPr id="142" name="Picture 141">
            <a:extLst>
              <a:ext uri="{FF2B5EF4-FFF2-40B4-BE49-F238E27FC236}">
                <a16:creationId xmlns:a16="http://schemas.microsoft.com/office/drawing/2014/main" id="{DC4A536B-7845-1E8C-367C-84EFA5553CBC}"/>
              </a:ext>
            </a:extLst>
          </p:cNvPr>
          <p:cNvPicPr>
            <a:picLocks noChangeAspect="1"/>
          </p:cNvPicPr>
          <p:nvPr/>
        </p:nvPicPr>
        <p:blipFill>
          <a:blip r:embed="rId23"/>
          <a:stretch>
            <a:fillRect/>
          </a:stretch>
        </p:blipFill>
        <p:spPr>
          <a:xfrm>
            <a:off x="7411089" y="5944710"/>
            <a:ext cx="391791" cy="478856"/>
          </a:xfrm>
          <a:prstGeom prst="rect">
            <a:avLst/>
          </a:prstGeom>
        </p:spPr>
      </p:pic>
      <p:sp>
        <p:nvSpPr>
          <p:cNvPr id="143" name="TextBox 142">
            <a:extLst>
              <a:ext uri="{FF2B5EF4-FFF2-40B4-BE49-F238E27FC236}">
                <a16:creationId xmlns:a16="http://schemas.microsoft.com/office/drawing/2014/main" id="{CF68D58E-BEF7-D8F6-7E79-376117215A8E}"/>
              </a:ext>
            </a:extLst>
          </p:cNvPr>
          <p:cNvSpPr txBox="1"/>
          <p:nvPr/>
        </p:nvSpPr>
        <p:spPr>
          <a:xfrm>
            <a:off x="7656354" y="5951509"/>
            <a:ext cx="963937" cy="338554"/>
          </a:xfrm>
          <a:prstGeom prst="rect">
            <a:avLst/>
          </a:prstGeom>
          <a:noFill/>
          <a:ln w="50800">
            <a:noFill/>
          </a:ln>
        </p:spPr>
        <p:txBody>
          <a:bodyPr wrap="square" rtlCol="0">
            <a:spAutoFit/>
          </a:bodyPr>
          <a:lstStyle>
            <a:defPPr>
              <a:defRPr lang="en-US"/>
            </a:defPPr>
            <a:lvl1pPr algn="ctr">
              <a:defRPr sz="800" b="1">
                <a:solidFill>
                  <a:prstClr val="black"/>
                </a:solidFill>
                <a:latin typeface="Arial" panose="020B0604020202020204" pitchFamily="34" charset="0"/>
                <a:cs typeface="Arial" panose="020B0604020202020204" pitchFamily="34" charset="0"/>
              </a:defRPr>
            </a:lvl1pPr>
          </a:lstStyle>
          <a:p>
            <a:r>
              <a:rPr lang="en-US" dirty="0"/>
              <a:t>First Unit Of Assignment</a:t>
            </a:r>
          </a:p>
        </p:txBody>
      </p:sp>
      <p:sp>
        <p:nvSpPr>
          <p:cNvPr id="144" name="Rectangle 7">
            <a:extLst>
              <a:ext uri="{FF2B5EF4-FFF2-40B4-BE49-F238E27FC236}">
                <a16:creationId xmlns:a16="http://schemas.microsoft.com/office/drawing/2014/main" id="{A90FB594-239F-B94B-14C8-166A9642A0BD}"/>
              </a:ext>
            </a:extLst>
          </p:cNvPr>
          <p:cNvSpPr>
            <a:spLocks noChangeArrowheads="1"/>
          </p:cNvSpPr>
          <p:nvPr/>
        </p:nvSpPr>
        <p:spPr bwMode="auto">
          <a:xfrm>
            <a:off x="457200" y="226722"/>
            <a:ext cx="822960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altLang="en-US" sz="2400" b="1" dirty="0">
                <a:solidFill>
                  <a:schemeClr val="bg1"/>
                </a:solidFill>
                <a:latin typeface="Arial" panose="020B0604020202020204" pitchFamily="34" charset="0"/>
                <a:cs typeface="Arial" panose="020B0604020202020204" pitchFamily="34" charset="0"/>
              </a:rPr>
              <a:t>How USAREC Works</a:t>
            </a:r>
            <a:endParaRPr kumimoji="0" lang="en-US" alt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0460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1147" y="270232"/>
            <a:ext cx="3840085" cy="316912"/>
          </a:xfrm>
        </p:spPr>
        <p:txBody>
          <a:bodyPr vert="horz" lIns="91440" tIns="45720" rIns="91440" bIns="45720" rtlCol="0" anchor="ctr">
            <a:noAutofit/>
          </a:bodyPr>
          <a:lstStyle/>
          <a:p>
            <a:pPr algn="l"/>
            <a:r>
              <a:rPr lang="en-US" sz="2400" b="1" dirty="0">
                <a:latin typeface=" Arial"/>
                <a:cs typeface="+mj-cs"/>
              </a:rPr>
              <a:t>Benefits overview</a:t>
            </a:r>
          </a:p>
        </p:txBody>
      </p:sp>
      <p:pic>
        <p:nvPicPr>
          <p:cNvPr id="5" name="Picture 3" descr="soldier-studying-h.jpg">
            <a:extLst>
              <a:ext uri="{FF2B5EF4-FFF2-40B4-BE49-F238E27FC236}">
                <a16:creationId xmlns:a16="http://schemas.microsoft.com/office/drawing/2014/main" id="{9097273A-2986-5C39-4335-6F5CE34FD665}"/>
              </a:ext>
            </a:extLst>
          </p:cNvPr>
          <p:cNvPicPr>
            <a:picLocks noChangeAspect="1"/>
          </p:cNvPicPr>
          <p:nvPr/>
        </p:nvPicPr>
        <p:blipFill rotWithShape="1">
          <a:blip r:embed="rId3"/>
          <a:srcRect l="18316" r="36289"/>
          <a:stretch/>
        </p:blipFill>
        <p:spPr>
          <a:xfrm>
            <a:off x="5715000" y="682038"/>
            <a:ext cx="3429000" cy="5365031"/>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TextBox 2">
            <a:extLst>
              <a:ext uri="{FF2B5EF4-FFF2-40B4-BE49-F238E27FC236}">
                <a16:creationId xmlns:a16="http://schemas.microsoft.com/office/drawing/2014/main" id="{5087AF0C-38D0-31A5-BF4E-B9F55C002763}"/>
              </a:ext>
            </a:extLst>
          </p:cNvPr>
          <p:cNvSpPr txBox="1"/>
          <p:nvPr/>
        </p:nvSpPr>
        <p:spPr>
          <a:xfrm>
            <a:off x="599728" y="2506270"/>
            <a:ext cx="411294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Arial"/>
                <a:ea typeface="+mn-lt"/>
                <a:cs typeface="+mn-lt"/>
              </a:rPr>
              <a:t>• Sign-up bonus </a:t>
            </a:r>
            <a:endParaRPr lang="en-US" sz="1600" dirty="0">
              <a:latin typeface="Arial"/>
              <a:cs typeface="Arial"/>
            </a:endParaRPr>
          </a:p>
          <a:p>
            <a:r>
              <a:rPr lang="en-US" sz="1600" dirty="0">
                <a:latin typeface="Arial"/>
                <a:ea typeface="+mn-lt"/>
                <a:cs typeface="+mn-lt"/>
              </a:rPr>
              <a:t>• Earn a salary while learning a skill </a:t>
            </a:r>
            <a:endParaRPr lang="en-US" sz="1600" dirty="0">
              <a:latin typeface="Arial"/>
              <a:cs typeface="Arial"/>
            </a:endParaRPr>
          </a:p>
          <a:p>
            <a:r>
              <a:rPr lang="en-US" sz="1600" dirty="0">
                <a:latin typeface="Arial"/>
                <a:ea typeface="+mn-lt"/>
                <a:cs typeface="+mn-lt"/>
              </a:rPr>
              <a:t>• High-quality medical and dental coverage </a:t>
            </a:r>
            <a:endParaRPr lang="en-US" sz="1600" dirty="0">
              <a:latin typeface="Arial"/>
              <a:cs typeface="Arial"/>
            </a:endParaRPr>
          </a:p>
          <a:p>
            <a:r>
              <a:rPr lang="en-US" sz="1600" dirty="0">
                <a:latin typeface="Arial"/>
                <a:ea typeface="+mn-lt"/>
                <a:cs typeface="+mn-lt"/>
              </a:rPr>
              <a:t>• Free or discounted meals and housing </a:t>
            </a:r>
            <a:endParaRPr lang="en-US" sz="1600" dirty="0">
              <a:latin typeface="Arial"/>
              <a:cs typeface="Arial"/>
            </a:endParaRPr>
          </a:p>
          <a:p>
            <a:r>
              <a:rPr lang="en-US" sz="1600" dirty="0">
                <a:latin typeface="Arial"/>
                <a:ea typeface="+mn-lt"/>
                <a:cs typeface="+mn-lt"/>
              </a:rPr>
              <a:t>• Earn college credits </a:t>
            </a:r>
            <a:endParaRPr lang="en-US" sz="1600" dirty="0">
              <a:latin typeface="Arial"/>
              <a:cs typeface="Arial"/>
            </a:endParaRPr>
          </a:p>
          <a:p>
            <a:r>
              <a:rPr lang="en-US" sz="1600" dirty="0">
                <a:latin typeface="Arial"/>
                <a:ea typeface="+mn-lt"/>
                <a:cs typeface="+mn-lt"/>
              </a:rPr>
              <a:t>• Specialized job training </a:t>
            </a:r>
            <a:endParaRPr lang="en-US" sz="1600" dirty="0">
              <a:latin typeface="Arial"/>
              <a:cs typeface="Arial"/>
            </a:endParaRPr>
          </a:p>
          <a:p>
            <a:r>
              <a:rPr lang="en-US" sz="1600" dirty="0">
                <a:latin typeface="Arial"/>
                <a:ea typeface="+mn-lt"/>
                <a:cs typeface="+mn-lt"/>
              </a:rPr>
              <a:t>• Thrift Savings Plan — the military version of a 401(k) </a:t>
            </a:r>
            <a:endParaRPr lang="en-US" sz="1600" dirty="0">
              <a:latin typeface="Arial"/>
              <a:cs typeface="Arial"/>
            </a:endParaRPr>
          </a:p>
          <a:p>
            <a:r>
              <a:rPr lang="en-US" sz="1600" dirty="0">
                <a:latin typeface="Arial"/>
                <a:ea typeface="+mn-lt"/>
                <a:cs typeface="+mn-lt"/>
              </a:rPr>
              <a:t>• Retire young with a pension </a:t>
            </a:r>
            <a:endParaRPr lang="en-US" sz="1600" dirty="0">
              <a:latin typeface="Arial"/>
              <a:cs typeface="Arial"/>
            </a:endParaRPr>
          </a:p>
          <a:p>
            <a:r>
              <a:rPr lang="en-US" sz="1600" dirty="0">
                <a:latin typeface="Arial"/>
                <a:ea typeface="+mn-lt"/>
                <a:cs typeface="+mn-lt"/>
              </a:rPr>
              <a:t>• VA loan guarantees to assist with home buying </a:t>
            </a:r>
            <a:endParaRPr lang="en-US" sz="1600" dirty="0">
              <a:latin typeface="Arial"/>
              <a:cs typeface="Arial"/>
            </a:endParaRPr>
          </a:p>
          <a:p>
            <a:r>
              <a:rPr lang="en-US" sz="1600" dirty="0">
                <a:latin typeface="Arial"/>
                <a:ea typeface="+mn-lt"/>
                <a:cs typeface="+mn-lt"/>
              </a:rPr>
              <a:t>• 30 days-vacation with pay per year </a:t>
            </a:r>
            <a:endParaRPr lang="en-US" sz="1600" dirty="0">
              <a:latin typeface="Arial"/>
              <a:cs typeface="Arial"/>
            </a:endParaRPr>
          </a:p>
          <a:p>
            <a:r>
              <a:rPr lang="en-US" sz="1600" dirty="0">
                <a:latin typeface="Arial"/>
                <a:ea typeface="+mn-lt"/>
                <a:cs typeface="+mn-lt"/>
              </a:rPr>
              <a:t>• Paid parental leave </a:t>
            </a:r>
            <a:endParaRPr lang="en-US" sz="1600" dirty="0">
              <a:latin typeface="Arial"/>
              <a:cs typeface="Arial"/>
            </a:endParaRPr>
          </a:p>
          <a:p>
            <a:r>
              <a:rPr lang="en-US" sz="1600" dirty="0">
                <a:latin typeface="Arial"/>
                <a:ea typeface="+mn-lt"/>
                <a:cs typeface="+mn-lt"/>
              </a:rPr>
              <a:t>• SLRP </a:t>
            </a:r>
            <a:endParaRPr lang="en-US" sz="1600" dirty="0">
              <a:latin typeface="Arial"/>
              <a:cs typeface="Arial"/>
            </a:endParaRPr>
          </a:p>
          <a:p>
            <a:pPr algn="l"/>
            <a:endParaRPr lang="en-US" sz="1600" dirty="0">
              <a:latin typeface="Arial"/>
              <a:cs typeface="Calibri"/>
            </a:endParaRPr>
          </a:p>
        </p:txBody>
      </p:sp>
      <p:sp>
        <p:nvSpPr>
          <p:cNvPr id="4" name="TextBox 3">
            <a:extLst>
              <a:ext uri="{FF2B5EF4-FFF2-40B4-BE49-F238E27FC236}">
                <a16:creationId xmlns:a16="http://schemas.microsoft.com/office/drawing/2014/main" id="{99BBACC3-D39A-FBFE-D489-77C529325C8D}"/>
              </a:ext>
            </a:extLst>
          </p:cNvPr>
          <p:cNvSpPr txBox="1"/>
          <p:nvPr/>
        </p:nvSpPr>
        <p:spPr>
          <a:xfrm>
            <a:off x="609776" y="1759920"/>
            <a:ext cx="3225563" cy="461665"/>
          </a:xfrm>
          <a:prstGeom prst="rect">
            <a:avLst/>
          </a:prstGeom>
          <a:noFill/>
        </p:spPr>
        <p:txBody>
          <a:bodyPr wrap="none" rtlCol="0">
            <a:spAutoFit/>
          </a:bodyPr>
          <a:lstStyle/>
          <a:p>
            <a:r>
              <a:rPr lang="en-US" sz="2400" b="1" dirty="0">
                <a:latin typeface=" Arial"/>
              </a:rPr>
              <a:t>Snapshot of benefits</a:t>
            </a:r>
          </a:p>
        </p:txBody>
      </p:sp>
    </p:spTree>
    <p:extLst>
      <p:ext uri="{BB962C8B-B14F-4D97-AF65-F5344CB8AC3E}">
        <p14:creationId xmlns:p14="http://schemas.microsoft.com/office/powerpoint/2010/main" val="3145580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67867-7AE2-27D3-E75D-AAC421949009}"/>
              </a:ext>
            </a:extLst>
          </p:cNvPr>
          <p:cNvSpPr>
            <a:spLocks noGrp="1"/>
          </p:cNvSpPr>
          <p:nvPr>
            <p:ph type="title"/>
          </p:nvPr>
        </p:nvSpPr>
        <p:spPr/>
        <p:txBody>
          <a:bodyPr lIns="91440" tIns="45720" rIns="91440" bIns="45720" anchor="ctr">
            <a:noAutofit/>
          </a:bodyPr>
          <a:lstStyle/>
          <a:p>
            <a:r>
              <a:rPr lang="en-US" sz="2400" b="1" dirty="0">
                <a:latin typeface="Arial"/>
                <a:cs typeface="Arial"/>
              </a:rPr>
              <a:t>Pocket Recruiting Guide</a:t>
            </a:r>
            <a:endParaRPr lang="en-US" sz="2400" b="1" dirty="0"/>
          </a:p>
        </p:txBody>
      </p:sp>
      <p:pic>
        <p:nvPicPr>
          <p:cNvPr id="4" name="Picture 3" descr="Qr code&#10;&#10;Description automatically generated">
            <a:extLst>
              <a:ext uri="{FF2B5EF4-FFF2-40B4-BE49-F238E27FC236}">
                <a16:creationId xmlns:a16="http://schemas.microsoft.com/office/drawing/2014/main" id="{6D75A2D6-32C5-E49F-E7A1-86816B332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433" y="2793231"/>
            <a:ext cx="2857500" cy="3552825"/>
          </a:xfrm>
          <a:prstGeom prst="rect">
            <a:avLst/>
          </a:prstGeom>
        </p:spPr>
      </p:pic>
      <p:sp>
        <p:nvSpPr>
          <p:cNvPr id="5" name="TextBox 4">
            <a:extLst>
              <a:ext uri="{FF2B5EF4-FFF2-40B4-BE49-F238E27FC236}">
                <a16:creationId xmlns:a16="http://schemas.microsoft.com/office/drawing/2014/main" id="{4F8FBD40-3B6E-795C-4FAD-B7D98AF4ED09}"/>
              </a:ext>
            </a:extLst>
          </p:cNvPr>
          <p:cNvSpPr txBox="1"/>
          <p:nvPr/>
        </p:nvSpPr>
        <p:spPr>
          <a:xfrm>
            <a:off x="641376" y="906962"/>
            <a:ext cx="786124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a:cs typeface="Arial"/>
              </a:rPr>
              <a:t>The purpose of the Pocket Recruiter Guide is to outline Army programs and incentives in a quick reference and easily searchable format. It serves primarily as a ready reference for recruiters and other members of the US Army Recruiting Command. </a:t>
            </a:r>
            <a:endParaRPr lang="en-US" sz="2000" dirty="0"/>
          </a:p>
        </p:txBody>
      </p:sp>
    </p:spTree>
    <p:extLst>
      <p:ext uri="{BB962C8B-B14F-4D97-AF65-F5344CB8AC3E}">
        <p14:creationId xmlns:p14="http://schemas.microsoft.com/office/powerpoint/2010/main" val="3435275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ownload.png">
            <a:extLst>
              <a:ext uri="{FF2B5EF4-FFF2-40B4-BE49-F238E27FC236}">
                <a16:creationId xmlns:a16="http://schemas.microsoft.com/office/drawing/2014/main" id="{037267C8-122A-7B9E-FDA7-17240602A255}"/>
              </a:ext>
            </a:extLst>
          </p:cNvPr>
          <p:cNvPicPr>
            <a:picLocks noChangeAspect="1"/>
          </p:cNvPicPr>
          <p:nvPr/>
        </p:nvPicPr>
        <p:blipFill>
          <a:blip r:embed="rId3"/>
          <a:stretch>
            <a:fillRect/>
          </a:stretch>
        </p:blipFill>
        <p:spPr>
          <a:xfrm>
            <a:off x="2020041" y="1259993"/>
            <a:ext cx="4915159" cy="4915159"/>
          </a:xfrm>
          <a:prstGeom prst="rect">
            <a:avLst/>
          </a:prstGeom>
        </p:spPr>
      </p:pic>
      <p:sp>
        <p:nvSpPr>
          <p:cNvPr id="7" name="Title 3">
            <a:extLst>
              <a:ext uri="{FF2B5EF4-FFF2-40B4-BE49-F238E27FC236}">
                <a16:creationId xmlns:a16="http://schemas.microsoft.com/office/drawing/2014/main" id="{18E471E5-347B-F708-CCB8-269C9A269498}"/>
              </a:ext>
            </a:extLst>
          </p:cNvPr>
          <p:cNvSpPr>
            <a:spLocks noGrp="1"/>
          </p:cNvSpPr>
          <p:nvPr>
            <p:ph type="title"/>
          </p:nvPr>
        </p:nvSpPr>
        <p:spPr>
          <a:xfrm>
            <a:off x="3175" y="198438"/>
            <a:ext cx="9144000" cy="454025"/>
          </a:xfrm>
        </p:spPr>
        <p:txBody>
          <a:bodyPr lIns="91440" tIns="45720" rIns="91440" bIns="45720" anchor="ctr"/>
          <a:lstStyle/>
          <a:p>
            <a:r>
              <a:rPr lang="en-US" sz="2400" b="1" dirty="0">
                <a:latin typeface="Arial"/>
                <a:cs typeface="Calibri Light"/>
              </a:rPr>
              <a:t>Army Career Navigator</a:t>
            </a:r>
            <a:endParaRPr lang="en-US" sz="2400" b="1" dirty="0">
              <a:latin typeface="Arial"/>
            </a:endParaRPr>
          </a:p>
        </p:txBody>
      </p:sp>
    </p:spTree>
    <p:extLst>
      <p:ext uri="{BB962C8B-B14F-4D97-AF65-F5344CB8AC3E}">
        <p14:creationId xmlns:p14="http://schemas.microsoft.com/office/powerpoint/2010/main" val="2409956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8E471E5-347B-F708-CCB8-269C9A269498}"/>
              </a:ext>
            </a:extLst>
          </p:cNvPr>
          <p:cNvSpPr>
            <a:spLocks noGrp="1"/>
          </p:cNvSpPr>
          <p:nvPr>
            <p:ph type="title"/>
          </p:nvPr>
        </p:nvSpPr>
        <p:spPr>
          <a:xfrm>
            <a:off x="3175" y="198438"/>
            <a:ext cx="9144000" cy="454025"/>
          </a:xfrm>
        </p:spPr>
        <p:txBody>
          <a:bodyPr lIns="91440" tIns="45720" rIns="91440" bIns="45720" anchor="ctr"/>
          <a:lstStyle/>
          <a:p>
            <a:r>
              <a:rPr lang="en-US" sz="2400" b="1" dirty="0">
                <a:latin typeface="Arial"/>
                <a:cs typeface="Calibri Light"/>
              </a:rPr>
              <a:t>Army Career Navigator</a:t>
            </a:r>
            <a:endParaRPr lang="en-US" sz="2400" b="1" dirty="0">
              <a:latin typeface="Arial"/>
            </a:endParaRPr>
          </a:p>
        </p:txBody>
      </p:sp>
      <p:pic>
        <p:nvPicPr>
          <p:cNvPr id="6" name="Picture 5" descr="Text&#10;&#10;Description automatically generated">
            <a:extLst>
              <a:ext uri="{FF2B5EF4-FFF2-40B4-BE49-F238E27FC236}">
                <a16:creationId xmlns:a16="http://schemas.microsoft.com/office/drawing/2014/main" id="{E1BB9D64-AAFD-74D7-305C-6B9081ABCF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02608" y="733454"/>
            <a:ext cx="2841392" cy="5727867"/>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EAC395CA-DE46-6906-34D6-4E6514A41A0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733453"/>
            <a:ext cx="2838375" cy="5727867"/>
          </a:xfrm>
          <a:prstGeom prst="rect">
            <a:avLst/>
          </a:prstGeom>
        </p:spPr>
      </p:pic>
      <p:pic>
        <p:nvPicPr>
          <p:cNvPr id="11" name="Picture 10" descr="Map&#10;&#10;Description automatically generated">
            <a:extLst>
              <a:ext uri="{FF2B5EF4-FFF2-40B4-BE49-F238E27FC236}">
                <a16:creationId xmlns:a16="http://schemas.microsoft.com/office/drawing/2014/main" id="{AC70DC58-4CA7-54D1-D506-D8B83C3EB83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151304" y="733454"/>
            <a:ext cx="2838375" cy="5727867"/>
          </a:xfrm>
          <a:prstGeom prst="rect">
            <a:avLst/>
          </a:prstGeom>
        </p:spPr>
      </p:pic>
    </p:spTree>
    <p:extLst>
      <p:ext uri="{BB962C8B-B14F-4D97-AF65-F5344CB8AC3E}">
        <p14:creationId xmlns:p14="http://schemas.microsoft.com/office/powerpoint/2010/main" val="247675900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REC FY17 Template.pptx" id="{6E8513B3-A1D1-4A62-B604-695D3C534494}" vid="{8BBA9647-BFD0-4E2B-A0A7-B1A030CE06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7DFC777D93B443B9449C70CAC1AFFF" ma:contentTypeVersion="5" ma:contentTypeDescription="Create a new document." ma:contentTypeScope="" ma:versionID="3362a0d3b663bfde77c9a20bfccec29b">
  <xsd:schema xmlns:xsd="http://www.w3.org/2001/XMLSchema" xmlns:xs="http://www.w3.org/2001/XMLSchema" xmlns:p="http://schemas.microsoft.com/office/2006/metadata/properties" xmlns:ns2="7a937b50-ba34-446c-8da6-2dc67605cbdb" targetNamespace="http://schemas.microsoft.com/office/2006/metadata/properties" ma:root="true" ma:fieldsID="6234bfeccce9eaaa42ebc6852b0c68ef" ns2:_="">
    <xsd:import namespace="7a937b50-ba34-446c-8da6-2dc67605cbdb"/>
    <xsd:element name="properties">
      <xsd:complexType>
        <xsd:sequence>
          <xsd:element name="documentManagement">
            <xsd:complexType>
              <xsd:all>
                <xsd:element ref="ns2:Content12"/>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937b50-ba34-446c-8da6-2dc67605cbdb" elementFormDefault="qualified">
    <xsd:import namespace="http://schemas.microsoft.com/office/2006/documentManagement/types"/>
    <xsd:import namespace="http://schemas.microsoft.com/office/infopath/2007/PartnerControls"/>
    <xsd:element name="Content12" ma:index="8" ma:displayName="Content" ma:default="FOUO" ma:format="Dropdown" ma:internalName="Content12" ma:readOnly="false">
      <xsd:simpleType>
        <xsd:restriction base="dms:Choice">
          <xsd:enumeration value="FOUO"/>
          <xsd:enumeration value="FOUO Sensitive"/>
        </xsd:restriction>
      </xsd:simpleType>
    </xsd:element>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7a937b50-ba34-446c-8da6-2dc67605cbdb">3SYX66VV347M-886884728-391</_dlc_DocId>
    <_dlc_DocIdUrl xmlns="7a937b50-ba34-446c-8da6-2dc67605cbdb">
      <Url>https://recruiting.rsn.army.mil/hq/SpecialStaff/CIG/CAG-Int/_layouts/15/DocIdRedir.aspx?ID=3SYX66VV347M-886884728-391</Url>
      <Description>3SYX66VV347M-886884728-391</Description>
    </_dlc_DocIdUrl>
    <Content12 xmlns="7a937b50-ba34-446c-8da6-2dc67605cbdb">FOUO</Content12>
  </documentManagement>
</p:properties>
</file>

<file path=customXml/itemProps1.xml><?xml version="1.0" encoding="utf-8"?>
<ds:datastoreItem xmlns:ds="http://schemas.openxmlformats.org/officeDocument/2006/customXml" ds:itemID="{FBB7DCAE-E7BC-462D-B777-DE5F37105C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937b50-ba34-446c-8da6-2dc67605cb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1FE0FF-2AC0-4E95-8376-411865FE4A27}">
  <ds:schemaRefs>
    <ds:schemaRef ds:uri="http://schemas.microsoft.com/sharepoint/events"/>
  </ds:schemaRefs>
</ds:datastoreItem>
</file>

<file path=customXml/itemProps3.xml><?xml version="1.0" encoding="utf-8"?>
<ds:datastoreItem xmlns:ds="http://schemas.openxmlformats.org/officeDocument/2006/customXml" ds:itemID="{5C65FA0C-541E-41DD-ACA4-A4208DA31D14}">
  <ds:schemaRefs>
    <ds:schemaRef ds:uri="http://schemas.microsoft.com/sharepoint/v3/contenttype/forms"/>
  </ds:schemaRefs>
</ds:datastoreItem>
</file>

<file path=customXml/itemProps4.xml><?xml version="1.0" encoding="utf-8"?>
<ds:datastoreItem xmlns:ds="http://schemas.openxmlformats.org/officeDocument/2006/customXml" ds:itemID="{43471E20-8B54-496A-AF26-19C63A303639}">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7a937b50-ba34-446c-8da6-2dc67605cbd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2424</TotalTime>
  <Words>4298</Words>
  <Application>Microsoft Office PowerPoint</Application>
  <PresentationFormat>On-screen Show (4:3)</PresentationFormat>
  <Paragraphs>617</Paragraphs>
  <Slides>23</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 Arial</vt:lpstr>
      <vt:lpstr>Arial</vt:lpstr>
      <vt:lpstr>Arial Black</vt:lpstr>
      <vt:lpstr>Brush Script MT</vt:lpstr>
      <vt:lpstr>Calibri</vt:lpstr>
      <vt:lpstr>Calibri Light</vt:lpstr>
      <vt:lpstr>SFMono-Regular</vt:lpstr>
      <vt:lpstr>Times New Roman</vt:lpstr>
      <vt:lpstr>US Army Light</vt:lpstr>
      <vt:lpstr>Verdana</vt:lpstr>
      <vt:lpstr>Wingdings</vt:lpstr>
      <vt:lpstr>1_Office Theme</vt:lpstr>
      <vt:lpstr>PowerPoint Presentation</vt:lpstr>
      <vt:lpstr>Purpose</vt:lpstr>
      <vt:lpstr>PowerPoint Presentation</vt:lpstr>
      <vt:lpstr>PowerPoint Presentation</vt:lpstr>
      <vt:lpstr>PowerPoint Presentation</vt:lpstr>
      <vt:lpstr>Benefits overview</vt:lpstr>
      <vt:lpstr>Pocket Recruiting Guide</vt:lpstr>
      <vt:lpstr>Army Career Navigator</vt:lpstr>
      <vt:lpstr>Army Career Navigator</vt:lpstr>
      <vt:lpstr>Army Career Navigator</vt:lpstr>
      <vt:lpstr>Additional Resources</vt:lpstr>
      <vt:lpstr>Enlistment Incentives/Programs</vt:lpstr>
      <vt:lpstr>Enlistment Incentives/Programs</vt:lpstr>
      <vt:lpstr>PowerPoint Presentation</vt:lpstr>
      <vt:lpstr>Education</vt:lpstr>
      <vt:lpstr>Education (Cont)</vt:lpstr>
      <vt:lpstr>Education (Cont) </vt:lpstr>
      <vt:lpstr>Education (Cont)</vt:lpstr>
      <vt:lpstr>Education (Cont)</vt:lpstr>
      <vt:lpstr>Education (Cont)</vt:lpstr>
      <vt:lpstr>Army Benefits</vt:lpstr>
      <vt:lpstr>Army Benefits</vt:lpstr>
      <vt:lpstr>PowerPoint Presentation</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Firster, Jesse R Mr CIV USA TRADOC USAREC</dc:creator>
  <cp:lastModifiedBy>JROTC_Admin</cp:lastModifiedBy>
  <cp:revision>57</cp:revision>
  <dcterms:created xsi:type="dcterms:W3CDTF">2020-08-12T13:55:41Z</dcterms:created>
  <dcterms:modified xsi:type="dcterms:W3CDTF">2023-05-24T18:52:08Z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ec5ee032-7ecb-4271-936a-a81432269dd5</vt:lpwstr>
  </property>
  <property fmtid="{D5CDD505-2E9C-101B-9397-08002B2CF9AE}" pid="3" name="ContentTypeId">
    <vt:lpwstr>0x010100E47DFC777D93B443B9449C70CAC1AFFF</vt:lpwstr>
  </property>
</Properties>
</file>