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7" r:id="rId3"/>
    <p:sldId id="258" r:id="rId4"/>
    <p:sldId id="259" r:id="rId5"/>
    <p:sldId id="260" r:id="rId6"/>
    <p:sldId id="261" r:id="rId7"/>
    <p:sldId id="276"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9" autoAdjust="0"/>
    <p:restoredTop sz="94660"/>
  </p:normalViewPr>
  <p:slideViewPr>
    <p:cSldViewPr snapToGrid="0">
      <p:cViewPr varScale="1">
        <p:scale>
          <a:sx n="113" d="100"/>
          <a:sy n="113" d="100"/>
        </p:scale>
        <p:origin x="22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A9BDF7-850D-4CC4-9DEE-E402DD39C31F}" type="datetimeFigureOut">
              <a:rPr lang="en-US" smtClean="0"/>
              <a:t>6/2/2023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316C1A-4717-4206-ABCE-1671E69D1F64}" type="slidenum">
              <a:rPr lang="en-US" smtClean="0"/>
              <a:t>‹#›</a:t>
            </a:fld>
            <a:endParaRPr lang="en-US"/>
          </a:p>
        </p:txBody>
      </p:sp>
    </p:spTree>
    <p:extLst>
      <p:ext uri="{BB962C8B-B14F-4D97-AF65-F5344CB8AC3E}">
        <p14:creationId xmlns:p14="http://schemas.microsoft.com/office/powerpoint/2010/main" val="2773737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17244" indent="-275863">
              <a:defRPr>
                <a:solidFill>
                  <a:schemeClr val="tx1"/>
                </a:solidFill>
                <a:latin typeface="Arial" panose="020B0604020202020204" pitchFamily="34" charset="0"/>
                <a:cs typeface="Arial" panose="020B0604020202020204" pitchFamily="34" charset="0"/>
              </a:defRPr>
            </a:lvl2pPr>
            <a:lvl3pPr marL="1103452" indent="-220690">
              <a:defRPr>
                <a:solidFill>
                  <a:schemeClr val="tx1"/>
                </a:solidFill>
                <a:latin typeface="Arial" panose="020B0604020202020204" pitchFamily="34" charset="0"/>
                <a:cs typeface="Arial" panose="020B0604020202020204" pitchFamily="34" charset="0"/>
              </a:defRPr>
            </a:lvl3pPr>
            <a:lvl4pPr marL="1544833" indent="-220690">
              <a:defRPr>
                <a:solidFill>
                  <a:schemeClr val="tx1"/>
                </a:solidFill>
                <a:latin typeface="Arial" panose="020B0604020202020204" pitchFamily="34" charset="0"/>
                <a:cs typeface="Arial" panose="020B0604020202020204" pitchFamily="34" charset="0"/>
              </a:defRPr>
            </a:lvl4pPr>
            <a:lvl5pPr marL="1986214" indent="-220690">
              <a:defRPr>
                <a:solidFill>
                  <a:schemeClr val="tx1"/>
                </a:solidFill>
                <a:latin typeface="Arial" panose="020B0604020202020204" pitchFamily="34" charset="0"/>
                <a:cs typeface="Arial" panose="020B0604020202020204" pitchFamily="34" charset="0"/>
              </a:defRPr>
            </a:lvl5pPr>
            <a:lvl6pPr marL="2427595"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868976"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310357"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751737"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F348872B-AD7A-4E54-B857-75C52B027864}"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altLang="en-US" sz="13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280949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student</a:t>
            </a:r>
            <a:r>
              <a:rPr lang="en-US" baseline="0" dirty="0"/>
              <a:t> perception of difficulty:</a:t>
            </a:r>
          </a:p>
          <a:p>
            <a:r>
              <a:rPr lang="en-US" baseline="0" dirty="0"/>
              <a:t>	– Students will assume the cursive passage is more difficult b/c it is moderately harder to assimilate.</a:t>
            </a:r>
          </a:p>
          <a:p>
            <a:r>
              <a:rPr lang="en-US" baseline="0" dirty="0"/>
              <a:t>	– However, research has shown that the effort needed to read the cursive passage does lead to better student retention.</a:t>
            </a:r>
          </a:p>
          <a:p>
            <a:endParaRPr lang="en-US" baseline="0" dirty="0"/>
          </a:p>
          <a:p>
            <a:r>
              <a:rPr lang="en-US" baseline="0" dirty="0"/>
              <a:t>See the hidden slide that follows this one.</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40A1AA1-D41D-4BB4-87E6-AEB33767E76F}"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alt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5921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17244" indent="-275863">
              <a:defRPr>
                <a:solidFill>
                  <a:schemeClr val="tx1"/>
                </a:solidFill>
                <a:latin typeface="Arial" panose="020B0604020202020204" pitchFamily="34" charset="0"/>
                <a:cs typeface="Arial" panose="020B0604020202020204" pitchFamily="34" charset="0"/>
              </a:defRPr>
            </a:lvl2pPr>
            <a:lvl3pPr marL="1103452" indent="-220690">
              <a:defRPr>
                <a:solidFill>
                  <a:schemeClr val="tx1"/>
                </a:solidFill>
                <a:latin typeface="Arial" panose="020B0604020202020204" pitchFamily="34" charset="0"/>
                <a:cs typeface="Arial" panose="020B0604020202020204" pitchFamily="34" charset="0"/>
              </a:defRPr>
            </a:lvl3pPr>
            <a:lvl4pPr marL="1544833" indent="-220690">
              <a:defRPr>
                <a:solidFill>
                  <a:schemeClr val="tx1"/>
                </a:solidFill>
                <a:latin typeface="Arial" panose="020B0604020202020204" pitchFamily="34" charset="0"/>
                <a:cs typeface="Arial" panose="020B0604020202020204" pitchFamily="34" charset="0"/>
              </a:defRPr>
            </a:lvl4pPr>
            <a:lvl5pPr marL="1986214" indent="-220690">
              <a:defRPr>
                <a:solidFill>
                  <a:schemeClr val="tx1"/>
                </a:solidFill>
                <a:latin typeface="Arial" panose="020B0604020202020204" pitchFamily="34" charset="0"/>
                <a:cs typeface="Arial" panose="020B0604020202020204" pitchFamily="34" charset="0"/>
              </a:defRPr>
            </a:lvl5pPr>
            <a:lvl6pPr marL="2427595"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868976"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310357"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751737" indent="-22069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F348872B-AD7A-4E54-B857-75C52B027864}" type="slidenum">
              <a:rPr kumimoji="0" lang="en-US" altLang="en-US" sz="13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altLang="en-US" sz="13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471329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D24EEE-A741-44F3-885A-CA4F2B9E5A0A}" type="datetimeFigureOut">
              <a:rPr lang="en-US" smtClean="0"/>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3818238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D24EEE-A741-44F3-885A-CA4F2B9E5A0A}" type="datetimeFigureOut">
              <a:rPr lang="en-US" smtClean="0"/>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1759305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D24EEE-A741-44F3-885A-CA4F2B9E5A0A}" type="datetimeFigureOut">
              <a:rPr lang="en-US" smtClean="0"/>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2398907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929"/>
            <a:ext cx="10668000" cy="820271"/>
          </a:xfrm>
        </p:spPr>
        <p:txBody>
          <a:bodyPr anchor="b"/>
          <a:lstStyle>
            <a:lvl1pPr algn="l">
              <a:defRPr sz="4400">
                <a:solidFill>
                  <a:srgbClr val="938704"/>
                </a:solidFill>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765519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95400" y="228600"/>
            <a:ext cx="10744200" cy="623711"/>
          </a:xfrm>
        </p:spPr>
        <p:txBody>
          <a:bodyPr/>
          <a:lstStyle>
            <a:lvl1pPr>
              <a:defRPr/>
            </a:lvl1pPr>
          </a:lstStyle>
          <a:p>
            <a:r>
              <a:rPr lang="en-US" dirty="0"/>
              <a:t>Core Curriculum</a:t>
            </a:r>
          </a:p>
        </p:txBody>
      </p:sp>
      <p:sp>
        <p:nvSpPr>
          <p:cNvPr id="3" name="Content Placeholder 2">
            <a:extLst>
              <a:ext uri="{FF2B5EF4-FFF2-40B4-BE49-F238E27FC236}">
                <a16:creationId xmlns:a16="http://schemas.microsoft.com/office/drawing/2014/main" id="{E8DCD35E-14B3-49DE-9D20-22CBD7E922D7}"/>
              </a:ext>
            </a:extLst>
          </p:cNvPr>
          <p:cNvSpPr>
            <a:spLocks noGrp="1"/>
          </p:cNvSpPr>
          <p:nvPr>
            <p:ph idx="1"/>
          </p:nvPr>
        </p:nvSpPr>
        <p:spPr>
          <a:xfrm>
            <a:off x="609600" y="1676400"/>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8142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ullet List">
    <p:spTree>
      <p:nvGrpSpPr>
        <p:cNvPr id="1" name=""/>
        <p:cNvGrpSpPr/>
        <p:nvPr/>
      </p:nvGrpSpPr>
      <p:grpSpPr>
        <a:xfrm>
          <a:off x="0" y="0"/>
          <a:ext cx="0" cy="0"/>
          <a:chOff x="0" y="0"/>
          <a:chExt cx="0" cy="0"/>
        </a:xfrm>
      </p:grpSpPr>
      <p:sp>
        <p:nvSpPr>
          <p:cNvPr id="2" name="Title 1"/>
          <p:cNvSpPr>
            <a:spLocks noGrp="1"/>
          </p:cNvSpPr>
          <p:nvPr>
            <p:ph type="title"/>
          </p:nvPr>
        </p:nvSpPr>
        <p:spPr>
          <a:xfrm>
            <a:off x="1016002" y="209361"/>
            <a:ext cx="10159999" cy="590931"/>
          </a:xfrm>
          <a:prstGeom prst="rect">
            <a:avLst/>
          </a:prstGeom>
        </p:spPr>
        <p:txBody>
          <a:bodyPr>
            <a:spAutoFit/>
          </a:bodyPr>
          <a:lstStyle>
            <a:lvl1pPr>
              <a:spcBef>
                <a:spcPts val="600"/>
              </a:spcBef>
              <a:defRPr sz="3600" baseline="0"/>
            </a:lvl1pPr>
          </a:lstStyle>
          <a:p>
            <a:r>
              <a:rPr lang="en-US"/>
              <a:t>Click to edit Master title style</a:t>
            </a:r>
            <a:endParaRPr lang="en-US" dirty="0"/>
          </a:p>
        </p:txBody>
      </p:sp>
      <p:sp>
        <p:nvSpPr>
          <p:cNvPr id="5" name="Text Placeholder 4"/>
          <p:cNvSpPr>
            <a:spLocks noGrp="1"/>
          </p:cNvSpPr>
          <p:nvPr>
            <p:ph type="body" sz="quarter" idx="10"/>
          </p:nvPr>
        </p:nvSpPr>
        <p:spPr>
          <a:xfrm>
            <a:off x="304800" y="1219200"/>
            <a:ext cx="11582400" cy="533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48875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56301"/>
            <a:ext cx="10261600" cy="590931"/>
          </a:xfrm>
        </p:spPr>
        <p:txBody>
          <a:bodyPr>
            <a:spAutoFit/>
          </a:bodyPr>
          <a:lstStyle>
            <a:lvl1pPr>
              <a:defRPr sz="3600"/>
            </a:lvl1pPr>
          </a:lstStyle>
          <a:p>
            <a:r>
              <a:rPr lang="en-US"/>
              <a:t>Click to edit Master title style</a:t>
            </a:r>
            <a:endParaRPr lang="en-US" dirty="0"/>
          </a:p>
        </p:txBody>
      </p:sp>
    </p:spTree>
    <p:extLst>
      <p:ext uri="{BB962C8B-B14F-4D97-AF65-F5344CB8AC3E}">
        <p14:creationId xmlns:p14="http://schemas.microsoft.com/office/powerpoint/2010/main" val="1161791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D24EEE-A741-44F3-885A-CA4F2B9E5A0A}" type="datetimeFigureOut">
              <a:rPr lang="en-US" smtClean="0"/>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1230509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DD24EEE-A741-44F3-885A-CA4F2B9E5A0A}" type="datetimeFigureOut">
              <a:rPr lang="en-US" smtClean="0"/>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1854335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D24EEE-A741-44F3-885A-CA4F2B9E5A0A}" type="datetimeFigureOut">
              <a:rPr lang="en-US" smtClean="0"/>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4010447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D24EEE-A741-44F3-885A-CA4F2B9E5A0A}" type="datetimeFigureOut">
              <a:rPr lang="en-US" smtClean="0"/>
              <a:t>6/2/2023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1507481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D24EEE-A741-44F3-885A-CA4F2B9E5A0A}" type="datetimeFigureOut">
              <a:rPr lang="en-US" smtClean="0"/>
              <a:t>6/2/2023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2964843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D24EEE-A741-44F3-885A-CA4F2B9E5A0A}" type="datetimeFigureOut">
              <a:rPr lang="en-US" smtClean="0"/>
              <a:t>6/2/2023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3229918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D24EEE-A741-44F3-885A-CA4F2B9E5A0A}" type="datetimeFigureOut">
              <a:rPr lang="en-US" smtClean="0"/>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4113271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D24EEE-A741-44F3-885A-CA4F2B9E5A0A}" type="datetimeFigureOut">
              <a:rPr lang="en-US" smtClean="0"/>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D9A5E-B90D-4D2A-BEF2-EDA26F415DB1}" type="slidenum">
              <a:rPr lang="en-US" smtClean="0"/>
              <a:t>‹#›</a:t>
            </a:fld>
            <a:endParaRPr lang="en-US"/>
          </a:p>
        </p:txBody>
      </p:sp>
    </p:spTree>
    <p:extLst>
      <p:ext uri="{BB962C8B-B14F-4D97-AF65-F5344CB8AC3E}">
        <p14:creationId xmlns:p14="http://schemas.microsoft.com/office/powerpoint/2010/main" val="198569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D24EEE-A741-44F3-885A-CA4F2B9E5A0A}" type="datetimeFigureOut">
              <a:rPr lang="en-US" smtClean="0"/>
              <a:t>6/2/2023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D9A5E-B90D-4D2A-BEF2-EDA26F415DB1}" type="slidenum">
              <a:rPr lang="en-US" smtClean="0"/>
              <a:t>‹#›</a:t>
            </a:fld>
            <a:endParaRPr lang="en-US"/>
          </a:p>
        </p:txBody>
      </p:sp>
    </p:spTree>
    <p:extLst>
      <p:ext uri="{BB962C8B-B14F-4D97-AF65-F5344CB8AC3E}">
        <p14:creationId xmlns:p14="http://schemas.microsoft.com/office/powerpoint/2010/main" val="4031306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68474F-E2D7-419D-9735-2AA6F40E945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0" y="57150"/>
            <a:ext cx="12192000" cy="1241778"/>
          </a:xfrm>
          <a:prstGeom prst="rect">
            <a:avLst/>
          </a:prstGeom>
        </p:spPr>
      </p:pic>
      <p:sp>
        <p:nvSpPr>
          <p:cNvPr id="2" name="Title Placeholder 1"/>
          <p:cNvSpPr>
            <a:spLocks noGrp="1"/>
          </p:cNvSpPr>
          <p:nvPr>
            <p:ph type="title"/>
          </p:nvPr>
        </p:nvSpPr>
        <p:spPr>
          <a:xfrm>
            <a:off x="1447800" y="62089"/>
            <a:ext cx="10744200" cy="623711"/>
          </a:xfrm>
          <a:prstGeom prst="rect">
            <a:avLst/>
          </a:prstGeom>
        </p:spPr>
        <p:txBody>
          <a:bodyPr vert="horz" lIns="91440" tIns="45720" rIns="91440" bIns="45720" rtlCol="0" anchor="ctr">
            <a:normAutofit/>
          </a:bodyPr>
          <a:lstStyle/>
          <a:p>
            <a:r>
              <a:rPr lang="en-US" dirty="0"/>
              <a:t>Core Curriculum</a:t>
            </a:r>
          </a:p>
        </p:txBody>
      </p:sp>
      <p:sp>
        <p:nvSpPr>
          <p:cNvPr id="3" name="Text Placeholder 2"/>
          <p:cNvSpPr>
            <a:spLocks noGrp="1"/>
          </p:cNvSpPr>
          <p:nvPr>
            <p:ph type="body" idx="1"/>
          </p:nvPr>
        </p:nvSpPr>
        <p:spPr>
          <a:xfrm>
            <a:off x="829236" y="2362200"/>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430000" y="6430786"/>
            <a:ext cx="609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AC1CA6F-A132-44CB-9BA3-1CAE9890C6FF}" type="slidenum">
              <a:rPr lang="en-US" altLang="en-US" smtClean="0"/>
              <a:pPr>
                <a:defRPr/>
              </a:pPr>
              <a:t>‹#›</a:t>
            </a:fld>
            <a:endParaRPr lang="en-US" altLang="en-US" dirty="0"/>
          </a:p>
        </p:txBody>
      </p:sp>
    </p:spTree>
    <p:extLst>
      <p:ext uri="{BB962C8B-B14F-4D97-AF65-F5344CB8AC3E}">
        <p14:creationId xmlns:p14="http://schemas.microsoft.com/office/powerpoint/2010/main" val="10743133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ftr="0" dt="0"/>
  <p:txStyles>
    <p:titleStyle>
      <a:lvl1pPr algn="l" defTabSz="914400" rtl="0" eaLnBrk="1" latinLnBrk="0" hangingPunct="1">
        <a:lnSpc>
          <a:spcPct val="90000"/>
        </a:lnSpc>
        <a:spcBef>
          <a:spcPct val="0"/>
        </a:spcBef>
        <a:buNone/>
        <a:defRPr sz="4400" kern="1200">
          <a:solidFill>
            <a:srgbClr val="938704"/>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4.xml"/><Relationship Id="rId1" Type="http://schemas.openxmlformats.org/officeDocument/2006/relationships/video" Target="https://www.youtube.com/embed/AYO-iOEhFXQ"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057400"/>
            <a:ext cx="6523038"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5595937" y="1600200"/>
            <a:ext cx="5867400"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rPr>
              <a:t>JSOCC Basic Certification Course Documents</a:t>
            </a:r>
          </a:p>
        </p:txBody>
      </p:sp>
      <p:pic>
        <p:nvPicPr>
          <p:cNvPr id="5" name="Picture 4"/>
          <p:cNvPicPr>
            <a:picLocks noChangeAspect="1"/>
          </p:cNvPicPr>
          <p:nvPr/>
        </p:nvPicPr>
        <p:blipFill>
          <a:blip r:embed="rId4"/>
          <a:stretch>
            <a:fillRect/>
          </a:stretch>
        </p:blipFill>
        <p:spPr>
          <a:xfrm>
            <a:off x="7162800" y="3124200"/>
            <a:ext cx="3070824" cy="3090862"/>
          </a:xfrm>
          <a:prstGeom prst="rect">
            <a:avLst/>
          </a:prstGeom>
        </p:spPr>
      </p:pic>
      <p:sp>
        <p:nvSpPr>
          <p:cNvPr id="6" name="TextBox 5"/>
          <p:cNvSpPr txBox="1"/>
          <p:nvPr/>
        </p:nvSpPr>
        <p:spPr>
          <a:xfrm>
            <a:off x="3352800" y="6096000"/>
            <a:ext cx="8610600"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https://www.usarmyjrotc.com/jsocc-basic-course/</a:t>
            </a:r>
          </a:p>
        </p:txBody>
      </p:sp>
    </p:spTree>
    <p:extLst>
      <p:ext uri="{BB962C8B-B14F-4D97-AF65-F5344CB8AC3E}">
        <p14:creationId xmlns:p14="http://schemas.microsoft.com/office/powerpoint/2010/main" val="2511462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
            <a:ext cx="10159999" cy="480131"/>
          </a:xfrm>
        </p:spPr>
        <p:txBody>
          <a:bodyPr/>
          <a:lstStyle/>
          <a:p>
            <a:r>
              <a:rPr lang="en-US" sz="2800" dirty="0"/>
              <a:t>Source - </a:t>
            </a:r>
            <a:r>
              <a:rPr lang="en-US" sz="2800" b="1" dirty="0">
                <a:effectLst/>
              </a:rPr>
              <a:t>Building Classroom Management: Methods and Models, 12Ed.</a:t>
            </a:r>
            <a:endParaRPr lang="en-US" sz="2800" dirty="0"/>
          </a:p>
        </p:txBody>
      </p:sp>
      <p:sp>
        <p:nvSpPr>
          <p:cNvPr id="3" name="Text Placeholder 2"/>
          <p:cNvSpPr>
            <a:spLocks noGrp="1"/>
          </p:cNvSpPr>
          <p:nvPr>
            <p:ph type="body" sz="quarter" idx="10"/>
          </p:nvPr>
        </p:nvSpPr>
        <p:spPr/>
        <p:txBody>
          <a:bodyPr>
            <a:normAutofit/>
          </a:bodyPr>
          <a:lstStyle/>
          <a:p>
            <a:pPr lvl="0"/>
            <a:r>
              <a:rPr lang="en-US" sz="3200" dirty="0"/>
              <a:t>Classroom Management</a:t>
            </a:r>
          </a:p>
          <a:p>
            <a:pPr lvl="1"/>
            <a:r>
              <a:rPr lang="en-US" sz="2800" dirty="0"/>
              <a:t>Instructor’s Role</a:t>
            </a:r>
          </a:p>
          <a:p>
            <a:pPr lvl="2"/>
            <a:r>
              <a:rPr lang="en-US" sz="2400" dirty="0"/>
              <a:t>Classroom Discipline Versus Classroom Management</a:t>
            </a:r>
          </a:p>
          <a:p>
            <a:pPr lvl="3"/>
            <a:r>
              <a:rPr lang="en-US" sz="2400" dirty="0"/>
              <a:t>Discussion Starter:</a:t>
            </a:r>
          </a:p>
          <a:p>
            <a:pPr lvl="4"/>
            <a:r>
              <a:rPr lang="en-US" sz="2400" dirty="0"/>
              <a:t>Classroom Discipline, two tactics:</a:t>
            </a:r>
          </a:p>
          <a:p>
            <a:pPr lvl="5"/>
            <a:r>
              <a:rPr lang="en-US" sz="2400" dirty="0"/>
              <a:t>Instructors would tell Cadets what to do and what not to do</a:t>
            </a:r>
          </a:p>
          <a:p>
            <a:pPr lvl="5"/>
            <a:r>
              <a:rPr lang="en-US" sz="2400" dirty="0"/>
              <a:t>Instructors would punish Cadets who failed to comply with those directives</a:t>
            </a:r>
          </a:p>
          <a:p>
            <a:pPr lvl="4"/>
            <a:r>
              <a:rPr lang="en-US" sz="2400" dirty="0"/>
              <a:t>Classroom Management</a:t>
            </a:r>
          </a:p>
          <a:p>
            <a:pPr lvl="5"/>
            <a:r>
              <a:rPr lang="en-US" sz="2400" dirty="0"/>
              <a:t>Purpose</a:t>
            </a:r>
          </a:p>
          <a:p>
            <a:pPr lvl="5"/>
            <a:r>
              <a:rPr lang="en-US" sz="2400" dirty="0"/>
              <a:t>Requirements</a:t>
            </a:r>
          </a:p>
          <a:p>
            <a:pPr lvl="5"/>
            <a:r>
              <a:rPr lang="en-US" sz="2400" dirty="0"/>
              <a:t>Approaches</a:t>
            </a:r>
          </a:p>
          <a:p>
            <a:pPr lvl="5"/>
            <a:r>
              <a:rPr lang="en-US" sz="2400" dirty="0"/>
              <a:t>Expectations</a:t>
            </a:r>
          </a:p>
          <a:p>
            <a:endParaRPr lang="en-US" sz="3200" dirty="0"/>
          </a:p>
        </p:txBody>
      </p:sp>
    </p:spTree>
    <p:extLst>
      <p:ext uri="{BB962C8B-B14F-4D97-AF65-F5344CB8AC3E}">
        <p14:creationId xmlns:p14="http://schemas.microsoft.com/office/powerpoint/2010/main" val="332252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2" y="264761"/>
            <a:ext cx="10159999" cy="480131"/>
          </a:xfrm>
        </p:spPr>
        <p:txBody>
          <a:bodyPr/>
          <a:lstStyle/>
          <a:p>
            <a:r>
              <a:rPr lang="en-US" sz="2800" dirty="0"/>
              <a:t>Source - </a:t>
            </a:r>
            <a:r>
              <a:rPr lang="en-US" sz="2800" b="1" dirty="0">
                <a:effectLst/>
              </a:rPr>
              <a:t>Building Classroom Management: Methods and Models, 12Ed</a:t>
            </a:r>
            <a:endParaRPr lang="en-US" dirty="0"/>
          </a:p>
        </p:txBody>
      </p:sp>
      <p:sp>
        <p:nvSpPr>
          <p:cNvPr id="3" name="Text Placeholder 2"/>
          <p:cNvSpPr>
            <a:spLocks noGrp="1"/>
          </p:cNvSpPr>
          <p:nvPr>
            <p:ph type="body" sz="quarter" idx="10"/>
          </p:nvPr>
        </p:nvSpPr>
        <p:spPr/>
        <p:txBody>
          <a:bodyPr>
            <a:normAutofit/>
          </a:bodyPr>
          <a:lstStyle/>
          <a:p>
            <a:r>
              <a:rPr lang="en-US" sz="3200" dirty="0"/>
              <a:t>Realities of Classroom Management</a:t>
            </a:r>
          </a:p>
          <a:p>
            <a:pPr lvl="1"/>
            <a:r>
              <a:rPr lang="en-US" sz="2800" dirty="0"/>
              <a:t>Cadets will misbehave, the frequency and severity can be determined by classroom management styles</a:t>
            </a:r>
          </a:p>
          <a:p>
            <a:pPr lvl="1"/>
            <a:r>
              <a:rPr lang="en-US" sz="2800" dirty="0"/>
              <a:t>Successful instruction is determined by the promotion of responsible classroom behavior</a:t>
            </a:r>
          </a:p>
          <a:p>
            <a:pPr lvl="1"/>
            <a:r>
              <a:rPr lang="en-US" sz="2800" dirty="0"/>
              <a:t>Upholding the standard of responsible classroom behavior is the greatest challenge in education</a:t>
            </a:r>
          </a:p>
          <a:p>
            <a:pPr lvl="1"/>
            <a:r>
              <a:rPr lang="en-US" sz="2800" dirty="0"/>
              <a:t>Cadets who develop responsible behavior will have an advantage going ahead</a:t>
            </a:r>
          </a:p>
          <a:p>
            <a:pPr lvl="1"/>
            <a:r>
              <a:rPr lang="en-US" sz="2800" dirty="0"/>
              <a:t>Many Cadets NEED to be taught how to behave responsibly </a:t>
            </a:r>
          </a:p>
          <a:p>
            <a:endParaRPr lang="en-US" sz="3200" dirty="0"/>
          </a:p>
          <a:p>
            <a:endParaRPr lang="en-US" sz="3200" dirty="0"/>
          </a:p>
          <a:p>
            <a:endParaRPr lang="en-US" sz="3200" dirty="0"/>
          </a:p>
        </p:txBody>
      </p:sp>
    </p:spTree>
    <p:extLst>
      <p:ext uri="{BB962C8B-B14F-4D97-AF65-F5344CB8AC3E}">
        <p14:creationId xmlns:p14="http://schemas.microsoft.com/office/powerpoint/2010/main" val="6564988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2" y="264761"/>
            <a:ext cx="10159999" cy="480131"/>
          </a:xfrm>
        </p:spPr>
        <p:txBody>
          <a:bodyPr/>
          <a:lstStyle/>
          <a:p>
            <a:r>
              <a:rPr lang="en-US" sz="2800" dirty="0"/>
              <a:t>Source - </a:t>
            </a:r>
            <a:r>
              <a:rPr lang="en-US" sz="2800" b="1" dirty="0">
                <a:effectLst/>
              </a:rPr>
              <a:t>Building Classroom Management: Methods and Models, 12Ed</a:t>
            </a:r>
            <a:endParaRPr lang="en-US" dirty="0"/>
          </a:p>
        </p:txBody>
      </p:sp>
      <p:sp>
        <p:nvSpPr>
          <p:cNvPr id="3" name="Text Placeholder 2"/>
          <p:cNvSpPr>
            <a:spLocks noGrp="1"/>
          </p:cNvSpPr>
          <p:nvPr>
            <p:ph type="body" sz="quarter" idx="10"/>
          </p:nvPr>
        </p:nvSpPr>
        <p:spPr/>
        <p:txBody>
          <a:bodyPr>
            <a:normAutofit/>
          </a:bodyPr>
          <a:lstStyle/>
          <a:p>
            <a:r>
              <a:rPr lang="en-US" sz="3200" dirty="0"/>
              <a:t>Main Objectives</a:t>
            </a:r>
          </a:p>
          <a:p>
            <a:pPr lvl="1"/>
            <a:r>
              <a:rPr lang="en-US" sz="2800" dirty="0"/>
              <a:t>Safe learning environment</a:t>
            </a:r>
          </a:p>
          <a:p>
            <a:pPr lvl="1"/>
            <a:r>
              <a:rPr lang="en-US" sz="2800" dirty="0"/>
              <a:t>Promote civil and responsible behavior</a:t>
            </a:r>
          </a:p>
          <a:p>
            <a:pPr lvl="1"/>
            <a:r>
              <a:rPr lang="en-US" sz="2800" dirty="0"/>
              <a:t>Cadet development of self-motivation and self-control</a:t>
            </a:r>
          </a:p>
          <a:p>
            <a:endParaRPr lang="en-US" sz="3200" dirty="0"/>
          </a:p>
        </p:txBody>
      </p:sp>
    </p:spTree>
    <p:extLst>
      <p:ext uri="{BB962C8B-B14F-4D97-AF65-F5344CB8AC3E}">
        <p14:creationId xmlns:p14="http://schemas.microsoft.com/office/powerpoint/2010/main" val="539806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Educator – Don’t Ever Do this List!</a:t>
            </a:r>
          </a:p>
        </p:txBody>
      </p:sp>
      <p:pic>
        <p:nvPicPr>
          <p:cNvPr id="6" name="Content Placeholder 5"/>
          <p:cNvPicPr>
            <a:picLocks noGrp="1" noChangeAspect="1"/>
          </p:cNvPicPr>
          <p:nvPr>
            <p:ph idx="1"/>
          </p:nvPr>
        </p:nvPicPr>
        <p:blipFill>
          <a:blip r:embed="rId2"/>
          <a:stretch>
            <a:fillRect/>
          </a:stretch>
        </p:blipFill>
        <p:spPr>
          <a:xfrm>
            <a:off x="377086" y="1499936"/>
            <a:ext cx="11357714" cy="4967673"/>
          </a:xfrm>
          <a:prstGeom prst="rect">
            <a:avLst/>
          </a:prstGeom>
        </p:spPr>
      </p:pic>
    </p:spTree>
    <p:extLst>
      <p:ext uri="{BB962C8B-B14F-4D97-AF65-F5344CB8AC3E}">
        <p14:creationId xmlns:p14="http://schemas.microsoft.com/office/powerpoint/2010/main" val="685860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37937" y="3704"/>
            <a:ext cx="10721923" cy="6854296"/>
          </a:xfrm>
          <a:prstGeom prst="rect">
            <a:avLst/>
          </a:prstGeom>
        </p:spPr>
      </p:pic>
    </p:spTree>
    <p:extLst>
      <p:ext uri="{BB962C8B-B14F-4D97-AF65-F5344CB8AC3E}">
        <p14:creationId xmlns:p14="http://schemas.microsoft.com/office/powerpoint/2010/main" val="1419166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01211" y="0"/>
            <a:ext cx="10989209" cy="6857770"/>
          </a:xfrm>
          <a:prstGeom prst="rect">
            <a:avLst/>
          </a:prstGeom>
        </p:spPr>
      </p:pic>
    </p:spTree>
    <p:extLst>
      <p:ext uri="{BB962C8B-B14F-4D97-AF65-F5344CB8AC3E}">
        <p14:creationId xmlns:p14="http://schemas.microsoft.com/office/powerpoint/2010/main" val="3113280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577516" y="-7037"/>
            <a:ext cx="11020926" cy="6862086"/>
          </a:xfrm>
          <a:prstGeom prst="rect">
            <a:avLst/>
          </a:prstGeom>
        </p:spPr>
      </p:pic>
    </p:spTree>
    <p:extLst>
      <p:ext uri="{BB962C8B-B14F-4D97-AF65-F5344CB8AC3E}">
        <p14:creationId xmlns:p14="http://schemas.microsoft.com/office/powerpoint/2010/main" val="19960375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2" y="264761"/>
            <a:ext cx="10159999" cy="480131"/>
          </a:xfrm>
        </p:spPr>
        <p:txBody>
          <a:bodyPr/>
          <a:lstStyle/>
          <a:p>
            <a:r>
              <a:rPr lang="en-US" sz="2800" dirty="0"/>
              <a:t>Source - </a:t>
            </a:r>
            <a:r>
              <a:rPr lang="en-US" sz="2800" b="1" dirty="0">
                <a:effectLst/>
              </a:rPr>
              <a:t>Building Classroom Management: Methods and Models, 12Ed</a:t>
            </a:r>
            <a:endParaRPr lang="en-US" dirty="0"/>
          </a:p>
        </p:txBody>
      </p:sp>
      <p:sp>
        <p:nvSpPr>
          <p:cNvPr id="3" name="Text Placeholder 2"/>
          <p:cNvSpPr>
            <a:spLocks noGrp="1"/>
          </p:cNvSpPr>
          <p:nvPr>
            <p:ph type="body" sz="quarter" idx="10"/>
          </p:nvPr>
        </p:nvSpPr>
        <p:spPr/>
        <p:txBody>
          <a:bodyPr>
            <a:normAutofit/>
          </a:bodyPr>
          <a:lstStyle/>
          <a:p>
            <a:r>
              <a:rPr lang="en-US" sz="3200" dirty="0"/>
              <a:t>Cadet Diversity</a:t>
            </a:r>
          </a:p>
          <a:p>
            <a:pPr lvl="1"/>
            <a:r>
              <a:rPr lang="en-US" sz="2800" dirty="0"/>
              <a:t>Criteria:</a:t>
            </a:r>
          </a:p>
          <a:p>
            <a:pPr lvl="2"/>
            <a:r>
              <a:rPr lang="en-US" sz="2400" dirty="0"/>
              <a:t>Get to know your learners</a:t>
            </a:r>
          </a:p>
          <a:p>
            <a:pPr lvl="2"/>
            <a:r>
              <a:rPr lang="en-US" sz="2400" dirty="0"/>
              <a:t>Demonstrate acceptance for Cadets / Cadet Families</a:t>
            </a:r>
          </a:p>
          <a:p>
            <a:pPr lvl="2"/>
            <a:r>
              <a:rPr lang="en-US" sz="2400" dirty="0"/>
              <a:t>Assist students in developing resilience</a:t>
            </a:r>
          </a:p>
          <a:p>
            <a:pPr lvl="2"/>
            <a:r>
              <a:rPr lang="en-US" sz="2400" dirty="0"/>
              <a:t>Emphasis knowledge, skills, and values</a:t>
            </a:r>
          </a:p>
          <a:p>
            <a:pPr lvl="2"/>
            <a:r>
              <a:rPr lang="en-US" sz="2400" dirty="0"/>
              <a:t>Communicate your conviction to their success</a:t>
            </a:r>
          </a:p>
          <a:p>
            <a:pPr lvl="2"/>
            <a:r>
              <a:rPr lang="en-US" sz="2400" dirty="0"/>
              <a:t>Provide mentoring and guidance</a:t>
            </a:r>
          </a:p>
          <a:p>
            <a:pPr lvl="2"/>
            <a:r>
              <a:rPr lang="en-US" sz="2400" dirty="0"/>
              <a:t>Establish standards for behavior</a:t>
            </a:r>
          </a:p>
          <a:p>
            <a:pPr lvl="2"/>
            <a:r>
              <a:rPr lang="en-US" sz="2400" dirty="0"/>
              <a:t>Demonstrate and relate the concept of situational awareness</a:t>
            </a:r>
          </a:p>
          <a:p>
            <a:endParaRPr lang="en-US" sz="3200" dirty="0"/>
          </a:p>
        </p:txBody>
      </p:sp>
    </p:spTree>
    <p:extLst>
      <p:ext uri="{BB962C8B-B14F-4D97-AF65-F5344CB8AC3E}">
        <p14:creationId xmlns:p14="http://schemas.microsoft.com/office/powerpoint/2010/main" val="1425836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2" y="264761"/>
            <a:ext cx="10159999" cy="480131"/>
          </a:xfrm>
        </p:spPr>
        <p:txBody>
          <a:bodyPr/>
          <a:lstStyle/>
          <a:p>
            <a:r>
              <a:rPr lang="en-US" sz="2800" dirty="0"/>
              <a:t>Source - </a:t>
            </a:r>
            <a:r>
              <a:rPr lang="en-US" sz="2800" b="1" dirty="0">
                <a:effectLst/>
              </a:rPr>
              <a:t>Building Classroom Management: Methods and Models, 12Ed</a:t>
            </a:r>
            <a:endParaRPr lang="en-US" dirty="0"/>
          </a:p>
        </p:txBody>
      </p:sp>
      <p:sp>
        <p:nvSpPr>
          <p:cNvPr id="3" name="Text Placeholder 2"/>
          <p:cNvSpPr>
            <a:spLocks noGrp="1"/>
          </p:cNvSpPr>
          <p:nvPr>
            <p:ph type="body" sz="quarter" idx="10"/>
          </p:nvPr>
        </p:nvSpPr>
        <p:spPr/>
        <p:txBody>
          <a:bodyPr>
            <a:normAutofit/>
          </a:bodyPr>
          <a:lstStyle/>
          <a:p>
            <a:r>
              <a:rPr lang="en-US" sz="3200" dirty="0"/>
              <a:t>Classroom Management:  Concepts and Terms</a:t>
            </a:r>
          </a:p>
          <a:p>
            <a:pPr lvl="1"/>
            <a:r>
              <a:rPr lang="en-US" sz="2800" dirty="0"/>
              <a:t>Procedures </a:t>
            </a:r>
          </a:p>
          <a:p>
            <a:pPr lvl="1"/>
            <a:r>
              <a:rPr lang="en-US" sz="2800" dirty="0"/>
              <a:t>Behavior</a:t>
            </a:r>
          </a:p>
          <a:p>
            <a:pPr lvl="1"/>
            <a:r>
              <a:rPr lang="en-US" sz="2800" dirty="0"/>
              <a:t>Appropriate / Acceptable / Responsible Behavior</a:t>
            </a:r>
          </a:p>
          <a:p>
            <a:pPr lvl="1"/>
            <a:r>
              <a:rPr lang="en-US" sz="2800" dirty="0"/>
              <a:t>Limits</a:t>
            </a:r>
          </a:p>
          <a:p>
            <a:pPr lvl="1"/>
            <a:r>
              <a:rPr lang="en-US" sz="2800" dirty="0"/>
              <a:t>Misbehavior</a:t>
            </a:r>
          </a:p>
          <a:p>
            <a:pPr lvl="1"/>
            <a:r>
              <a:rPr lang="en-US" sz="2800" dirty="0"/>
              <a:t>Positive Influence</a:t>
            </a:r>
          </a:p>
        </p:txBody>
      </p:sp>
    </p:spTree>
    <p:extLst>
      <p:ext uri="{BB962C8B-B14F-4D97-AF65-F5344CB8AC3E}">
        <p14:creationId xmlns:p14="http://schemas.microsoft.com/office/powerpoint/2010/main" val="1502302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0"/>
            <a:ext cx="10159999" cy="923330"/>
          </a:xfrm>
        </p:spPr>
        <p:txBody>
          <a:bodyPr/>
          <a:lstStyle/>
          <a:p>
            <a:r>
              <a:rPr lang="en-US" sz="6000" dirty="0"/>
              <a:t>Classroom Management</a:t>
            </a:r>
          </a:p>
        </p:txBody>
      </p:sp>
      <p:sp>
        <p:nvSpPr>
          <p:cNvPr id="3" name="Text Placeholder 2"/>
          <p:cNvSpPr>
            <a:spLocks noGrp="1"/>
          </p:cNvSpPr>
          <p:nvPr>
            <p:ph type="body" sz="quarter" idx="10"/>
          </p:nvPr>
        </p:nvSpPr>
        <p:spPr>
          <a:xfrm>
            <a:off x="304800" y="2066330"/>
            <a:ext cx="11506200" cy="4486870"/>
          </a:xfrm>
        </p:spPr>
        <p:txBody>
          <a:bodyPr>
            <a:normAutofit/>
          </a:bodyPr>
          <a:lstStyle/>
          <a:p>
            <a:pPr marL="0" indent="0">
              <a:buNone/>
            </a:pPr>
            <a:r>
              <a:rPr lang="en-US" sz="3200" b="1" dirty="0"/>
              <a:t>Learning Objectives:</a:t>
            </a:r>
          </a:p>
          <a:p>
            <a:r>
              <a:rPr lang="en-US" b="1" dirty="0"/>
              <a:t>Describe</a:t>
            </a:r>
            <a:r>
              <a:rPr lang="en-US" dirty="0"/>
              <a:t> concepts of preventative, supportive, and corrective discipline</a:t>
            </a:r>
          </a:p>
          <a:p>
            <a:r>
              <a:rPr lang="en-US" b="1" dirty="0"/>
              <a:t>Dramatize </a:t>
            </a:r>
            <a:r>
              <a:rPr lang="en-US" dirty="0"/>
              <a:t>how poor classroom management can affect learning</a:t>
            </a:r>
          </a:p>
          <a:p>
            <a:endParaRPr lang="en-US" sz="3200" dirty="0"/>
          </a:p>
          <a:p>
            <a:pPr marL="0" indent="0">
              <a:buNone/>
            </a:pPr>
            <a:r>
              <a:rPr lang="en-US" sz="3200" b="1" dirty="0"/>
              <a:t>Essential Question:</a:t>
            </a:r>
          </a:p>
          <a:p>
            <a:r>
              <a:rPr lang="en-US" dirty="0"/>
              <a:t>What are your opinions about the following prompt: Classroom              Management or Discipline?</a:t>
            </a:r>
            <a:endParaRPr lang="en-US" sz="4500" dirty="0"/>
          </a:p>
          <a:p>
            <a:endParaRPr lang="en-US" dirty="0"/>
          </a:p>
        </p:txBody>
      </p:sp>
    </p:spTree>
    <p:extLst>
      <p:ext uri="{BB962C8B-B14F-4D97-AF65-F5344CB8AC3E}">
        <p14:creationId xmlns:p14="http://schemas.microsoft.com/office/powerpoint/2010/main" val="29771105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0"/>
            <a:ext cx="10159999" cy="923330"/>
          </a:xfrm>
        </p:spPr>
        <p:txBody>
          <a:bodyPr/>
          <a:lstStyle/>
          <a:p>
            <a:r>
              <a:rPr lang="en-US" sz="6000" dirty="0"/>
              <a:t>Classroom Management</a:t>
            </a:r>
          </a:p>
        </p:txBody>
      </p:sp>
      <p:sp>
        <p:nvSpPr>
          <p:cNvPr id="3" name="Text Placeholder 2"/>
          <p:cNvSpPr>
            <a:spLocks noGrp="1"/>
          </p:cNvSpPr>
          <p:nvPr>
            <p:ph type="body" sz="quarter" idx="10"/>
          </p:nvPr>
        </p:nvSpPr>
        <p:spPr>
          <a:xfrm>
            <a:off x="304800" y="2066330"/>
            <a:ext cx="11506200" cy="4486870"/>
          </a:xfrm>
        </p:spPr>
        <p:txBody>
          <a:bodyPr>
            <a:normAutofit/>
          </a:bodyPr>
          <a:lstStyle/>
          <a:p>
            <a:pPr marL="0" indent="0">
              <a:buNone/>
            </a:pPr>
            <a:r>
              <a:rPr lang="en-US" sz="3600" b="1" dirty="0"/>
              <a:t>Focusing:</a:t>
            </a:r>
          </a:p>
          <a:p>
            <a:r>
              <a:rPr lang="en-US" sz="3200" dirty="0"/>
              <a:t>Think about what “Classroom Management” means:</a:t>
            </a:r>
          </a:p>
          <a:p>
            <a:pPr lvl="1"/>
            <a:r>
              <a:rPr lang="en-US" sz="2800" dirty="0"/>
              <a:t>Preventative</a:t>
            </a:r>
          </a:p>
          <a:p>
            <a:pPr lvl="1"/>
            <a:r>
              <a:rPr lang="en-US" sz="2800" dirty="0"/>
              <a:t>Supportive</a:t>
            </a:r>
          </a:p>
          <a:p>
            <a:pPr lvl="1"/>
            <a:r>
              <a:rPr lang="en-US" sz="2800" dirty="0"/>
              <a:t>Corrective </a:t>
            </a:r>
          </a:p>
        </p:txBody>
      </p:sp>
    </p:spTree>
    <p:extLst>
      <p:ext uri="{BB962C8B-B14F-4D97-AF65-F5344CB8AC3E}">
        <p14:creationId xmlns:p14="http://schemas.microsoft.com/office/powerpoint/2010/main" val="3678902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057400"/>
            <a:ext cx="6523038"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5595937" y="1600200"/>
            <a:ext cx="5867400"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rPr>
              <a:t>JSOCC Basic Certification Course Documents</a:t>
            </a:r>
          </a:p>
        </p:txBody>
      </p:sp>
      <p:pic>
        <p:nvPicPr>
          <p:cNvPr id="5" name="Picture 4"/>
          <p:cNvPicPr>
            <a:picLocks noChangeAspect="1"/>
          </p:cNvPicPr>
          <p:nvPr/>
        </p:nvPicPr>
        <p:blipFill>
          <a:blip r:embed="rId4"/>
          <a:stretch>
            <a:fillRect/>
          </a:stretch>
        </p:blipFill>
        <p:spPr>
          <a:xfrm>
            <a:off x="7162800" y="3124200"/>
            <a:ext cx="3070824" cy="3090862"/>
          </a:xfrm>
          <a:prstGeom prst="rect">
            <a:avLst/>
          </a:prstGeom>
        </p:spPr>
      </p:pic>
      <p:sp>
        <p:nvSpPr>
          <p:cNvPr id="6" name="TextBox 5"/>
          <p:cNvSpPr txBox="1"/>
          <p:nvPr/>
        </p:nvSpPr>
        <p:spPr>
          <a:xfrm>
            <a:off x="3352800" y="6096000"/>
            <a:ext cx="8610600"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https://www.usarmyjrotc.com/jsocc-basic-course/</a:t>
            </a:r>
          </a:p>
        </p:txBody>
      </p:sp>
    </p:spTree>
    <p:extLst>
      <p:ext uri="{BB962C8B-B14F-4D97-AF65-F5344CB8AC3E}">
        <p14:creationId xmlns:p14="http://schemas.microsoft.com/office/powerpoint/2010/main" val="1846065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219200"/>
            <a:ext cx="11582400" cy="5410200"/>
          </a:xfrm>
        </p:spPr>
        <p:txBody>
          <a:bodyPr>
            <a:noAutofit/>
          </a:bodyPr>
          <a:lstStyle/>
          <a:p>
            <a:pPr marL="0" indent="0">
              <a:buNone/>
            </a:pPr>
            <a:r>
              <a:rPr lang="en-US" sz="3600" dirty="0"/>
              <a:t/>
            </a:r>
            <a:br>
              <a:rPr lang="en-US" sz="3600" dirty="0"/>
            </a:br>
            <a:endParaRPr lang="en-US" sz="3600" dirty="0"/>
          </a:p>
        </p:txBody>
      </p:sp>
      <p:pic>
        <p:nvPicPr>
          <p:cNvPr id="4" name="Picture 3"/>
          <p:cNvPicPr>
            <a:picLocks noChangeAspect="1"/>
          </p:cNvPicPr>
          <p:nvPr/>
        </p:nvPicPr>
        <p:blipFill>
          <a:blip r:embed="rId3"/>
          <a:stretch>
            <a:fillRect/>
          </a:stretch>
        </p:blipFill>
        <p:spPr>
          <a:xfrm>
            <a:off x="168093" y="1671637"/>
            <a:ext cx="11867764" cy="4729163"/>
          </a:xfrm>
          <a:prstGeom prst="rect">
            <a:avLst/>
          </a:prstGeom>
        </p:spPr>
      </p:pic>
    </p:spTree>
    <p:extLst>
      <p:ext uri="{BB962C8B-B14F-4D97-AF65-F5344CB8AC3E}">
        <p14:creationId xmlns:p14="http://schemas.microsoft.com/office/powerpoint/2010/main" val="24559420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0" y="1219200"/>
            <a:ext cx="12192000" cy="5410200"/>
          </a:xfrm>
        </p:spPr>
        <p:txBody>
          <a:bodyPr>
            <a:noAutofit/>
          </a:bodyPr>
          <a:lstStyle/>
          <a:p>
            <a:r>
              <a:rPr lang="en-US" sz="3200" smtClean="0"/>
              <a:t>Song, (2009</a:t>
            </a:r>
            <a:r>
              <a:rPr lang="en-US" sz="3200" dirty="0"/>
              <a:t>), people were given lists of tasks. The only difference between the two lists was the font used, one of which was easier to read. Participants were asked to rate how easy or difficult they thought the task would be to perform.</a:t>
            </a:r>
          </a:p>
          <a:p>
            <a:r>
              <a:rPr lang="en-US" sz="3200" dirty="0"/>
              <a:t>Tasks presented in the easier-to-read font were rated by the participants as being easier to perform. The group given the same list in a hard-to-read font rated those tasks as being harder to perform.</a:t>
            </a:r>
          </a:p>
          <a:p>
            <a:r>
              <a:rPr lang="en-US" sz="3200" dirty="0"/>
              <a:t>This is just one example of a fairly subtle way of influencing a learner’s motivation, and paradoxically, some research suggests that things read in a harder-to-read font may be easier to remember.</a:t>
            </a:r>
          </a:p>
          <a:p>
            <a:pPr marL="0" indent="0">
              <a:buNone/>
            </a:pPr>
            <a:r>
              <a:rPr lang="en-US" sz="3600" dirty="0"/>
              <a:t/>
            </a:r>
            <a:br>
              <a:rPr lang="en-US" sz="3600" dirty="0"/>
            </a:br>
            <a:endParaRPr lang="en-US" sz="3600" dirty="0"/>
          </a:p>
        </p:txBody>
      </p:sp>
    </p:spTree>
    <p:extLst>
      <p:ext uri="{BB962C8B-B14F-4D97-AF65-F5344CB8AC3E}">
        <p14:creationId xmlns:p14="http://schemas.microsoft.com/office/powerpoint/2010/main" val="2806375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0"/>
            <a:ext cx="10159999" cy="923330"/>
          </a:xfrm>
        </p:spPr>
        <p:txBody>
          <a:bodyPr/>
          <a:lstStyle/>
          <a:p>
            <a:r>
              <a:rPr lang="en-US" sz="6000" dirty="0"/>
              <a:t>Classroom Management</a:t>
            </a:r>
          </a:p>
        </p:txBody>
      </p:sp>
      <p:sp>
        <p:nvSpPr>
          <p:cNvPr id="3" name="Text Placeholder 2"/>
          <p:cNvSpPr>
            <a:spLocks noGrp="1"/>
          </p:cNvSpPr>
          <p:nvPr>
            <p:ph type="body" sz="quarter" idx="10"/>
          </p:nvPr>
        </p:nvSpPr>
        <p:spPr>
          <a:xfrm>
            <a:off x="304800" y="2066330"/>
            <a:ext cx="11506200" cy="4486870"/>
          </a:xfrm>
        </p:spPr>
        <p:txBody>
          <a:bodyPr>
            <a:normAutofit/>
          </a:bodyPr>
          <a:lstStyle/>
          <a:p>
            <a:pPr marL="0" indent="0">
              <a:buNone/>
            </a:pPr>
            <a:r>
              <a:rPr lang="en-US" sz="3200" b="1" dirty="0"/>
              <a:t>Learning Objectives:</a:t>
            </a:r>
          </a:p>
          <a:p>
            <a:r>
              <a:rPr lang="en-US" b="1" dirty="0"/>
              <a:t>Describe</a:t>
            </a:r>
            <a:r>
              <a:rPr lang="en-US" dirty="0"/>
              <a:t> concepts of preventative, supportive, and corrective discipline</a:t>
            </a:r>
          </a:p>
          <a:p>
            <a:r>
              <a:rPr lang="en-US" b="1" dirty="0"/>
              <a:t>Dramatize </a:t>
            </a:r>
            <a:r>
              <a:rPr lang="en-US" dirty="0"/>
              <a:t>how poor classroom management can affect learning</a:t>
            </a:r>
          </a:p>
          <a:p>
            <a:endParaRPr lang="en-US" sz="3200" dirty="0"/>
          </a:p>
          <a:p>
            <a:pPr marL="0" indent="0">
              <a:buNone/>
            </a:pPr>
            <a:r>
              <a:rPr lang="en-US" sz="3200" b="1" dirty="0"/>
              <a:t>Essential Question:</a:t>
            </a:r>
          </a:p>
          <a:p>
            <a:r>
              <a:rPr lang="en-US" dirty="0"/>
              <a:t>What are your opinions about the following prompt: Classroom              Management or Discipline?</a:t>
            </a:r>
            <a:endParaRPr lang="en-US" sz="4500" dirty="0"/>
          </a:p>
          <a:p>
            <a:endParaRPr lang="en-US" dirty="0"/>
          </a:p>
        </p:txBody>
      </p:sp>
    </p:spTree>
    <p:extLst>
      <p:ext uri="{BB962C8B-B14F-4D97-AF65-F5344CB8AC3E}">
        <p14:creationId xmlns:p14="http://schemas.microsoft.com/office/powerpoint/2010/main" val="2789851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0331" y="149087"/>
            <a:ext cx="7726017" cy="923330"/>
          </a:xfrm>
        </p:spPr>
        <p:txBody>
          <a:bodyPr/>
          <a:lstStyle/>
          <a:p>
            <a:r>
              <a:rPr lang="en-US" sz="6000" dirty="0"/>
              <a:t>Classroom Management</a:t>
            </a:r>
          </a:p>
        </p:txBody>
      </p:sp>
      <p:sp>
        <p:nvSpPr>
          <p:cNvPr id="3" name="Text Placeholder 2"/>
          <p:cNvSpPr>
            <a:spLocks noGrp="1"/>
          </p:cNvSpPr>
          <p:nvPr>
            <p:ph type="body" sz="quarter" idx="10"/>
          </p:nvPr>
        </p:nvSpPr>
        <p:spPr>
          <a:xfrm>
            <a:off x="304800" y="1630016"/>
            <a:ext cx="11506200" cy="4923183"/>
          </a:xfrm>
        </p:spPr>
        <p:txBody>
          <a:bodyPr>
            <a:normAutofit/>
          </a:bodyPr>
          <a:lstStyle/>
          <a:p>
            <a:r>
              <a:rPr lang="en-US" sz="4000" dirty="0"/>
              <a:t>Establish Classroom rules </a:t>
            </a:r>
            <a:endParaRPr lang="en-US" sz="4000" dirty="0" smtClean="0"/>
          </a:p>
          <a:p>
            <a:r>
              <a:rPr lang="en-US" sz="4000" dirty="0" smtClean="0"/>
              <a:t>Establish </a:t>
            </a:r>
            <a:r>
              <a:rPr lang="en-US" sz="4000" dirty="0"/>
              <a:t>Classroom expectation</a:t>
            </a:r>
          </a:p>
          <a:p>
            <a:r>
              <a:rPr lang="en-US" sz="4000" dirty="0" smtClean="0"/>
              <a:t>Mission </a:t>
            </a:r>
            <a:r>
              <a:rPr lang="en-US" sz="4000" dirty="0"/>
              <a:t>of JROTC</a:t>
            </a:r>
          </a:p>
          <a:p>
            <a:r>
              <a:rPr lang="en-US" sz="4000" dirty="0" smtClean="0"/>
              <a:t>Cadet </a:t>
            </a:r>
            <a:r>
              <a:rPr lang="en-US" sz="4000" dirty="0"/>
              <a:t>Creed / Class Motto</a:t>
            </a:r>
          </a:p>
          <a:p>
            <a:r>
              <a:rPr lang="en-US" sz="4000" dirty="0" smtClean="0"/>
              <a:t>Learning </a:t>
            </a:r>
            <a:r>
              <a:rPr lang="en-US" sz="4000" dirty="0"/>
              <a:t>Management System (grading, seating chart etc.) </a:t>
            </a:r>
          </a:p>
          <a:p>
            <a:r>
              <a:rPr lang="en-US" sz="4000" dirty="0" smtClean="0"/>
              <a:t>Punishment </a:t>
            </a:r>
            <a:r>
              <a:rPr lang="en-US" sz="4000" dirty="0"/>
              <a:t>vs Discipline</a:t>
            </a:r>
          </a:p>
          <a:p>
            <a:endParaRPr lang="en-US" dirty="0"/>
          </a:p>
        </p:txBody>
      </p:sp>
    </p:spTree>
    <p:extLst>
      <p:ext uri="{BB962C8B-B14F-4D97-AF65-F5344CB8AC3E}">
        <p14:creationId xmlns:p14="http://schemas.microsoft.com/office/powerpoint/2010/main" val="1517610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2" y="264761"/>
            <a:ext cx="10159999" cy="480131"/>
          </a:xfrm>
        </p:spPr>
        <p:txBody>
          <a:bodyPr/>
          <a:lstStyle/>
          <a:p>
            <a:r>
              <a:rPr lang="en-US" sz="2800" dirty="0"/>
              <a:t>Source - </a:t>
            </a:r>
            <a:r>
              <a:rPr lang="en-US" sz="2800" b="1" dirty="0">
                <a:effectLst/>
              </a:rPr>
              <a:t>Building Classroom Management: Methods and Models, 12Ed</a:t>
            </a:r>
            <a:endParaRPr lang="en-US" dirty="0"/>
          </a:p>
        </p:txBody>
      </p:sp>
      <p:sp>
        <p:nvSpPr>
          <p:cNvPr id="3" name="Text Placeholder 2"/>
          <p:cNvSpPr>
            <a:spLocks noGrp="1"/>
          </p:cNvSpPr>
          <p:nvPr>
            <p:ph type="body" sz="quarter" idx="10"/>
          </p:nvPr>
        </p:nvSpPr>
        <p:spPr/>
        <p:txBody>
          <a:bodyPr>
            <a:normAutofit/>
          </a:bodyPr>
          <a:lstStyle/>
          <a:p>
            <a:r>
              <a:rPr lang="en-US" sz="3200" dirty="0"/>
              <a:t>Due Diligence</a:t>
            </a:r>
          </a:p>
          <a:p>
            <a:pPr lvl="1"/>
            <a:r>
              <a:rPr lang="en-US" sz="2800" dirty="0"/>
              <a:t>Instructors are required by law to keep a ‘reasonable attention’ on their Cadets</a:t>
            </a:r>
          </a:p>
          <a:p>
            <a:pPr lvl="2"/>
            <a:r>
              <a:rPr lang="en-US" sz="2400" dirty="0"/>
              <a:t>You must follow established school policies and conduct yourself as a ‘reasonable and prudent professional’</a:t>
            </a:r>
          </a:p>
          <a:p>
            <a:r>
              <a:rPr lang="en-US" sz="3200" dirty="0"/>
              <a:t>Negligence</a:t>
            </a:r>
          </a:p>
          <a:p>
            <a:pPr lvl="1"/>
            <a:r>
              <a:rPr lang="en-US" sz="2800" dirty="0"/>
              <a:t>Failure to maintain a prudent watch over your Cadets – therefore a failure to comply with the legal obligations</a:t>
            </a:r>
          </a:p>
          <a:p>
            <a:pPr lvl="2"/>
            <a:r>
              <a:rPr lang="en-US" sz="2400" dirty="0"/>
              <a:t>In the case of a Cadet coming to harm the Instructor and school may be held legally liable</a:t>
            </a:r>
          </a:p>
          <a:p>
            <a:endParaRPr lang="en-US" sz="3200" dirty="0"/>
          </a:p>
        </p:txBody>
      </p:sp>
    </p:spTree>
    <p:extLst>
      <p:ext uri="{BB962C8B-B14F-4D97-AF65-F5344CB8AC3E}">
        <p14:creationId xmlns:p14="http://schemas.microsoft.com/office/powerpoint/2010/main" val="1343477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pic>
        <p:nvPicPr>
          <p:cNvPr id="4" name="AYO-iOEhFXQ"/>
          <p:cNvPicPr>
            <a:picLocks noRot="1" noChangeAspect="1"/>
          </p:cNvPicPr>
          <p:nvPr>
            <a:videoFile r:link="rId1"/>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3515225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0"/>
            <a:ext cx="10159999" cy="923330"/>
          </a:xfrm>
        </p:spPr>
        <p:txBody>
          <a:bodyPr/>
          <a:lstStyle/>
          <a:p>
            <a:r>
              <a:rPr lang="en-US" sz="6000" dirty="0"/>
              <a:t>Classroom Management</a:t>
            </a:r>
          </a:p>
        </p:txBody>
      </p:sp>
      <p:sp>
        <p:nvSpPr>
          <p:cNvPr id="3" name="Text Placeholder 2"/>
          <p:cNvSpPr>
            <a:spLocks noGrp="1"/>
          </p:cNvSpPr>
          <p:nvPr>
            <p:ph type="body" sz="quarter" idx="10"/>
          </p:nvPr>
        </p:nvSpPr>
        <p:spPr>
          <a:xfrm>
            <a:off x="304800" y="2066330"/>
            <a:ext cx="11506200" cy="4486870"/>
          </a:xfrm>
        </p:spPr>
        <p:txBody>
          <a:bodyPr>
            <a:normAutofit/>
          </a:bodyPr>
          <a:lstStyle/>
          <a:p>
            <a:pPr marL="0" indent="0">
              <a:buNone/>
            </a:pPr>
            <a:r>
              <a:rPr lang="en-US" sz="3200" b="1" dirty="0"/>
              <a:t>Learning Objectives:</a:t>
            </a:r>
          </a:p>
          <a:p>
            <a:r>
              <a:rPr lang="en-US" b="1" dirty="0"/>
              <a:t>Describe</a:t>
            </a:r>
            <a:r>
              <a:rPr lang="en-US" dirty="0"/>
              <a:t> concepts of preventative, supportive, and corrective discipline</a:t>
            </a:r>
          </a:p>
          <a:p>
            <a:r>
              <a:rPr lang="en-US" b="1" dirty="0"/>
              <a:t>Dramatize </a:t>
            </a:r>
            <a:r>
              <a:rPr lang="en-US" dirty="0"/>
              <a:t>how poor classroom management can affect learning</a:t>
            </a:r>
          </a:p>
          <a:p>
            <a:endParaRPr lang="en-US" sz="3200" dirty="0"/>
          </a:p>
          <a:p>
            <a:pPr marL="0" indent="0">
              <a:buNone/>
            </a:pPr>
            <a:r>
              <a:rPr lang="en-US" sz="3200" b="1" dirty="0"/>
              <a:t>Essential Question:</a:t>
            </a:r>
          </a:p>
          <a:p>
            <a:r>
              <a:rPr lang="en-US" dirty="0"/>
              <a:t>What are your opinions about the following prompt: Classroom              Management or Discipline?</a:t>
            </a:r>
            <a:endParaRPr lang="en-US" sz="4500" dirty="0"/>
          </a:p>
          <a:p>
            <a:endParaRPr lang="en-US" dirty="0"/>
          </a:p>
        </p:txBody>
      </p:sp>
    </p:spTree>
    <p:extLst>
      <p:ext uri="{BB962C8B-B14F-4D97-AF65-F5344CB8AC3E}">
        <p14:creationId xmlns:p14="http://schemas.microsoft.com/office/powerpoint/2010/main" val="2084342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659</Words>
  <Application>Microsoft Office PowerPoint</Application>
  <PresentationFormat>Widescreen</PresentationFormat>
  <Paragraphs>104</Paragraphs>
  <Slides>20</Slides>
  <Notes>3</Notes>
  <HiddenSlides>12</HiddenSlides>
  <MMClips>1</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Office Theme</vt:lpstr>
      <vt:lpstr>1_Office Theme</vt:lpstr>
      <vt:lpstr>PowerPoint Presentation</vt:lpstr>
      <vt:lpstr>Classroom Management</vt:lpstr>
      <vt:lpstr>PowerPoint Presentation</vt:lpstr>
      <vt:lpstr>PowerPoint Presentation</vt:lpstr>
      <vt:lpstr>Classroom Management</vt:lpstr>
      <vt:lpstr>Classroom Management</vt:lpstr>
      <vt:lpstr>Source - Building Classroom Management: Methods and Models, 12Ed</vt:lpstr>
      <vt:lpstr>PowerPoint Presentation</vt:lpstr>
      <vt:lpstr>Classroom Management</vt:lpstr>
      <vt:lpstr>Source - Building Classroom Management: Methods and Models, 12Ed.</vt:lpstr>
      <vt:lpstr>Source - Building Classroom Management: Methods and Models, 12Ed</vt:lpstr>
      <vt:lpstr>Source - Building Classroom Management: Methods and Models, 12Ed</vt:lpstr>
      <vt:lpstr>Educator – Don’t Ever Do this List!</vt:lpstr>
      <vt:lpstr>PowerPoint Presentation</vt:lpstr>
      <vt:lpstr>PowerPoint Presentation</vt:lpstr>
      <vt:lpstr>PowerPoint Presentation</vt:lpstr>
      <vt:lpstr>Source - Building Classroom Management: Methods and Models, 12Ed</vt:lpstr>
      <vt:lpstr>Source - Building Classroom Management: Methods and Models, 12Ed</vt:lpstr>
      <vt:lpstr>Classroom Management</vt:lpstr>
      <vt:lpstr>PowerPoint Presentation</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JROTC_Admin</dc:creator>
  <cp:lastModifiedBy>JROTC_Admin</cp:lastModifiedBy>
  <cp:revision>3</cp:revision>
  <dcterms:created xsi:type="dcterms:W3CDTF">2023-05-20T01:11:38Z</dcterms:created>
  <dcterms:modified xsi:type="dcterms:W3CDTF">2023-06-02T13:47:09Z</dcterms:modified>
</cp:coreProperties>
</file>