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61" r:id="rId3"/>
    <p:sldId id="265" r:id="rId4"/>
    <p:sldId id="266" r:id="rId5"/>
    <p:sldId id="267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8" r:id="rId1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82B05-A831-4F83-87A9-9088B8C06E93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FD0A5-4804-4267-BFA5-165950F37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00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403B1A0-D218-48E6-9C95-6C1DB7324BE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10D6A2D-758E-405B-9907-C99AC9A6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53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How did you learn?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4961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10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69651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11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80654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12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8723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2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8505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3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19822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Their conclusion/recommendation for their assigned teaching method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4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532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5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09041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6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06291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7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89303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8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6974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140A1AA1-D41D-4BB4-87E6-AEB33767E76F}" type="slidenum">
              <a:rPr lang="en-US" altLang="en-US" sz="1400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9</a:t>
            </a:fld>
            <a:endParaRPr lang="en-US" altLang="en-US" sz="14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76001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2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01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29"/>
            <a:ext cx="10668000" cy="820271"/>
          </a:xfrm>
        </p:spPr>
        <p:txBody>
          <a:bodyPr anchor="b"/>
          <a:lstStyle>
            <a:lvl1pPr algn="l">
              <a:defRPr sz="4400">
                <a:solidFill>
                  <a:srgbClr val="93870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335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228600"/>
            <a:ext cx="10744200" cy="62371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Core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D35E-14B3-49DE-9D20-22CBD7E92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712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2" y="209361"/>
            <a:ext cx="10159999" cy="590931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ts val="600"/>
              </a:spcBef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800" y="1219200"/>
            <a:ext cx="115824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884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30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6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76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4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6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9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4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7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2A8F7-6081-44C4-B80F-CE04CE3757BF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28414-76E8-4027-8D5F-8DEBFB8B6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87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768474F-E2D7-419D-9735-2AA6F40E94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"/>
            <a:ext cx="12192000" cy="12417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2089"/>
            <a:ext cx="10744200" cy="62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Core Curriculum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236" y="23622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0000" y="6430786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C1CA6F-A132-44CB-9BA3-1CAE9890C6F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007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38704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nkKHL_dyG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hiCFdWeQf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youtube.com/watch?v=Q9aolA-sPZw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HGxgfHNjw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YNZvh202be1w9X96Ol8f8WkPQUgcjjvHtAZvduBrb1w/edit?usp=shari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QWvc6qhTd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0"/>
            <a:ext cx="10159999" cy="923330"/>
          </a:xfrm>
        </p:spPr>
        <p:txBody>
          <a:bodyPr/>
          <a:lstStyle/>
          <a:p>
            <a:r>
              <a:rPr lang="en-US" sz="6000" dirty="0"/>
              <a:t>Teaching Methods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2066330"/>
            <a:ext cx="11506200" cy="448687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5100" b="1" dirty="0"/>
              <a:t>Learning Objectives:</a:t>
            </a:r>
          </a:p>
          <a:p>
            <a:r>
              <a:rPr lang="en-US" sz="4500" b="1" dirty="0"/>
              <a:t>Demonstrate</a:t>
            </a:r>
            <a:r>
              <a:rPr lang="en-US" sz="4500" dirty="0"/>
              <a:t> how traditional instruction and student-centered instruction can be used in conjunction.</a:t>
            </a:r>
          </a:p>
          <a:p>
            <a:r>
              <a:rPr lang="en-US" sz="4500" b="1" dirty="0"/>
              <a:t>Identify </a:t>
            </a:r>
            <a:r>
              <a:rPr lang="en-US" sz="4500" dirty="0"/>
              <a:t>your planning/preparation strengths and weaknesses. Give 2 strengths and weaknesses.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5100" b="1" dirty="0"/>
              <a:t>Essential Question:</a:t>
            </a:r>
          </a:p>
          <a:p>
            <a:r>
              <a:rPr lang="en-US" sz="4500" dirty="0"/>
              <a:t>How can traditional instruction and student-centered instruction be used in conjunction?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143000"/>
            <a:ext cx="12192000" cy="57150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Teaching Methods</a:t>
            </a:r>
          </a:p>
          <a:p>
            <a:pPr lvl="1"/>
            <a:r>
              <a:rPr lang="en-US" sz="2800" dirty="0"/>
              <a:t>Types:</a:t>
            </a:r>
          </a:p>
          <a:p>
            <a:pPr lvl="2"/>
            <a:r>
              <a:rPr lang="en-US" dirty="0"/>
              <a:t>Cooperative Learning</a:t>
            </a:r>
          </a:p>
          <a:p>
            <a:pPr lvl="3"/>
            <a:r>
              <a:rPr lang="en-US" sz="2000" dirty="0"/>
              <a:t>Group work becomes the norm</a:t>
            </a:r>
          </a:p>
          <a:p>
            <a:pPr lvl="4"/>
            <a:r>
              <a:rPr lang="en-US" sz="2000" dirty="0"/>
              <a:t>Requires high level structuring of learning experiences</a:t>
            </a:r>
          </a:p>
          <a:p>
            <a:pPr lvl="5"/>
            <a:r>
              <a:rPr lang="en-US" sz="2000" dirty="0"/>
              <a:t>Group types:</a:t>
            </a:r>
          </a:p>
          <a:p>
            <a:pPr lvl="6"/>
            <a:r>
              <a:rPr lang="en-US" sz="2000" dirty="0"/>
              <a:t>Groupings base on similarities</a:t>
            </a:r>
          </a:p>
          <a:p>
            <a:pPr lvl="6"/>
            <a:r>
              <a:rPr lang="en-US" sz="2000" dirty="0"/>
              <a:t>Groupings based on differences</a:t>
            </a:r>
          </a:p>
          <a:p>
            <a:pPr lvl="7"/>
            <a:r>
              <a:rPr lang="en-US" sz="2000" dirty="0"/>
              <a:t>Criteria</a:t>
            </a:r>
          </a:p>
          <a:p>
            <a:pPr lvl="8"/>
            <a:r>
              <a:rPr lang="en-US" sz="2000" dirty="0"/>
              <a:t>Deliberate or Random</a:t>
            </a:r>
          </a:p>
          <a:p>
            <a:pPr lvl="8"/>
            <a:r>
              <a:rPr lang="en-US" sz="2000" dirty="0"/>
              <a:t>Performance levels</a:t>
            </a:r>
          </a:p>
          <a:p>
            <a:pPr lvl="8"/>
            <a:r>
              <a:rPr lang="en-US" sz="2000" dirty="0"/>
              <a:t>Student safety (Winning Colors</a:t>
            </a:r>
          </a:p>
          <a:p>
            <a:pPr lvl="4"/>
            <a:r>
              <a:rPr lang="en-US" sz="2000" dirty="0"/>
              <a:t>Instructor must (vigilant) be standing by to intervene to keep the learning process on task</a:t>
            </a:r>
          </a:p>
          <a:p>
            <a:pPr lvl="4"/>
            <a:r>
              <a:rPr lang="en-US" sz="2000" dirty="0"/>
              <a:t>Video description of Cooperative Learning: </a:t>
            </a:r>
            <a:r>
              <a:rPr lang="en-US" sz="2000" u="sng" dirty="0">
                <a:hlinkClick r:id="rId3"/>
              </a:rPr>
              <a:t>https://www.youtube.com/watch?v=cnkKHL_dyGE</a:t>
            </a:r>
            <a:endParaRPr lang="en-US" sz="20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5194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6000" dirty="0">
                <a:solidFill>
                  <a:srgbClr val="A9A57C"/>
                </a:solidFill>
              </a:rPr>
              <a:t>Teaching Methods – Back Briefs</a:t>
            </a:r>
          </a:p>
          <a:p>
            <a:pPr lvl="0"/>
            <a:r>
              <a:rPr lang="en-US" sz="3200" dirty="0"/>
              <a:t>Instructor groups research and create their briefings </a:t>
            </a:r>
          </a:p>
          <a:p>
            <a:pPr lvl="1"/>
            <a:r>
              <a:rPr lang="en-US" sz="2800" dirty="0"/>
              <a:t>Use the materials provided and/or additional research to create                        a briefing based in their assigned topic(s).  </a:t>
            </a:r>
          </a:p>
          <a:p>
            <a:pPr lvl="2"/>
            <a:r>
              <a:rPr lang="en-US" sz="2400" dirty="0"/>
              <a:t>Teacher-Centered</a:t>
            </a:r>
          </a:p>
          <a:p>
            <a:pPr lvl="2"/>
            <a:r>
              <a:rPr lang="en-US" sz="2400" dirty="0"/>
              <a:t>Student-Centered / Constructivist Approach </a:t>
            </a:r>
          </a:p>
          <a:p>
            <a:pPr lvl="2"/>
            <a:r>
              <a:rPr lang="en-US" sz="2400" dirty="0"/>
              <a:t>Project-Based Learning (PBL) </a:t>
            </a:r>
          </a:p>
          <a:p>
            <a:pPr lvl="2"/>
            <a:r>
              <a:rPr lang="en-US" sz="2400" dirty="0"/>
              <a:t>Inquiry-Based (Question driven) Learning </a:t>
            </a:r>
          </a:p>
          <a:p>
            <a:pPr lvl="2"/>
            <a:r>
              <a:rPr lang="en-US" sz="2400" dirty="0"/>
              <a:t>Flipped Classroom</a:t>
            </a:r>
          </a:p>
          <a:p>
            <a:pPr lvl="2"/>
            <a:r>
              <a:rPr lang="en-US" sz="2400" dirty="0"/>
              <a:t>Cooperative Learning</a:t>
            </a:r>
          </a:p>
          <a:p>
            <a:pPr lvl="1"/>
            <a:r>
              <a:rPr lang="en-US" sz="2800" dirty="0"/>
              <a:t>Instructors teams will back brief their class for approximately 10 minutes per group</a:t>
            </a:r>
          </a:p>
          <a:p>
            <a:pPr marL="0" indent="0">
              <a:buNone/>
            </a:pPr>
            <a:endParaRPr lang="en-US" sz="6000" dirty="0">
              <a:solidFill>
                <a:srgbClr val="A9A57C"/>
              </a:solidFill>
            </a:endParaRPr>
          </a:p>
          <a:p>
            <a:pPr marL="0" indent="0">
              <a:buNone/>
            </a:pPr>
            <a:endParaRPr lang="en-US" sz="6000" dirty="0">
              <a:solidFill>
                <a:srgbClr val="A9A5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96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0"/>
            <a:ext cx="10159999" cy="923330"/>
          </a:xfrm>
        </p:spPr>
        <p:txBody>
          <a:bodyPr/>
          <a:lstStyle/>
          <a:p>
            <a:r>
              <a:rPr lang="en-US" sz="6000" dirty="0"/>
              <a:t>Teaching Methods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2066330"/>
            <a:ext cx="11506200" cy="448687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5100" b="1" dirty="0"/>
              <a:t>Learning Objectives:</a:t>
            </a:r>
          </a:p>
          <a:p>
            <a:r>
              <a:rPr lang="en-US" sz="4500" b="1" dirty="0"/>
              <a:t>Demonstrate</a:t>
            </a:r>
            <a:r>
              <a:rPr lang="en-US" sz="4500" dirty="0"/>
              <a:t> how traditional instruction and student-centered instruction can be used in conjunction.</a:t>
            </a:r>
          </a:p>
          <a:p>
            <a:r>
              <a:rPr lang="en-US" sz="4500" b="1" dirty="0"/>
              <a:t>Identify </a:t>
            </a:r>
            <a:r>
              <a:rPr lang="en-US" sz="4500" dirty="0"/>
              <a:t>your planning/preparation strengths and weaknesses. Give 2 strengths and weaknesses.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5100" b="1" dirty="0"/>
              <a:t>Essential Question:</a:t>
            </a:r>
          </a:p>
          <a:p>
            <a:r>
              <a:rPr lang="en-US" sz="4500" dirty="0"/>
              <a:t>How can traditional instruction and student-centered instruction be used in conjunction?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34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328737"/>
            <a:ext cx="9124950" cy="51149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68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63800"/>
            <a:ext cx="10159999" cy="701731"/>
          </a:xfrm>
        </p:spPr>
        <p:txBody>
          <a:bodyPr/>
          <a:lstStyle/>
          <a:p>
            <a:r>
              <a:rPr lang="en-US" sz="4400" dirty="0"/>
              <a:t>Teaching Methods Table Brief Assignments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2133600"/>
            <a:ext cx="11658600" cy="4419600"/>
          </a:xfrm>
        </p:spPr>
        <p:txBody>
          <a:bodyPr>
            <a:normAutofit lnSpcReduction="10000"/>
          </a:bodyPr>
          <a:lstStyle/>
          <a:p>
            <a:r>
              <a:rPr lang="en-US" sz="4000" dirty="0"/>
              <a:t>Table 1 – Traditional</a:t>
            </a:r>
          </a:p>
          <a:p>
            <a:r>
              <a:rPr lang="en-US" sz="4000" dirty="0"/>
              <a:t>Table 2 – Student-Centered (Constructivist)</a:t>
            </a:r>
          </a:p>
          <a:p>
            <a:r>
              <a:rPr lang="en-US" sz="4000" dirty="0"/>
              <a:t>Table 3 – Project-Based Learning (PBL)</a:t>
            </a:r>
          </a:p>
          <a:p>
            <a:r>
              <a:rPr lang="en-US" sz="4000" dirty="0"/>
              <a:t>Table 4 – Inquiry-Based Learning</a:t>
            </a:r>
          </a:p>
          <a:p>
            <a:r>
              <a:rPr lang="en-US" sz="4000" dirty="0"/>
              <a:t>Table 5 – Flipped Classroom</a:t>
            </a:r>
          </a:p>
          <a:p>
            <a:r>
              <a:rPr lang="en-US" sz="4000" dirty="0"/>
              <a:t>Table 6 – Cooperative Learning</a:t>
            </a:r>
          </a:p>
          <a:p>
            <a:r>
              <a:rPr lang="en-US" sz="4000" dirty="0"/>
              <a:t>Table 7 – Story Design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4899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63800"/>
            <a:ext cx="10159999" cy="701731"/>
          </a:xfrm>
        </p:spPr>
        <p:txBody>
          <a:bodyPr/>
          <a:lstStyle/>
          <a:p>
            <a:r>
              <a:rPr lang="en-US" sz="4400" dirty="0"/>
              <a:t>Teaching Methods Table Briefs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0" y="2133600"/>
            <a:ext cx="11658600" cy="4419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Each Table group is assigned a teaching method</a:t>
            </a:r>
          </a:p>
          <a:p>
            <a:r>
              <a:rPr lang="en-US" sz="3200" dirty="0"/>
              <a:t>Using the handout provided and additional research and discussion, each table will create a brief - </a:t>
            </a:r>
            <a:r>
              <a:rPr lang="en-US" sz="3200" b="1" dirty="0"/>
              <a:t>No PowerPoints</a:t>
            </a:r>
          </a:p>
          <a:p>
            <a:r>
              <a:rPr lang="en-US" sz="3200" dirty="0"/>
              <a:t>Each table will back brief a 5-minute overview of your assigned topic including: </a:t>
            </a:r>
          </a:p>
          <a:p>
            <a:pPr lvl="1"/>
            <a:r>
              <a:rPr lang="en-US" sz="2800" dirty="0"/>
              <a:t>1-2 minutes summary of topic</a:t>
            </a:r>
          </a:p>
          <a:p>
            <a:pPr lvl="1"/>
            <a:r>
              <a:rPr lang="en-US" sz="2800" dirty="0"/>
              <a:t>1-2 minutes pro and cons – your opinions and experiences</a:t>
            </a:r>
          </a:p>
          <a:p>
            <a:pPr lvl="1"/>
            <a:r>
              <a:rPr lang="en-US" sz="2800" dirty="0"/>
              <a:t>1-minute conclusion - recommendations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295400"/>
            <a:ext cx="12192000" cy="5562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dirty="0"/>
              <a:t>Teaching Methods</a:t>
            </a:r>
          </a:p>
          <a:p>
            <a:pPr lvl="1"/>
            <a:r>
              <a:rPr lang="en-US" sz="2800" dirty="0"/>
              <a:t>Types:</a:t>
            </a:r>
          </a:p>
          <a:p>
            <a:pPr lvl="2"/>
            <a:r>
              <a:rPr lang="en-US" sz="2800" dirty="0"/>
              <a:t>Teacher-Centered</a:t>
            </a:r>
          </a:p>
          <a:p>
            <a:pPr lvl="3"/>
            <a:r>
              <a:rPr lang="en-US" dirty="0"/>
              <a:t>Traditional </a:t>
            </a:r>
            <a:endParaRPr lang="en-US" sz="1600" dirty="0"/>
          </a:p>
          <a:p>
            <a:pPr lvl="3"/>
            <a:r>
              <a:rPr lang="en-US" dirty="0"/>
              <a:t>Instructor is the center of activity and directs all learning experiences</a:t>
            </a:r>
            <a:endParaRPr lang="en-US" sz="1600" dirty="0"/>
          </a:p>
          <a:p>
            <a:pPr lvl="4"/>
            <a:r>
              <a:rPr lang="en-US" dirty="0"/>
              <a:t>Instructor explains concepts combining:</a:t>
            </a:r>
            <a:endParaRPr lang="en-US" sz="1600" dirty="0"/>
          </a:p>
          <a:p>
            <a:pPr lvl="5"/>
            <a:r>
              <a:rPr lang="en-US" dirty="0"/>
              <a:t>Direct Instruction</a:t>
            </a:r>
            <a:endParaRPr lang="en-US" sz="1600" dirty="0"/>
          </a:p>
          <a:p>
            <a:pPr lvl="5"/>
            <a:r>
              <a:rPr lang="en-US" dirty="0"/>
              <a:t>Questioning Techniques</a:t>
            </a:r>
            <a:endParaRPr lang="en-US" sz="1600" dirty="0"/>
          </a:p>
          <a:p>
            <a:pPr lvl="5"/>
            <a:r>
              <a:rPr lang="en-US" dirty="0"/>
              <a:t>Whole Class Discussion</a:t>
            </a:r>
            <a:endParaRPr lang="en-US" sz="1600" dirty="0"/>
          </a:p>
          <a:p>
            <a:pPr lvl="4"/>
            <a:r>
              <a:rPr lang="en-US" dirty="0"/>
              <a:t>Video Example how not too: </a:t>
            </a:r>
            <a:r>
              <a:rPr lang="en-US" u="sng" dirty="0">
                <a:hlinkClick r:id="rId3"/>
              </a:rPr>
              <a:t>https://www.youtube.com/watch?v=uhiCFdWeQfA</a:t>
            </a:r>
            <a:endParaRPr lang="en-US" sz="1600" dirty="0"/>
          </a:p>
          <a:p>
            <a:pPr lvl="4"/>
            <a:r>
              <a:rPr lang="en-US" dirty="0"/>
              <a:t>How to conduct Instructor-Centered learning</a:t>
            </a:r>
            <a:endParaRPr lang="en-US" sz="1600" dirty="0"/>
          </a:p>
          <a:p>
            <a:pPr lvl="5"/>
            <a:r>
              <a:rPr lang="en-US" dirty="0"/>
              <a:t>Planning/Preparation:</a:t>
            </a:r>
            <a:endParaRPr lang="en-US" sz="1600" dirty="0"/>
          </a:p>
          <a:p>
            <a:pPr lvl="6"/>
            <a:r>
              <a:rPr lang="en-US" dirty="0"/>
              <a:t>Identify your Strengths and weaknesses</a:t>
            </a:r>
            <a:endParaRPr lang="en-US" sz="1600" dirty="0"/>
          </a:p>
          <a:p>
            <a:pPr lvl="6"/>
            <a:r>
              <a:rPr lang="en-US" dirty="0"/>
              <a:t>Design (or use/revise questions from CMv3 Curriculum) questions, based on Blooms Taxonomy, that target different levels of understanding</a:t>
            </a:r>
            <a:endParaRPr lang="en-US" sz="1600" dirty="0"/>
          </a:p>
          <a:p>
            <a:pPr lvl="6"/>
            <a:r>
              <a:rPr lang="en-US" dirty="0"/>
              <a:t>Game plan for the whole class discussion</a:t>
            </a:r>
            <a:endParaRPr lang="en-US" sz="1600" dirty="0"/>
          </a:p>
          <a:p>
            <a:pPr lvl="4"/>
            <a:r>
              <a:rPr lang="en-US" dirty="0"/>
              <a:t>Video Example how too: </a:t>
            </a:r>
            <a:r>
              <a:rPr lang="en-US" u="sng" dirty="0">
                <a:hlinkClick r:id="rId4"/>
              </a:rPr>
              <a:t>https://www.youtube.com/watch?v=Q9aolA-sPZw</a:t>
            </a:r>
            <a:endParaRPr lang="en-US" sz="16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7346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143000"/>
            <a:ext cx="12192000" cy="57150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Teaching Methods</a:t>
            </a:r>
          </a:p>
          <a:p>
            <a:pPr lvl="1"/>
            <a:r>
              <a:rPr lang="en-US" sz="2800" dirty="0"/>
              <a:t>Types:</a:t>
            </a:r>
          </a:p>
          <a:p>
            <a:pPr lvl="2"/>
            <a:r>
              <a:rPr lang="en-US" dirty="0"/>
              <a:t>Student-Centered / Constructivist Approach</a:t>
            </a:r>
            <a:endParaRPr lang="en-US" sz="1800" dirty="0"/>
          </a:p>
          <a:p>
            <a:pPr lvl="3"/>
            <a:r>
              <a:rPr lang="en-US" dirty="0"/>
              <a:t>Focus on Cadet – Cadets have a </a:t>
            </a:r>
            <a:r>
              <a:rPr lang="en-US" i="1" dirty="0"/>
              <a:t>more</a:t>
            </a:r>
            <a:r>
              <a:rPr lang="en-US" dirty="0"/>
              <a:t> active role in the learning experiences of the classroom</a:t>
            </a:r>
            <a:endParaRPr lang="en-US" sz="1600" dirty="0"/>
          </a:p>
          <a:p>
            <a:pPr lvl="4"/>
            <a:r>
              <a:rPr lang="en-US" dirty="0"/>
              <a:t>Changing Cadet role from passive to active</a:t>
            </a:r>
            <a:endParaRPr lang="en-US" sz="1600" dirty="0"/>
          </a:p>
          <a:p>
            <a:pPr lvl="3"/>
            <a:r>
              <a:rPr lang="en-US" dirty="0"/>
              <a:t>Management - Instructor must create a create and reinforce the standards (Instilling a sense of responsibility, etc.)</a:t>
            </a:r>
            <a:endParaRPr lang="en-US" sz="1600" dirty="0"/>
          </a:p>
          <a:p>
            <a:pPr lvl="3"/>
            <a:r>
              <a:rPr lang="en-US" dirty="0"/>
              <a:t>Model – Instructors must exhibit / recognize in Cadets the quality of self-motivation</a:t>
            </a:r>
            <a:endParaRPr lang="en-US" sz="1600" dirty="0"/>
          </a:p>
          <a:p>
            <a:pPr lvl="3"/>
            <a:r>
              <a:rPr lang="en-US" dirty="0"/>
              <a:t>Works well in tandem with Teacher-centered approach laying the groundwork and setting the classroom expectations</a:t>
            </a:r>
            <a:endParaRPr lang="en-US" sz="1600" dirty="0"/>
          </a:p>
          <a:p>
            <a:pPr lvl="3"/>
            <a:r>
              <a:rPr lang="en-US" dirty="0"/>
              <a:t>The Instructor focus is on:</a:t>
            </a:r>
            <a:endParaRPr lang="en-US" sz="1600" dirty="0"/>
          </a:p>
          <a:p>
            <a:pPr lvl="4"/>
            <a:r>
              <a:rPr lang="en-US" dirty="0"/>
              <a:t>Student involvement</a:t>
            </a:r>
            <a:endParaRPr lang="en-US" sz="1600" dirty="0"/>
          </a:p>
          <a:p>
            <a:pPr lvl="4"/>
            <a:r>
              <a:rPr lang="en-US" dirty="0"/>
              <a:t>Helping to Cadets to see the relevance of their learning </a:t>
            </a:r>
            <a:endParaRPr lang="en-US" sz="1600" dirty="0"/>
          </a:p>
          <a:p>
            <a:pPr lvl="4"/>
            <a:r>
              <a:rPr lang="en-US" dirty="0"/>
              <a:t>Encouraging Cadets to apply what they have learned</a:t>
            </a:r>
            <a:endParaRPr lang="en-US" sz="1600" dirty="0"/>
          </a:p>
          <a:p>
            <a:pPr lvl="4"/>
            <a:r>
              <a:rPr lang="en-US" dirty="0"/>
              <a:t>Vigilant Facilitator</a:t>
            </a:r>
            <a:endParaRPr lang="en-US" sz="1800" dirty="0"/>
          </a:p>
          <a:p>
            <a:pPr marL="914400" lvl="2" indent="0">
              <a:buNone/>
            </a:pP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937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143000"/>
            <a:ext cx="12192000" cy="57150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Teaching Methods</a:t>
            </a:r>
          </a:p>
          <a:p>
            <a:pPr lvl="1"/>
            <a:r>
              <a:rPr lang="en-US" sz="2800" dirty="0"/>
              <a:t>Types:</a:t>
            </a:r>
          </a:p>
          <a:p>
            <a:pPr lvl="2"/>
            <a:r>
              <a:rPr lang="en-US" dirty="0"/>
              <a:t>Project-Based Learning (PBL) </a:t>
            </a:r>
            <a:endParaRPr lang="en-US" sz="1800" dirty="0"/>
          </a:p>
          <a:p>
            <a:pPr lvl="3"/>
            <a:r>
              <a:rPr lang="en-US" dirty="0"/>
              <a:t>Cadets complete projects – think Service Learning Project – that demand a high-level of Cadet participation</a:t>
            </a:r>
            <a:endParaRPr lang="en-US" sz="1600" dirty="0"/>
          </a:p>
          <a:p>
            <a:pPr lvl="3"/>
            <a:r>
              <a:rPr lang="en-US" dirty="0"/>
              <a:t>All tasks are supervised by the Instructor</a:t>
            </a:r>
            <a:endParaRPr lang="en-US" sz="1600" dirty="0"/>
          </a:p>
          <a:p>
            <a:pPr lvl="4"/>
            <a:r>
              <a:rPr lang="en-US" dirty="0"/>
              <a:t>The Instructor may need to provide additional supports to facilitate skill building in Cadets – with the purpose of supporting the overall mission (project)</a:t>
            </a:r>
            <a:endParaRPr lang="en-US" sz="1600" dirty="0"/>
          </a:p>
          <a:p>
            <a:pPr lvl="4"/>
            <a:r>
              <a:rPr lang="en-US" dirty="0"/>
              <a:t>From PBL Cadets can acquire</a:t>
            </a:r>
            <a:endParaRPr lang="en-US" sz="1600" dirty="0"/>
          </a:p>
          <a:p>
            <a:pPr lvl="5"/>
            <a:r>
              <a:rPr lang="en-US" dirty="0"/>
              <a:t>Knowledge</a:t>
            </a:r>
            <a:endParaRPr lang="en-US" sz="1600" dirty="0"/>
          </a:p>
          <a:p>
            <a:pPr lvl="5"/>
            <a:r>
              <a:rPr lang="en-US" dirty="0"/>
              <a:t>Research experience</a:t>
            </a:r>
            <a:endParaRPr lang="en-US" sz="1600" dirty="0"/>
          </a:p>
          <a:p>
            <a:pPr lvl="5"/>
            <a:r>
              <a:rPr lang="en-US" dirty="0"/>
              <a:t>Critical thinking skills</a:t>
            </a:r>
            <a:endParaRPr lang="en-US" sz="1600" dirty="0"/>
          </a:p>
          <a:p>
            <a:pPr lvl="5"/>
            <a:r>
              <a:rPr lang="en-US" dirty="0"/>
              <a:t>Evaluate</a:t>
            </a:r>
            <a:endParaRPr lang="en-US" sz="1600" dirty="0"/>
          </a:p>
          <a:p>
            <a:pPr lvl="5"/>
            <a:r>
              <a:rPr lang="en-US" dirty="0"/>
              <a:t>Analyze</a:t>
            </a:r>
            <a:endParaRPr lang="en-US" sz="1600" dirty="0"/>
          </a:p>
          <a:p>
            <a:pPr lvl="5"/>
            <a:r>
              <a:rPr lang="en-US" dirty="0"/>
              <a:t>Decision-making </a:t>
            </a:r>
            <a:endParaRPr lang="en-US" sz="1600" dirty="0"/>
          </a:p>
          <a:p>
            <a:pPr lvl="5"/>
            <a:r>
              <a:rPr lang="en-US" dirty="0"/>
              <a:t>Collaboration opportunities</a:t>
            </a:r>
            <a:endParaRPr lang="en-US" sz="1600" dirty="0"/>
          </a:p>
          <a:p>
            <a:pPr lvl="3"/>
            <a:r>
              <a:rPr lang="en-US" dirty="0"/>
              <a:t>Skill builder as well as résumé builder </a:t>
            </a:r>
            <a:endParaRPr lang="en-US" sz="1600" dirty="0"/>
          </a:p>
          <a:p>
            <a:pPr lvl="3"/>
            <a:r>
              <a:rPr lang="en-US" dirty="0"/>
              <a:t>Video Example: Good Teamwork </a:t>
            </a:r>
            <a:r>
              <a:rPr lang="en-US" u="sng" dirty="0">
                <a:hlinkClick r:id="rId3"/>
              </a:rPr>
              <a:t>https://www.youtube.com/watch?v=VHGxgfHNjwA</a:t>
            </a:r>
            <a:endParaRPr lang="en-US" sz="16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6492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143000"/>
            <a:ext cx="12192000" cy="57150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Teaching Methods</a:t>
            </a:r>
          </a:p>
          <a:p>
            <a:pPr lvl="1"/>
            <a:r>
              <a:rPr lang="en-US" sz="2800" dirty="0"/>
              <a:t>Types:</a:t>
            </a:r>
          </a:p>
          <a:p>
            <a:pPr lvl="2"/>
            <a:r>
              <a:rPr lang="en-US" sz="2400" dirty="0"/>
              <a:t>Inquiry-Based (Question driven) Learning</a:t>
            </a:r>
          </a:p>
          <a:p>
            <a:pPr lvl="3"/>
            <a:r>
              <a:rPr lang="en-US" sz="2400" dirty="0"/>
              <a:t>The Instructor poses a ‘compelling’ question and uses it to guide the Cadets through learning experiences that see them develop and refine critical thinking and problem solving skills</a:t>
            </a:r>
          </a:p>
          <a:p>
            <a:pPr lvl="3"/>
            <a:r>
              <a:rPr lang="en-US" sz="2400" dirty="0"/>
              <a:t>Students are free to pursue avenues of thought and research to formulate their answers for the compelling question or questions they were assigned</a:t>
            </a:r>
          </a:p>
          <a:p>
            <a:pPr lvl="3"/>
            <a:r>
              <a:rPr lang="en-US" sz="2400" dirty="0"/>
              <a:t>Active participation is expected of Cadets and Instructors, who facilitate, alike. </a:t>
            </a:r>
          </a:p>
          <a:p>
            <a:pPr lvl="3"/>
            <a:r>
              <a:rPr lang="en-US" sz="2400" dirty="0"/>
              <a:t>The selection of topics is usually chosen by the Instructor but Cadets be given this responsibility over time</a:t>
            </a:r>
          </a:p>
          <a:p>
            <a:pPr lvl="3"/>
            <a:r>
              <a:rPr lang="en-US" sz="2400" dirty="0"/>
              <a:t>Inquiry-Based Learning Example (Planning Document): </a:t>
            </a:r>
            <a:r>
              <a:rPr lang="en-US" sz="2400" u="sng" dirty="0">
                <a:hlinkClick r:id="rId3"/>
              </a:rPr>
              <a:t>https://docs.google.com/document/d/1YNZvh202be1w9X96Ol8f8WkPQUgcjjvHtAZvduBrb1w/edit?usp=sharing</a:t>
            </a:r>
            <a:endParaRPr lang="en-US" sz="24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0504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143000"/>
            <a:ext cx="12192000" cy="57150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Teaching Methods</a:t>
            </a:r>
          </a:p>
          <a:p>
            <a:pPr lvl="1"/>
            <a:r>
              <a:rPr lang="en-US" sz="2800" dirty="0"/>
              <a:t>Types:</a:t>
            </a:r>
          </a:p>
          <a:p>
            <a:pPr lvl="2"/>
            <a:r>
              <a:rPr lang="en-US" dirty="0"/>
              <a:t>Flipped Classroom</a:t>
            </a:r>
            <a:endParaRPr lang="en-US" sz="1800" dirty="0"/>
          </a:p>
          <a:p>
            <a:pPr lvl="3"/>
            <a:r>
              <a:rPr lang="en-US" b="1" dirty="0"/>
              <a:t>FLIP</a:t>
            </a:r>
            <a:r>
              <a:rPr lang="en-US" dirty="0"/>
              <a:t> acronym:</a:t>
            </a:r>
            <a:endParaRPr lang="en-US" sz="1600" dirty="0"/>
          </a:p>
          <a:p>
            <a:pPr lvl="4"/>
            <a:r>
              <a:rPr lang="en-US" b="1" dirty="0"/>
              <a:t>Flexible </a:t>
            </a:r>
            <a:r>
              <a:rPr lang="en-US" dirty="0"/>
              <a:t>Environment</a:t>
            </a:r>
            <a:endParaRPr lang="en-US" sz="1600" dirty="0"/>
          </a:p>
          <a:p>
            <a:pPr lvl="4"/>
            <a:r>
              <a:rPr lang="en-US" b="1" dirty="0"/>
              <a:t>Learning </a:t>
            </a:r>
            <a:r>
              <a:rPr lang="en-US" dirty="0"/>
              <a:t>Culture Shift</a:t>
            </a:r>
            <a:endParaRPr lang="en-US" sz="1600" dirty="0"/>
          </a:p>
          <a:p>
            <a:pPr lvl="4"/>
            <a:r>
              <a:rPr lang="en-US" b="1" dirty="0"/>
              <a:t>Intentional </a:t>
            </a:r>
            <a:r>
              <a:rPr lang="en-US" dirty="0"/>
              <a:t>Content</a:t>
            </a:r>
            <a:endParaRPr lang="en-US" sz="1600" dirty="0"/>
          </a:p>
          <a:p>
            <a:pPr lvl="4"/>
            <a:r>
              <a:rPr lang="en-US" b="1" dirty="0"/>
              <a:t>Professional </a:t>
            </a:r>
            <a:r>
              <a:rPr lang="en-US" dirty="0"/>
              <a:t>Educator</a:t>
            </a:r>
            <a:endParaRPr lang="en-US" sz="1600" dirty="0"/>
          </a:p>
          <a:p>
            <a:pPr lvl="3"/>
            <a:r>
              <a:rPr lang="en-US" dirty="0"/>
              <a:t>Homework changes from a review of what was just taught to preparation for the next class meeting</a:t>
            </a:r>
            <a:endParaRPr lang="en-US" sz="1600" dirty="0"/>
          </a:p>
          <a:p>
            <a:pPr lvl="4"/>
            <a:r>
              <a:rPr lang="en-US" dirty="0"/>
              <a:t>Extremely structured in nature</a:t>
            </a:r>
            <a:endParaRPr lang="en-US" sz="1600" dirty="0"/>
          </a:p>
          <a:p>
            <a:pPr lvl="4"/>
            <a:r>
              <a:rPr lang="en-US" dirty="0"/>
              <a:t>Cadet can view the learning experience (Lecture, videos, slides, etc.) prior to the class meeting – and then practice what they learned in-class with their peers and under Instructor supervision</a:t>
            </a:r>
            <a:endParaRPr lang="en-US" sz="1600" dirty="0"/>
          </a:p>
          <a:p>
            <a:pPr lvl="4"/>
            <a:r>
              <a:rPr lang="en-US" dirty="0"/>
              <a:t>From a Bloom’s perspective, a flipped approach has the lower orders of learning take place outside of the classroom, while the higher levels occur during the in-class session</a:t>
            </a:r>
            <a:endParaRPr lang="en-US" sz="1600" dirty="0"/>
          </a:p>
          <a:p>
            <a:pPr lvl="5"/>
            <a:r>
              <a:rPr lang="en-US" dirty="0"/>
              <a:t>In essence, ‘flipping’ has Cadets perform the simpler tasks outside the class and the more complex ones with assistance readily available</a:t>
            </a:r>
            <a:endParaRPr lang="en-US" sz="1600" dirty="0"/>
          </a:p>
          <a:p>
            <a:pPr lvl="3"/>
            <a:r>
              <a:rPr lang="en-US" dirty="0"/>
              <a:t>Video Description of Flipped Classroom:  </a:t>
            </a:r>
            <a:r>
              <a:rPr lang="en-US" u="sng" dirty="0">
                <a:hlinkClick r:id="rId3"/>
              </a:rPr>
              <a:t>https://www.youtube.com/watch?v=iQWvc6qhTds</a:t>
            </a:r>
            <a:endParaRPr lang="en-US" sz="1600" dirty="0"/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2337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878</Words>
  <Application>Microsoft Office PowerPoint</Application>
  <PresentationFormat>Widescreen</PresentationFormat>
  <Paragraphs>151</Paragraphs>
  <Slides>12</Slides>
  <Notes>12</Notes>
  <HiddenSlides>7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Teaching Methods</vt:lpstr>
      <vt:lpstr>PowerPoint Presentation</vt:lpstr>
      <vt:lpstr>Teaching Methods Table Brief Assignments</vt:lpstr>
      <vt:lpstr>Teaching Methods Table Briefs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Teaching Methods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JROTC_Admin</dc:creator>
  <cp:lastModifiedBy>JROTC_Admin</cp:lastModifiedBy>
  <cp:revision>8</cp:revision>
  <cp:lastPrinted>2023-07-25T18:09:16Z</cp:lastPrinted>
  <dcterms:created xsi:type="dcterms:W3CDTF">2023-05-19T18:46:55Z</dcterms:created>
  <dcterms:modified xsi:type="dcterms:W3CDTF">2023-07-31T20:11:37Z</dcterms:modified>
</cp:coreProperties>
</file>