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p:cViewPr varScale="1">
        <p:scale>
          <a:sx n="113" d="100"/>
          <a:sy n="113"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FAD1F-D95E-44F7-9CA1-9F6CD89F1847}"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3D025-E672-4EAD-9E46-CB30659204E6}" type="slidenum">
              <a:rPr lang="en-US" smtClean="0"/>
              <a:t>‹#›</a:t>
            </a:fld>
            <a:endParaRPr lang="en-US"/>
          </a:p>
        </p:txBody>
      </p:sp>
    </p:spTree>
    <p:extLst>
      <p:ext uri="{BB962C8B-B14F-4D97-AF65-F5344CB8AC3E}">
        <p14:creationId xmlns:p14="http://schemas.microsoft.com/office/powerpoint/2010/main" val="19991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7244" indent="-275863">
              <a:defRPr>
                <a:solidFill>
                  <a:schemeClr val="tx1"/>
                </a:solidFill>
                <a:latin typeface="Arial" panose="020B0604020202020204" pitchFamily="34" charset="0"/>
                <a:cs typeface="Arial" panose="020B0604020202020204" pitchFamily="34" charset="0"/>
              </a:defRPr>
            </a:lvl2pPr>
            <a:lvl3pPr marL="1103452" indent="-220690">
              <a:defRPr>
                <a:solidFill>
                  <a:schemeClr val="tx1"/>
                </a:solidFill>
                <a:latin typeface="Arial" panose="020B0604020202020204" pitchFamily="34" charset="0"/>
                <a:cs typeface="Arial" panose="020B0604020202020204" pitchFamily="34" charset="0"/>
              </a:defRPr>
            </a:lvl3pPr>
            <a:lvl4pPr marL="1544833" indent="-220690">
              <a:defRPr>
                <a:solidFill>
                  <a:schemeClr val="tx1"/>
                </a:solidFill>
                <a:latin typeface="Arial" panose="020B0604020202020204" pitchFamily="34" charset="0"/>
                <a:cs typeface="Arial" panose="020B0604020202020204" pitchFamily="34" charset="0"/>
              </a:defRPr>
            </a:lvl4pPr>
            <a:lvl5pPr marL="1986214" indent="-22069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48872B-AD7A-4E54-B857-75C52B02786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5473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0A1AA1-D41D-4BB4-87E6-AEB33767E76F}"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20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into</a:t>
            </a:r>
            <a:r>
              <a:rPr lang="en-US" baseline="0" dirty="0"/>
              <a:t> Conover.</a:t>
            </a:r>
          </a:p>
          <a:p>
            <a:endParaRPr lang="en-US" baseline="0" dirty="0"/>
          </a:p>
          <a:p>
            <a:r>
              <a:rPr lang="en-US" baseline="0" dirty="0"/>
              <a:t>Define these key terms using the PSM manual. Describe how a Cadet may meet that definition within a LET Year.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0A1AA1-D41D-4BB4-87E6-AEB33767E76F}"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05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Orient to the page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7244" indent="-275863">
              <a:defRPr>
                <a:solidFill>
                  <a:schemeClr val="tx1"/>
                </a:solidFill>
                <a:latin typeface="Arial" panose="020B0604020202020204" pitchFamily="34" charset="0"/>
                <a:cs typeface="Arial" panose="020B0604020202020204" pitchFamily="34" charset="0"/>
              </a:defRPr>
            </a:lvl2pPr>
            <a:lvl3pPr marL="1103452" indent="-220690">
              <a:defRPr>
                <a:solidFill>
                  <a:schemeClr val="tx1"/>
                </a:solidFill>
                <a:latin typeface="Arial" panose="020B0604020202020204" pitchFamily="34" charset="0"/>
                <a:cs typeface="Arial" panose="020B0604020202020204" pitchFamily="34" charset="0"/>
              </a:defRPr>
            </a:lvl3pPr>
            <a:lvl4pPr marL="1544833" indent="-220690">
              <a:defRPr>
                <a:solidFill>
                  <a:schemeClr val="tx1"/>
                </a:solidFill>
                <a:latin typeface="Arial" panose="020B0604020202020204" pitchFamily="34" charset="0"/>
                <a:cs typeface="Arial" panose="020B0604020202020204" pitchFamily="34" charset="0"/>
              </a:defRPr>
            </a:lvl4pPr>
            <a:lvl5pPr marL="1986214" indent="-22069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48872B-AD7A-4E54-B857-75C52B02786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3084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Who has given this before?)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0A1AA1-D41D-4BB4-87E6-AEB33767E76F}"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82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7244" indent="-275863">
              <a:defRPr>
                <a:solidFill>
                  <a:schemeClr val="tx1"/>
                </a:solidFill>
                <a:latin typeface="Arial" panose="020B0604020202020204" pitchFamily="34" charset="0"/>
                <a:cs typeface="Arial" panose="020B0604020202020204" pitchFamily="34" charset="0"/>
              </a:defRPr>
            </a:lvl2pPr>
            <a:lvl3pPr marL="1103452" indent="-220690">
              <a:defRPr>
                <a:solidFill>
                  <a:schemeClr val="tx1"/>
                </a:solidFill>
                <a:latin typeface="Arial" panose="020B0604020202020204" pitchFamily="34" charset="0"/>
                <a:cs typeface="Arial" panose="020B0604020202020204" pitchFamily="34" charset="0"/>
              </a:defRPr>
            </a:lvl3pPr>
            <a:lvl4pPr marL="1544833" indent="-220690">
              <a:defRPr>
                <a:solidFill>
                  <a:schemeClr val="tx1"/>
                </a:solidFill>
                <a:latin typeface="Arial" panose="020B0604020202020204" pitchFamily="34" charset="0"/>
                <a:cs typeface="Arial" panose="020B0604020202020204" pitchFamily="34" charset="0"/>
              </a:defRPr>
            </a:lvl4pPr>
            <a:lvl5pPr marL="1986214" indent="-22069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48872B-AD7A-4E54-B857-75C52B02786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6767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9"/>
            <a:ext cx="10668000" cy="820271"/>
          </a:xfrm>
        </p:spPr>
        <p:txBody>
          <a:bodyPr anchor="b"/>
          <a:lstStyle>
            <a:lvl1pPr algn="l">
              <a:defRPr sz="4400">
                <a:solidFill>
                  <a:srgbClr val="938704"/>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809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8600"/>
            <a:ext cx="10744200" cy="623711"/>
          </a:xfrm>
        </p:spPr>
        <p:txBody>
          <a:bodyPr/>
          <a:lstStyle>
            <a:lvl1pPr>
              <a:defRPr/>
            </a:lvl1pPr>
          </a:lstStyle>
          <a:p>
            <a:r>
              <a:rPr lang="en-US" dirty="0"/>
              <a:t>Core Curriculum</a:t>
            </a:r>
          </a:p>
        </p:txBody>
      </p:sp>
      <p:sp>
        <p:nvSpPr>
          <p:cNvPr id="3" name="Content Placeholder 2">
            <a:extLst>
              <a:ext uri="{FF2B5EF4-FFF2-40B4-BE49-F238E27FC236}">
                <a16:creationId xmlns:a16="http://schemas.microsoft.com/office/drawing/2014/main" id="{E8DCD35E-14B3-49DE-9D20-22CBD7E922D7}"/>
              </a:ext>
            </a:extLst>
          </p:cNvPr>
          <p:cNvSpPr>
            <a:spLocks noGrp="1"/>
          </p:cNvSpPr>
          <p:nvPr>
            <p:ph idx="1"/>
          </p:nvPr>
        </p:nvSpPr>
        <p:spPr>
          <a:xfrm>
            <a:off x="609600" y="16764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760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016002" y="209361"/>
            <a:ext cx="10159999" cy="590931"/>
          </a:xfrm>
          <a:prstGeom prst="rect">
            <a:avLst/>
          </a:prstGeom>
        </p:spPr>
        <p:txBody>
          <a:bodyPr>
            <a:spAutoFit/>
          </a:bodyPr>
          <a:lstStyle>
            <a:lvl1pPr>
              <a:spcBef>
                <a:spcPts val="600"/>
              </a:spcBef>
              <a:defRPr sz="3600"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304800" y="1219200"/>
            <a:ext cx="115824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07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56301"/>
            <a:ext cx="10261600" cy="590931"/>
          </a:xfrm>
        </p:spPr>
        <p:txBody>
          <a:bodyPr>
            <a:sp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768243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68474F-E2D7-419D-9735-2AA6F40E945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7150"/>
            <a:ext cx="12192000" cy="1241778"/>
          </a:xfrm>
          <a:prstGeom prst="rect">
            <a:avLst/>
          </a:prstGeom>
        </p:spPr>
      </p:pic>
      <p:sp>
        <p:nvSpPr>
          <p:cNvPr id="2" name="Title Placeholder 1"/>
          <p:cNvSpPr>
            <a:spLocks noGrp="1"/>
          </p:cNvSpPr>
          <p:nvPr>
            <p:ph type="title"/>
          </p:nvPr>
        </p:nvSpPr>
        <p:spPr>
          <a:xfrm>
            <a:off x="1447800" y="62089"/>
            <a:ext cx="10744200" cy="623711"/>
          </a:xfrm>
          <a:prstGeom prst="rect">
            <a:avLst/>
          </a:prstGeom>
        </p:spPr>
        <p:txBody>
          <a:bodyPr vert="horz" lIns="91440" tIns="45720" rIns="91440" bIns="45720" rtlCol="0" anchor="ctr">
            <a:normAutofit/>
          </a:bodyPr>
          <a:lstStyle/>
          <a:p>
            <a:r>
              <a:rPr lang="en-US" dirty="0"/>
              <a:t>Core Curriculum</a:t>
            </a:r>
          </a:p>
        </p:txBody>
      </p:sp>
      <p:sp>
        <p:nvSpPr>
          <p:cNvPr id="3" name="Text Placeholder 2"/>
          <p:cNvSpPr>
            <a:spLocks noGrp="1"/>
          </p:cNvSpPr>
          <p:nvPr>
            <p:ph type="body" idx="1"/>
          </p:nvPr>
        </p:nvSpPr>
        <p:spPr>
          <a:xfrm>
            <a:off x="829236" y="236220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30000" y="6430786"/>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C1CA6F-A132-44CB-9BA3-1CAE9890C6FF}" type="slidenum">
              <a:rPr lang="en-US" altLang="en-US" smtClean="0"/>
              <a:pPr>
                <a:defRPr/>
              </a:pPr>
              <a:t>‹#›</a:t>
            </a:fld>
            <a:endParaRPr lang="en-US" altLang="en-US" dirty="0"/>
          </a:p>
        </p:txBody>
      </p:sp>
    </p:spTree>
    <p:extLst>
      <p:ext uri="{BB962C8B-B14F-4D97-AF65-F5344CB8AC3E}">
        <p14:creationId xmlns:p14="http://schemas.microsoft.com/office/powerpoint/2010/main" val="2012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rgbClr val="938704"/>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conovercompany.com/support/jrotc-instructor-signu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65230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95937" y="1600200"/>
            <a:ext cx="58674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JSOCC Basic Certification Course Documents</a:t>
            </a:r>
          </a:p>
        </p:txBody>
      </p:sp>
      <p:pic>
        <p:nvPicPr>
          <p:cNvPr id="5" name="Picture 4"/>
          <p:cNvPicPr>
            <a:picLocks noChangeAspect="1"/>
          </p:cNvPicPr>
          <p:nvPr/>
        </p:nvPicPr>
        <p:blipFill>
          <a:blip r:embed="rId4"/>
          <a:stretch>
            <a:fillRect/>
          </a:stretch>
        </p:blipFill>
        <p:spPr>
          <a:xfrm>
            <a:off x="7162800" y="3124200"/>
            <a:ext cx="3070824" cy="3090862"/>
          </a:xfrm>
          <a:prstGeom prst="rect">
            <a:avLst/>
          </a:prstGeom>
        </p:spPr>
      </p:pic>
      <p:sp>
        <p:nvSpPr>
          <p:cNvPr id="6" name="TextBox 5"/>
          <p:cNvSpPr txBox="1"/>
          <p:nvPr/>
        </p:nvSpPr>
        <p:spPr>
          <a:xfrm>
            <a:off x="3352800" y="6096000"/>
            <a:ext cx="8610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https://www.usarmyjrotc.com/jsocc-basic-course/</a:t>
            </a:r>
          </a:p>
        </p:txBody>
      </p:sp>
    </p:spTree>
    <p:extLst>
      <p:ext uri="{BB962C8B-B14F-4D97-AF65-F5344CB8AC3E}">
        <p14:creationId xmlns:p14="http://schemas.microsoft.com/office/powerpoint/2010/main" val="3200533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304800" y="1600200"/>
            <a:ext cx="11582400" cy="4953000"/>
          </a:xfrm>
        </p:spPr>
        <p:txBody>
          <a:bodyPr>
            <a:normAutofit/>
          </a:bodyPr>
          <a:lstStyle/>
          <a:p>
            <a:r>
              <a:rPr lang="en-US" sz="3200" dirty="0"/>
              <a:t>Energizer:  How many  (Instructors) have given the Winning Colors                     Lesson?</a:t>
            </a:r>
          </a:p>
          <a:p>
            <a:pPr lvl="1"/>
            <a:r>
              <a:rPr lang="en-US" sz="2800" dirty="0"/>
              <a:t>What is the purpose of the Lesson? Pull open CDT Notebook (LET 1) and turn to pages 23-24.</a:t>
            </a:r>
          </a:p>
        </p:txBody>
      </p:sp>
    </p:spTree>
    <p:extLst>
      <p:ext uri="{BB962C8B-B14F-4D97-AF65-F5344CB8AC3E}">
        <p14:creationId xmlns:p14="http://schemas.microsoft.com/office/powerpoint/2010/main" val="918783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2"/>
          <a:stretch>
            <a:fillRect/>
          </a:stretch>
        </p:blipFill>
        <p:spPr>
          <a:xfrm>
            <a:off x="6244059" y="2133600"/>
            <a:ext cx="5866195" cy="3886200"/>
          </a:xfrm>
          <a:prstGeom prst="rect">
            <a:avLst/>
          </a:prstGeom>
        </p:spPr>
      </p:pic>
      <p:pic>
        <p:nvPicPr>
          <p:cNvPr id="5" name="Picture 4"/>
          <p:cNvPicPr>
            <a:picLocks noChangeAspect="1"/>
          </p:cNvPicPr>
          <p:nvPr/>
        </p:nvPicPr>
        <p:blipFill>
          <a:blip r:embed="rId3"/>
          <a:stretch>
            <a:fillRect/>
          </a:stretch>
        </p:blipFill>
        <p:spPr>
          <a:xfrm>
            <a:off x="56155" y="1219200"/>
            <a:ext cx="6187904" cy="5562600"/>
          </a:xfrm>
          <a:prstGeom prst="rect">
            <a:avLst/>
          </a:prstGeom>
        </p:spPr>
      </p:pic>
    </p:spTree>
    <p:extLst>
      <p:ext uri="{BB962C8B-B14F-4D97-AF65-F5344CB8AC3E}">
        <p14:creationId xmlns:p14="http://schemas.microsoft.com/office/powerpoint/2010/main" val="3720475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749008" y="1219200"/>
            <a:ext cx="6338217" cy="5567532"/>
          </a:xfrm>
          <a:prstGeom prst="rect">
            <a:avLst/>
          </a:prstGeom>
        </p:spPr>
      </p:pic>
      <p:pic>
        <p:nvPicPr>
          <p:cNvPr id="5" name="Picture 4"/>
          <p:cNvPicPr>
            <a:picLocks noChangeAspect="1"/>
          </p:cNvPicPr>
          <p:nvPr/>
        </p:nvPicPr>
        <p:blipFill>
          <a:blip r:embed="rId3"/>
          <a:stretch>
            <a:fillRect/>
          </a:stretch>
        </p:blipFill>
        <p:spPr>
          <a:xfrm>
            <a:off x="168975" y="1905000"/>
            <a:ext cx="5580033" cy="3733800"/>
          </a:xfrm>
          <a:prstGeom prst="rect">
            <a:avLst/>
          </a:prstGeom>
        </p:spPr>
      </p:pic>
    </p:spTree>
    <p:extLst>
      <p:ext uri="{BB962C8B-B14F-4D97-AF65-F5344CB8AC3E}">
        <p14:creationId xmlns:p14="http://schemas.microsoft.com/office/powerpoint/2010/main" val="336208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304800" y="1600200"/>
            <a:ext cx="11582400" cy="4953000"/>
          </a:xfrm>
        </p:spPr>
        <p:txBody>
          <a:bodyPr>
            <a:normAutofit/>
          </a:bodyPr>
          <a:lstStyle/>
          <a:p>
            <a:r>
              <a:rPr lang="en-US" sz="3200" dirty="0"/>
              <a:t>Take an index card and write down (Cold Call)</a:t>
            </a:r>
          </a:p>
          <a:p>
            <a:pPr lvl="1"/>
            <a:r>
              <a:rPr lang="en-US" sz="2800" dirty="0"/>
              <a:t>What words describe you?</a:t>
            </a:r>
          </a:p>
          <a:p>
            <a:pPr lvl="1"/>
            <a:r>
              <a:rPr lang="en-US" sz="2800" dirty="0"/>
              <a:t>What is your Winning Color?</a:t>
            </a:r>
          </a:p>
        </p:txBody>
      </p:sp>
    </p:spTree>
    <p:extLst>
      <p:ext uri="{BB962C8B-B14F-4D97-AF65-F5344CB8AC3E}">
        <p14:creationId xmlns:p14="http://schemas.microsoft.com/office/powerpoint/2010/main" val="313844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304800" y="1600200"/>
            <a:ext cx="11582400" cy="4953000"/>
          </a:xfrm>
        </p:spPr>
        <p:txBody>
          <a:bodyPr>
            <a:normAutofit/>
          </a:bodyPr>
          <a:lstStyle/>
          <a:p>
            <a:r>
              <a:rPr lang="en-US" sz="3200" dirty="0"/>
              <a:t>What is Emotional Intelligence? (Scan, Cold Call)</a:t>
            </a:r>
          </a:p>
          <a:p>
            <a:r>
              <a:rPr lang="en-US" sz="3200" dirty="0"/>
              <a:t>Daniel Goldman’s five characteristics:</a:t>
            </a:r>
          </a:p>
          <a:p>
            <a:r>
              <a:rPr lang="en-US" dirty="0"/>
              <a:t>    -Self-Awareness – Discussion</a:t>
            </a:r>
          </a:p>
          <a:p>
            <a:r>
              <a:rPr lang="en-US" dirty="0"/>
              <a:t>     -Self-Regulation – Discussion</a:t>
            </a:r>
          </a:p>
          <a:p>
            <a:r>
              <a:rPr lang="en-US" dirty="0"/>
              <a:t>     -Motivation – “    “</a:t>
            </a:r>
          </a:p>
          <a:p>
            <a:r>
              <a:rPr lang="en-US" dirty="0"/>
              <a:t>     -Empathy – “     “</a:t>
            </a:r>
          </a:p>
          <a:p>
            <a:r>
              <a:rPr lang="en-US" dirty="0"/>
              <a:t>     -Social Skills – “     “</a:t>
            </a:r>
          </a:p>
          <a:p>
            <a:r>
              <a:rPr lang="en-US" sz="4400" b="1" dirty="0"/>
              <a:t>https://access.willinteractive.com/jrotc-lifeskills</a:t>
            </a:r>
          </a:p>
        </p:txBody>
      </p:sp>
    </p:spTree>
    <p:extLst>
      <p:ext uri="{BB962C8B-B14F-4D97-AF65-F5344CB8AC3E}">
        <p14:creationId xmlns:p14="http://schemas.microsoft.com/office/powerpoint/2010/main" val="1847084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943725" y="51110"/>
            <a:ext cx="5248275" cy="6819900"/>
          </a:xfrm>
          <a:prstGeom prst="rect">
            <a:avLst/>
          </a:prstGeom>
        </p:spPr>
      </p:pic>
      <p:sp>
        <p:nvSpPr>
          <p:cNvPr id="5" name="Rectangle 4"/>
          <p:cNvSpPr/>
          <p:nvPr/>
        </p:nvSpPr>
        <p:spPr>
          <a:xfrm>
            <a:off x="457200" y="2286000"/>
            <a:ext cx="6096000" cy="193899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Why is this important to our Mission?</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Core ability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does this correlate to?</a:t>
            </a:r>
          </a:p>
        </p:txBody>
      </p:sp>
      <p:sp>
        <p:nvSpPr>
          <p:cNvPr id="3" name="TextBox 2"/>
          <p:cNvSpPr txBox="1"/>
          <p:nvPr/>
        </p:nvSpPr>
        <p:spPr>
          <a:xfrm>
            <a:off x="1748897" y="4419600"/>
            <a:ext cx="457570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-Take responsibility for your actions and choices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 self and others with respect</a:t>
            </a:r>
          </a:p>
        </p:txBody>
      </p:sp>
    </p:spTree>
    <p:extLst>
      <p:ext uri="{BB962C8B-B14F-4D97-AF65-F5344CB8AC3E}">
        <p14:creationId xmlns:p14="http://schemas.microsoft.com/office/powerpoint/2010/main" val="42078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667000"/>
            <a:ext cx="57912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Conover Online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“I do”</a:t>
            </a:r>
          </a:p>
        </p:txBody>
      </p:sp>
    </p:spTree>
    <p:extLst>
      <p:ext uri="{BB962C8B-B14F-4D97-AF65-F5344CB8AC3E}">
        <p14:creationId xmlns:p14="http://schemas.microsoft.com/office/powerpoint/2010/main" val="4268865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Skill Map</a:t>
            </a:r>
          </a:p>
        </p:txBody>
      </p:sp>
      <p:pic>
        <p:nvPicPr>
          <p:cNvPr id="4" name="Picture 3"/>
          <p:cNvPicPr>
            <a:picLocks noChangeAspect="1"/>
          </p:cNvPicPr>
          <p:nvPr/>
        </p:nvPicPr>
        <p:blipFill>
          <a:blip r:embed="rId2"/>
          <a:stretch>
            <a:fillRect/>
          </a:stretch>
        </p:blipFill>
        <p:spPr>
          <a:xfrm>
            <a:off x="786906" y="1828800"/>
            <a:ext cx="10133709" cy="3505200"/>
          </a:xfrm>
          <a:prstGeom prst="rect">
            <a:avLst/>
          </a:prstGeom>
        </p:spPr>
      </p:pic>
    </p:spTree>
    <p:extLst>
      <p:ext uri="{BB962C8B-B14F-4D97-AF65-F5344CB8AC3E}">
        <p14:creationId xmlns:p14="http://schemas.microsoft.com/office/powerpoint/2010/main" val="1325219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304800" y="1295400"/>
            <a:ext cx="11582400" cy="5257800"/>
          </a:xfrm>
        </p:spPr>
        <p:txBody>
          <a:bodyPr>
            <a:normAutofit/>
          </a:bodyPr>
          <a:lstStyle/>
          <a:p>
            <a:r>
              <a:rPr lang="en-US" sz="3200" b="1" dirty="0"/>
              <a:t>Tool provided for you to develop Cadet’s Social and Emotional awareness is </a:t>
            </a:r>
            <a:r>
              <a:rPr lang="en-US" sz="3200" b="1" i="1" dirty="0"/>
              <a:t>Conover Online</a:t>
            </a:r>
            <a:r>
              <a:rPr lang="en-US" sz="3200" i="1" dirty="0"/>
              <a:t>.</a:t>
            </a:r>
            <a:endParaRPr lang="en-US" sz="3200" dirty="0"/>
          </a:p>
          <a:p>
            <a:r>
              <a:rPr lang="en-US" sz="3200" dirty="0"/>
              <a:t>Pull out exercise sheets</a:t>
            </a:r>
          </a:p>
          <a:p>
            <a:r>
              <a:rPr lang="en-US" sz="3200" dirty="0"/>
              <a:t>Facilitator – Demonstrate where to find:</a:t>
            </a:r>
          </a:p>
          <a:p>
            <a:pPr lvl="1"/>
            <a:r>
              <a:rPr lang="en-US" sz="2800" dirty="0"/>
              <a:t>How to enroll a single Cadet, Batch import a roster, and create an account</a:t>
            </a:r>
          </a:p>
          <a:p>
            <a:pPr lvl="1"/>
            <a:r>
              <a:rPr lang="en-US" sz="2800" dirty="0"/>
              <a:t>How to assign / print PSM</a:t>
            </a:r>
          </a:p>
          <a:p>
            <a:pPr lvl="1"/>
            <a:r>
              <a:rPr lang="en-US" sz="2800" dirty="0"/>
              <a:t>How to assign / print Winning Colors</a:t>
            </a:r>
          </a:p>
          <a:p>
            <a:pPr lvl="1"/>
            <a:r>
              <a:rPr lang="en-US" sz="2800" dirty="0"/>
              <a:t>Locate Skill Enhancements and be prepared to explain what each means. </a:t>
            </a:r>
          </a:p>
          <a:p>
            <a:pPr lvl="1"/>
            <a:r>
              <a:rPr lang="en-US" sz="2800" dirty="0"/>
              <a:t>Review the JROTC Life Skills video. Provide feedback on how you can integrate this into your SEL program</a:t>
            </a:r>
          </a:p>
          <a:p>
            <a:pPr lvl="1"/>
            <a:r>
              <a:rPr lang="en-US" sz="2800" dirty="0"/>
              <a:t>Instructors Back Brief their assigned EI topics</a:t>
            </a:r>
          </a:p>
          <a:p>
            <a:endParaRPr lang="en-US" sz="3200" dirty="0"/>
          </a:p>
        </p:txBody>
      </p:sp>
    </p:spTree>
    <p:extLst>
      <p:ext uri="{BB962C8B-B14F-4D97-AF65-F5344CB8AC3E}">
        <p14:creationId xmlns:p14="http://schemas.microsoft.com/office/powerpoint/2010/main" val="4054862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65230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95937" y="1600200"/>
            <a:ext cx="58674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JSOCC Basic Certification Course Documents</a:t>
            </a:r>
          </a:p>
        </p:txBody>
      </p:sp>
      <p:pic>
        <p:nvPicPr>
          <p:cNvPr id="5" name="Picture 4"/>
          <p:cNvPicPr>
            <a:picLocks noChangeAspect="1"/>
          </p:cNvPicPr>
          <p:nvPr/>
        </p:nvPicPr>
        <p:blipFill>
          <a:blip r:embed="rId4"/>
          <a:stretch>
            <a:fillRect/>
          </a:stretch>
        </p:blipFill>
        <p:spPr>
          <a:xfrm>
            <a:off x="7162800" y="3124200"/>
            <a:ext cx="3070824" cy="3090862"/>
          </a:xfrm>
          <a:prstGeom prst="rect">
            <a:avLst/>
          </a:prstGeom>
        </p:spPr>
      </p:pic>
      <p:sp>
        <p:nvSpPr>
          <p:cNvPr id="6" name="TextBox 5"/>
          <p:cNvSpPr txBox="1"/>
          <p:nvPr/>
        </p:nvSpPr>
        <p:spPr>
          <a:xfrm>
            <a:off x="3352800" y="6096000"/>
            <a:ext cx="8610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https://www.usarmyjrotc.com/jsocc-basic-course/</a:t>
            </a:r>
          </a:p>
        </p:txBody>
      </p:sp>
    </p:spTree>
    <p:extLst>
      <p:ext uri="{BB962C8B-B14F-4D97-AF65-F5344CB8AC3E}">
        <p14:creationId xmlns:p14="http://schemas.microsoft.com/office/powerpoint/2010/main" val="332790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sz="quarter" idx="10"/>
          </p:nvPr>
        </p:nvSpPr>
        <p:spPr bwMode="auto">
          <a:xfrm>
            <a:off x="228600" y="2133600"/>
            <a:ext cx="11582400" cy="3899529"/>
          </a:xfrm>
          <a:prstGeom prst="rect">
            <a:avLst/>
          </a:prstGeom>
          <a:noFill/>
          <a:ln w="12700">
            <a:noFill/>
            <a:miter lim="800000"/>
            <a:headEnd/>
            <a:tailEnd/>
          </a:ln>
        </p:spPr>
        <p:txBody>
          <a:bodyPr>
            <a:spAutoFit/>
          </a:bodyPr>
          <a:lstStyle/>
          <a:p>
            <a:pPr marL="0" indent="0" algn="ctr">
              <a:lnSpc>
                <a:spcPct val="90000"/>
              </a:lnSpc>
              <a:spcBef>
                <a:spcPct val="50000"/>
              </a:spcBef>
              <a:buClr>
                <a:srgbClr val="B12011"/>
              </a:buClr>
              <a:buSzPct val="65000"/>
              <a:buNone/>
              <a:defRPr/>
            </a:pPr>
            <a:r>
              <a:rPr lang="en-US" sz="5400" i="1" u="sng" dirty="0">
                <a:effectLst>
                  <a:outerShdw blurRad="38100" dist="38100" dir="2700000" algn="tl">
                    <a:srgbClr val="000000">
                      <a:alpha val="43137"/>
                    </a:srgbClr>
                  </a:outerShdw>
                </a:effectLst>
              </a:rPr>
              <a:t>DO NOW Activity</a:t>
            </a:r>
          </a:p>
          <a:p>
            <a:pPr marL="0" indent="0" algn="ctr">
              <a:lnSpc>
                <a:spcPct val="90000"/>
              </a:lnSpc>
              <a:spcBef>
                <a:spcPct val="50000"/>
              </a:spcBef>
              <a:buClr>
                <a:srgbClr val="B12011"/>
              </a:buClr>
              <a:buSzPct val="65000"/>
              <a:buNone/>
              <a:defRPr/>
            </a:pPr>
            <a:r>
              <a:rPr lang="en-US" sz="5400" b="1" i="1" dirty="0">
                <a:solidFill>
                  <a:srgbClr val="FF0000"/>
                </a:solidFill>
                <a:effectLst>
                  <a:outerShdw blurRad="38100" dist="38100" dir="2700000" algn="tl">
                    <a:srgbClr val="000000">
                      <a:alpha val="43137"/>
                    </a:srgbClr>
                  </a:outerShdw>
                </a:effectLst>
              </a:rPr>
              <a:t>Place your phones on vibrate</a:t>
            </a:r>
          </a:p>
          <a:p>
            <a:pPr algn="ctr">
              <a:spcBef>
                <a:spcPct val="50000"/>
              </a:spcBef>
              <a:buClr>
                <a:srgbClr val="B12011"/>
              </a:buClr>
              <a:buSzPct val="65000"/>
              <a:defRPr/>
            </a:pPr>
            <a:r>
              <a:rPr lang="en-US" sz="4000" b="1" i="1" dirty="0">
                <a:solidFill>
                  <a:srgbClr val="FF0000"/>
                </a:solidFill>
                <a:effectLst>
                  <a:outerShdw blurRad="38100" dist="38100" dir="2700000" algn="tl">
                    <a:srgbClr val="000000">
                      <a:alpha val="43137"/>
                    </a:srgbClr>
                  </a:outerShdw>
                </a:effectLst>
              </a:rPr>
              <a:t>Log in to Your Conover Account</a:t>
            </a:r>
          </a:p>
          <a:p>
            <a:pPr marL="0" indent="0" algn="ctr">
              <a:spcBef>
                <a:spcPct val="50000"/>
              </a:spcBef>
              <a:buClr>
                <a:srgbClr val="B12011"/>
              </a:buClr>
              <a:buSzPct val="65000"/>
              <a:buNone/>
              <a:defRPr/>
            </a:pPr>
            <a:r>
              <a:rPr lang="en-US" sz="2400" b="1" dirty="0"/>
              <a:t> </a:t>
            </a:r>
            <a:r>
              <a:rPr lang="en-US" sz="2400" b="1" u="sng" dirty="0"/>
              <a:t>http</a:t>
            </a:r>
            <a:r>
              <a:rPr lang="en-US" sz="2400" b="1" u="sng" dirty="0" smtClean="0"/>
              <a:t>://ajrotc.conovercompany.com/</a:t>
            </a:r>
            <a:r>
              <a:rPr lang="en-US" sz="4800" b="1" i="1" dirty="0" smtClean="0">
                <a:solidFill>
                  <a:srgbClr val="FF0000"/>
                </a:solidFill>
                <a:effectLst>
                  <a:outerShdw blurRad="38100" dist="38100" dir="2700000" algn="tl">
                    <a:srgbClr val="000000">
                      <a:alpha val="43137"/>
                    </a:srgbClr>
                  </a:outerShdw>
                </a:effectLst>
              </a:rPr>
              <a:t> </a:t>
            </a:r>
            <a:endParaRPr lang="en-US" sz="4800" b="1" i="1"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2209800" y="76200"/>
            <a:ext cx="762000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A9A57C"/>
                </a:solidFill>
                <a:effectLst/>
                <a:uLnTx/>
                <a:uFillTx/>
                <a:latin typeface="Calibri" panose="020F0502020204030204"/>
                <a:ea typeface="+mn-ea"/>
                <a:cs typeface="+mn-cs"/>
              </a:rPr>
              <a:t>E.I. and Conover Online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65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normAutofit/>
          </a:bodyPr>
          <a:lstStyle/>
          <a:p>
            <a:pPr marL="0" indent="0">
              <a:buNone/>
            </a:pPr>
            <a:r>
              <a:rPr lang="en-US" sz="6000" dirty="0">
                <a:solidFill>
                  <a:srgbClr val="A9A57C"/>
                </a:solidFill>
              </a:rPr>
              <a:t>E.I. and Conover Online</a:t>
            </a:r>
          </a:p>
          <a:p>
            <a:pPr marL="0" indent="0">
              <a:buNone/>
            </a:pPr>
            <a:r>
              <a:rPr lang="en-US" sz="3200" b="1" dirty="0"/>
              <a:t>Learning Objectives:</a:t>
            </a:r>
          </a:p>
          <a:p>
            <a:r>
              <a:rPr lang="en-US" dirty="0"/>
              <a:t>Familiarize you with Conover Online and Will Interactive programs to facilitate Cadets’ emotional intelligence and social interactions in their class, school, and community in order for them to become better citizens.</a:t>
            </a:r>
          </a:p>
          <a:p>
            <a:endParaRPr lang="en-US" sz="3200" dirty="0"/>
          </a:p>
          <a:p>
            <a:pPr marL="0" indent="0">
              <a:buNone/>
            </a:pPr>
            <a:r>
              <a:rPr lang="en-US" sz="3200" b="1" dirty="0"/>
              <a:t>Essential Question:</a:t>
            </a:r>
            <a:endParaRPr lang="en-US" sz="3200" dirty="0"/>
          </a:p>
          <a:p>
            <a:r>
              <a:rPr lang="en-US" dirty="0"/>
              <a:t>How can you use the program(s) to help Cadets develop a deeper understanding of how their emotions and decisions impact both them and those around them through a classroom lesson?</a:t>
            </a:r>
          </a:p>
        </p:txBody>
      </p:sp>
    </p:spTree>
    <p:extLst>
      <p:ext uri="{BB962C8B-B14F-4D97-AF65-F5344CB8AC3E}">
        <p14:creationId xmlns:p14="http://schemas.microsoft.com/office/powerpoint/2010/main" val="72402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2286000" y="2057400"/>
            <a:ext cx="9296400" cy="1295400"/>
          </a:xfrm>
        </p:spPr>
        <p:txBody>
          <a:bodyPr>
            <a:normAutofit/>
          </a:bodyPr>
          <a:lstStyle/>
          <a:p>
            <a:r>
              <a:rPr lang="en-US" sz="3200" b="1" dirty="0"/>
              <a:t>DO NOW:  Login to your Conover Account</a:t>
            </a:r>
            <a:endParaRPr lang="en-US" sz="3200" dirty="0"/>
          </a:p>
        </p:txBody>
      </p:sp>
      <p:sp>
        <p:nvSpPr>
          <p:cNvPr id="4" name="Text Placeholder 2"/>
          <p:cNvSpPr txBox="1">
            <a:spLocks/>
          </p:cNvSpPr>
          <p:nvPr/>
        </p:nvSpPr>
        <p:spPr>
          <a:xfrm>
            <a:off x="228600" y="2705100"/>
            <a:ext cx="12192000" cy="129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To sign up for an account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rPr>
              <a:t>https</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://www.conovercompany.com/support/jrotc-instructor-signup</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rPr>
              <a:t>/</a:t>
            </a: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flipH="1">
            <a:off x="2103118" y="4450081"/>
            <a:ext cx="848868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sng" strike="noStrike" kern="1200" cap="none" spc="0" normalizeH="0" baseline="0" noProof="0" dirty="0" smtClean="0">
                <a:ln>
                  <a:noFill/>
                </a:ln>
                <a:solidFill>
                  <a:prstClr val="black"/>
                </a:solidFill>
                <a:effectLst/>
                <a:uLnTx/>
                <a:uFillTx/>
                <a:latin typeface="Calibri" panose="020F0502020204030204"/>
                <a:ea typeface="+mn-ea"/>
                <a:cs typeface="+mn-cs"/>
              </a:rPr>
              <a:t>WILL Interactive: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https</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://access.willinteractive.com/jrotc-lifeskills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42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9548" y="1143000"/>
            <a:ext cx="7696200" cy="5823284"/>
          </a:xfrm>
        </p:spPr>
        <p:txBody>
          <a:bodyPr>
            <a:normAutofit lnSpcReduction="10000"/>
          </a:bodyPr>
          <a:lstStyle/>
          <a:p>
            <a:pPr marL="342900" indent="-342900" algn="l">
              <a:buFont typeface="Arial" panose="020B0604020202020204" pitchFamily="34" charset="0"/>
              <a:buChar char="•"/>
            </a:pPr>
            <a:r>
              <a:rPr lang="en-US" dirty="0"/>
              <a:t>Self-Esteem – </a:t>
            </a:r>
            <a:r>
              <a:rPr lang="en-US" dirty="0" smtClean="0"/>
              <a:t>JSOCC Facilitator</a:t>
            </a:r>
            <a:endParaRPr lang="en-US" dirty="0"/>
          </a:p>
          <a:p>
            <a:pPr marL="342900" indent="-342900" algn="l">
              <a:buFont typeface="Arial" panose="020B0604020202020204" pitchFamily="34" charset="0"/>
              <a:buChar char="•"/>
            </a:pPr>
            <a:r>
              <a:rPr lang="en-US" dirty="0"/>
              <a:t>Interpersonal Assertion – 1</a:t>
            </a:r>
          </a:p>
          <a:p>
            <a:pPr marL="342900" indent="-342900" algn="l">
              <a:buFont typeface="Arial" panose="020B0604020202020204" pitchFamily="34" charset="0"/>
              <a:buChar char="•"/>
            </a:pPr>
            <a:r>
              <a:rPr lang="en-US" dirty="0"/>
              <a:t>Interpersonal Awareness – </a:t>
            </a:r>
            <a:r>
              <a:rPr lang="en-US" dirty="0" smtClean="0"/>
              <a:t>1</a:t>
            </a:r>
            <a:endParaRPr lang="en-US" dirty="0"/>
          </a:p>
          <a:p>
            <a:pPr marL="342900" indent="-342900" algn="l">
              <a:buFont typeface="Arial" panose="020B0604020202020204" pitchFamily="34" charset="0"/>
              <a:buChar char="•"/>
            </a:pPr>
            <a:r>
              <a:rPr lang="en-US" dirty="0"/>
              <a:t>Empathy – 2</a:t>
            </a:r>
          </a:p>
          <a:p>
            <a:pPr marL="342900" indent="-342900" algn="l">
              <a:buFont typeface="Arial" panose="020B0604020202020204" pitchFamily="34" charset="0"/>
              <a:buChar char="•"/>
            </a:pPr>
            <a:r>
              <a:rPr lang="en-US" dirty="0"/>
              <a:t>Drive Strength/Motivation – </a:t>
            </a:r>
            <a:r>
              <a:rPr lang="en-US" dirty="0" smtClean="0"/>
              <a:t>2</a:t>
            </a:r>
            <a:endParaRPr lang="en-US" dirty="0"/>
          </a:p>
          <a:p>
            <a:pPr marL="342900" indent="-342900" algn="l">
              <a:buFont typeface="Arial" panose="020B0604020202020204" pitchFamily="34" charset="0"/>
              <a:buChar char="•"/>
            </a:pPr>
            <a:r>
              <a:rPr lang="en-US" dirty="0"/>
              <a:t>Decision Making – 3</a:t>
            </a:r>
          </a:p>
          <a:p>
            <a:pPr marL="342900" indent="-342900" algn="l">
              <a:buFont typeface="Arial" panose="020B0604020202020204" pitchFamily="34" charset="0"/>
              <a:buChar char="•"/>
            </a:pPr>
            <a:r>
              <a:rPr lang="en-US" dirty="0"/>
              <a:t>Time Management – </a:t>
            </a:r>
            <a:r>
              <a:rPr lang="en-US" dirty="0" smtClean="0"/>
              <a:t>3</a:t>
            </a:r>
            <a:endParaRPr lang="en-US" dirty="0"/>
          </a:p>
          <a:p>
            <a:pPr marL="342900" indent="-342900" algn="l">
              <a:buFont typeface="Arial" panose="020B0604020202020204" pitchFamily="34" charset="0"/>
              <a:buChar char="•"/>
            </a:pPr>
            <a:r>
              <a:rPr lang="en-US" dirty="0"/>
              <a:t>Leadership – 4</a:t>
            </a:r>
          </a:p>
          <a:p>
            <a:pPr marL="342900" indent="-342900" algn="l">
              <a:buFont typeface="Arial" panose="020B0604020202020204" pitchFamily="34" charset="0"/>
              <a:buChar char="•"/>
            </a:pPr>
            <a:r>
              <a:rPr lang="en-US" dirty="0"/>
              <a:t>Commitment Ethic – 4</a:t>
            </a:r>
          </a:p>
          <a:p>
            <a:pPr marL="342900" indent="-342900" algn="l">
              <a:buFont typeface="Arial" panose="020B0604020202020204" pitchFamily="34" charset="0"/>
              <a:buChar char="•"/>
            </a:pPr>
            <a:r>
              <a:rPr lang="en-US" dirty="0"/>
              <a:t>Stress Management – </a:t>
            </a:r>
            <a:r>
              <a:rPr lang="en-US" dirty="0" smtClean="0"/>
              <a:t>5</a:t>
            </a:r>
            <a:endParaRPr lang="en-US" dirty="0"/>
          </a:p>
          <a:p>
            <a:pPr marL="342900" indent="-342900" algn="l">
              <a:buFont typeface="Arial" panose="020B0604020202020204" pitchFamily="34" charset="0"/>
              <a:buChar char="•"/>
            </a:pPr>
            <a:r>
              <a:rPr lang="en-US" dirty="0"/>
              <a:t>Physical Wellness – 5</a:t>
            </a:r>
          </a:p>
          <a:p>
            <a:pPr marL="342900" indent="-342900" algn="l">
              <a:buFont typeface="Arial" panose="020B0604020202020204" pitchFamily="34" charset="0"/>
              <a:buChar char="•"/>
            </a:pPr>
            <a:r>
              <a:rPr lang="en-US" dirty="0"/>
              <a:t>Interpersonal Aggression – 6</a:t>
            </a:r>
          </a:p>
          <a:p>
            <a:pPr marL="342900" indent="-342900" algn="l">
              <a:buFont typeface="Arial" panose="020B0604020202020204" pitchFamily="34" charset="0"/>
              <a:buChar char="•"/>
            </a:pPr>
            <a:r>
              <a:rPr lang="en-US" dirty="0"/>
              <a:t>Interpersonal Deference – 6</a:t>
            </a:r>
          </a:p>
          <a:p>
            <a:pPr marL="342900" indent="-342900" algn="l">
              <a:buFont typeface="Arial" panose="020B0604020202020204" pitchFamily="34" charset="0"/>
              <a:buChar char="•"/>
            </a:pPr>
            <a:endParaRPr lang="en-US" dirty="0"/>
          </a:p>
        </p:txBody>
      </p:sp>
      <p:sp>
        <p:nvSpPr>
          <p:cNvPr id="4" name="TextBox 3"/>
          <p:cNvSpPr txBox="1"/>
          <p:nvPr/>
        </p:nvSpPr>
        <p:spPr>
          <a:xfrm>
            <a:off x="1524000" y="152400"/>
            <a:ext cx="942729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Assign 1 per Table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Define and explain how would a Cadet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achieve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that within a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Year (Novice, Intermediate, Advanced)</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8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304800" y="1600200"/>
            <a:ext cx="11582400" cy="4953000"/>
          </a:xfrm>
        </p:spPr>
        <p:txBody>
          <a:bodyPr>
            <a:normAutofit/>
          </a:bodyPr>
          <a:lstStyle/>
          <a:p>
            <a:r>
              <a:rPr lang="en-US" sz="3200" b="1" dirty="0"/>
              <a:t>Inside Out - Official Trailer #2 (2015) </a:t>
            </a:r>
          </a:p>
          <a:p>
            <a:pPr lvl="1"/>
            <a:r>
              <a:rPr lang="en-US" sz="2800" dirty="0"/>
              <a:t>Discussion of clip </a:t>
            </a:r>
          </a:p>
          <a:p>
            <a:pPr lvl="2"/>
            <a:r>
              <a:rPr lang="en-US" sz="2400" dirty="0"/>
              <a:t>What characteristics did you see in the clip?</a:t>
            </a:r>
            <a:endParaRPr lang="en-US" sz="2800" dirty="0"/>
          </a:p>
          <a:p>
            <a:endParaRPr lang="en-US" sz="3200" b="1" dirty="0"/>
          </a:p>
          <a:p>
            <a:r>
              <a:rPr lang="en-US" sz="3200" b="1" dirty="0"/>
              <a:t>Learning Activity</a:t>
            </a:r>
          </a:p>
          <a:p>
            <a:pPr lvl="1"/>
            <a:endParaRPr lang="en-US" sz="2800" b="1" dirty="0"/>
          </a:p>
        </p:txBody>
      </p:sp>
    </p:spTree>
    <p:extLst>
      <p:ext uri="{BB962C8B-B14F-4D97-AF65-F5344CB8AC3E}">
        <p14:creationId xmlns:p14="http://schemas.microsoft.com/office/powerpoint/2010/main" val="213515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3048000"/>
            <a:ext cx="8242222" cy="762000"/>
          </a:xfrm>
        </p:spPr>
        <p:txBody>
          <a:bodyPr>
            <a:normAutofit/>
          </a:bodyPr>
          <a:lstStyle/>
          <a:p>
            <a:r>
              <a:rPr lang="en-US" sz="4800" dirty="0"/>
              <a:t>Emotional Intelligence</a:t>
            </a:r>
          </a:p>
        </p:txBody>
      </p:sp>
      <p:sp>
        <p:nvSpPr>
          <p:cNvPr id="5" name="Subtitle 2"/>
          <p:cNvSpPr txBox="1">
            <a:spLocks/>
          </p:cNvSpPr>
          <p:nvPr/>
        </p:nvSpPr>
        <p:spPr>
          <a:xfrm>
            <a:off x="1981200" y="152400"/>
            <a:ext cx="8242222" cy="76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sng" strike="noStrike" kern="1200" cap="none" spc="0" normalizeH="0" baseline="0" noProof="0" dirty="0" err="1" smtClean="0">
                <a:ln>
                  <a:noFill/>
                </a:ln>
                <a:solidFill>
                  <a:prstClr val="black"/>
                </a:solidFill>
                <a:effectLst/>
                <a:uLnTx/>
                <a:uFillTx/>
                <a:latin typeface="Calibri" panose="020F0502020204030204"/>
                <a:ea typeface="+mn-ea"/>
                <a:cs typeface="+mn-cs"/>
              </a:rPr>
              <a:t>GoGoMo</a:t>
            </a:r>
            <a:r>
              <a:rPr kumimoji="0" lang="en-US" sz="4800" b="0" i="0" u="sng" strike="noStrike" kern="1200" cap="none" spc="0" normalizeH="0" baseline="0" noProof="0" dirty="0" smtClean="0">
                <a:ln>
                  <a:noFill/>
                </a:ln>
                <a:solidFill>
                  <a:prstClr val="black"/>
                </a:solidFill>
                <a:effectLst/>
                <a:uLnTx/>
                <a:uFillTx/>
                <a:latin typeface="Calibri" panose="020F0502020204030204"/>
                <a:ea typeface="+mn-ea"/>
                <a:cs typeface="+mn-cs"/>
              </a:rPr>
              <a:t> Energizer</a:t>
            </a:r>
            <a:endParaRPr kumimoji="0" lang="en-US" sz="4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635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1219200"/>
            <a:ext cx="6032422" cy="5823284"/>
          </a:xfrm>
        </p:spPr>
        <p:txBody>
          <a:bodyPr>
            <a:normAutofit fontScale="92500" lnSpcReduction="10000"/>
          </a:bodyPr>
          <a:lstStyle/>
          <a:p>
            <a:pPr marL="342900" indent="-342900" algn="l">
              <a:buFont typeface="Arial" panose="020B0604020202020204" pitchFamily="34" charset="0"/>
              <a:buChar char="•"/>
            </a:pPr>
            <a:r>
              <a:rPr lang="en-US" dirty="0"/>
              <a:t>Self-Esteem- LTC Parker</a:t>
            </a:r>
          </a:p>
          <a:p>
            <a:pPr marL="342900" indent="-342900" algn="l">
              <a:buFont typeface="Arial" panose="020B0604020202020204" pitchFamily="34" charset="0"/>
              <a:buChar char="•"/>
            </a:pPr>
            <a:r>
              <a:rPr lang="en-US" dirty="0"/>
              <a:t>Interpersonal Assertion- CSM Stickler</a:t>
            </a:r>
          </a:p>
          <a:p>
            <a:pPr marL="342900" indent="-342900" algn="l">
              <a:buFont typeface="Arial" panose="020B0604020202020204" pitchFamily="34" charset="0"/>
              <a:buChar char="•"/>
            </a:pPr>
            <a:r>
              <a:rPr lang="en-US" dirty="0"/>
              <a:t>Interpersonal Awareness- 1SG Ruiz</a:t>
            </a:r>
          </a:p>
          <a:p>
            <a:pPr marL="342900" indent="-342900" algn="l">
              <a:buFont typeface="Arial" panose="020B0604020202020204" pitchFamily="34" charset="0"/>
              <a:buChar char="•"/>
            </a:pPr>
            <a:r>
              <a:rPr lang="en-US" dirty="0"/>
              <a:t>Empathy- MAJ Small</a:t>
            </a:r>
          </a:p>
          <a:p>
            <a:pPr marL="342900" indent="-342900" algn="l">
              <a:buFont typeface="Arial" panose="020B0604020202020204" pitchFamily="34" charset="0"/>
              <a:buChar char="•"/>
            </a:pPr>
            <a:r>
              <a:rPr lang="en-US" dirty="0"/>
              <a:t>Drive Strength/Motivation- SFC Ortega</a:t>
            </a:r>
          </a:p>
          <a:p>
            <a:pPr marL="342900" indent="-342900" algn="l">
              <a:buFont typeface="Arial" panose="020B0604020202020204" pitchFamily="34" charset="0"/>
              <a:buChar char="•"/>
            </a:pPr>
            <a:r>
              <a:rPr lang="en-US" dirty="0"/>
              <a:t>Decision Making- MAJ Oliver</a:t>
            </a:r>
          </a:p>
          <a:p>
            <a:pPr marL="342900" indent="-342900" algn="l">
              <a:buFont typeface="Arial" panose="020B0604020202020204" pitchFamily="34" charset="0"/>
              <a:buChar char="•"/>
            </a:pPr>
            <a:r>
              <a:rPr lang="en-US" dirty="0"/>
              <a:t>Time Management- CSM Bailey</a:t>
            </a:r>
          </a:p>
          <a:p>
            <a:pPr marL="342900" indent="-342900" algn="l">
              <a:buFont typeface="Arial" panose="020B0604020202020204" pitchFamily="34" charset="0"/>
              <a:buChar char="•"/>
            </a:pPr>
            <a:r>
              <a:rPr lang="en-US" dirty="0"/>
              <a:t>Leadership- LTC Webb</a:t>
            </a:r>
          </a:p>
          <a:p>
            <a:pPr marL="342900" indent="-342900" algn="l">
              <a:buFont typeface="Arial" panose="020B0604020202020204" pitchFamily="34" charset="0"/>
              <a:buChar char="•"/>
            </a:pPr>
            <a:r>
              <a:rPr lang="en-US" dirty="0"/>
              <a:t>Commitment Ethic- SFC Starke</a:t>
            </a:r>
          </a:p>
          <a:p>
            <a:pPr marL="342900" indent="-342900" algn="l">
              <a:buFont typeface="Arial" panose="020B0604020202020204" pitchFamily="34" charset="0"/>
              <a:buChar char="•"/>
            </a:pPr>
            <a:r>
              <a:rPr lang="en-US" dirty="0"/>
              <a:t>Stress Management- SFC Paniagua</a:t>
            </a:r>
          </a:p>
          <a:p>
            <a:pPr marL="342900" indent="-342900" algn="l">
              <a:buFont typeface="Arial" panose="020B0604020202020204" pitchFamily="34" charset="0"/>
              <a:buChar char="•"/>
            </a:pPr>
            <a:r>
              <a:rPr lang="en-US" dirty="0"/>
              <a:t>Physical Wellness- LTC Pendell</a:t>
            </a:r>
          </a:p>
          <a:p>
            <a:pPr marL="342900" indent="-342900" algn="l">
              <a:buFont typeface="Arial" panose="020B0604020202020204" pitchFamily="34" charset="0"/>
              <a:buChar char="•"/>
            </a:pPr>
            <a:r>
              <a:rPr lang="en-US" dirty="0"/>
              <a:t>Interpersonal Aggression- LTC McGee</a:t>
            </a:r>
          </a:p>
          <a:p>
            <a:pPr marL="342900" indent="-342900" algn="l">
              <a:buFont typeface="Arial" panose="020B0604020202020204" pitchFamily="34" charset="0"/>
              <a:buChar char="•"/>
            </a:pPr>
            <a:r>
              <a:rPr lang="en-US" dirty="0"/>
              <a:t>Interpersonal Deference- SFC Fontenot</a:t>
            </a:r>
          </a:p>
          <a:p>
            <a:pPr marL="342900" indent="-342900" algn="l">
              <a:buFont typeface="Arial" panose="020B0604020202020204" pitchFamily="34" charset="0"/>
              <a:buChar char="•"/>
            </a:pPr>
            <a:r>
              <a:rPr lang="en-US" dirty="0"/>
              <a:t>Change Orientation- ____________</a:t>
            </a:r>
          </a:p>
          <a:p>
            <a:pPr marL="342900" indent="-342900" algn="l">
              <a:buFont typeface="Arial" panose="020B0604020202020204" pitchFamily="34" charset="0"/>
              <a:buChar char="•"/>
            </a:pPr>
            <a:endParaRPr lang="en-US" dirty="0"/>
          </a:p>
        </p:txBody>
      </p:sp>
      <p:sp>
        <p:nvSpPr>
          <p:cNvPr id="4" name="TextBox 3"/>
          <p:cNvSpPr txBox="1"/>
          <p:nvPr/>
        </p:nvSpPr>
        <p:spPr>
          <a:xfrm>
            <a:off x="1371600" y="219943"/>
            <a:ext cx="96236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Assign 1 per Instructor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Define and explain how would a Cadet meet that intent while in the Program.</a:t>
            </a:r>
          </a:p>
        </p:txBody>
      </p:sp>
    </p:spTree>
    <p:extLst>
      <p:ext uri="{BB962C8B-B14F-4D97-AF65-F5344CB8AC3E}">
        <p14:creationId xmlns:p14="http://schemas.microsoft.com/office/powerpoint/2010/main" val="382939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normAutofit/>
          </a:bodyPr>
          <a:lstStyle/>
          <a:p>
            <a:pPr marL="0" indent="0">
              <a:buNone/>
            </a:pPr>
            <a:r>
              <a:rPr lang="en-US" sz="6000" dirty="0">
                <a:solidFill>
                  <a:srgbClr val="A9A57C"/>
                </a:solidFill>
              </a:rPr>
              <a:t>E.I. and Conover Online</a:t>
            </a:r>
          </a:p>
          <a:p>
            <a:pPr marL="0" indent="0">
              <a:buNone/>
            </a:pPr>
            <a:r>
              <a:rPr lang="en-US" sz="3200" b="1" dirty="0"/>
              <a:t>Learning Objectives:</a:t>
            </a:r>
          </a:p>
          <a:p>
            <a:r>
              <a:rPr lang="en-US" dirty="0"/>
              <a:t>Familiarize you with Conover Online and Will Interactive programs to facilitate Cadets’ emotional intelligence and social interactions in their class, school, and community in order for them to become better citizens.</a:t>
            </a:r>
          </a:p>
          <a:p>
            <a:endParaRPr lang="en-US" sz="3200" dirty="0"/>
          </a:p>
          <a:p>
            <a:pPr marL="0" indent="0">
              <a:buNone/>
            </a:pPr>
            <a:r>
              <a:rPr lang="en-US" sz="3200" b="1" dirty="0"/>
              <a:t>Essential Question:</a:t>
            </a:r>
            <a:endParaRPr lang="en-US" sz="3200" dirty="0"/>
          </a:p>
          <a:p>
            <a:r>
              <a:rPr lang="en-US" dirty="0"/>
              <a:t>How can you use the program(s) to help Cadets develop a deeper understanding of how their emotions and decisions impact both them and those around them through a classroom lesson?</a:t>
            </a:r>
          </a:p>
        </p:txBody>
      </p:sp>
    </p:spTree>
    <p:extLst>
      <p:ext uri="{BB962C8B-B14F-4D97-AF65-F5344CB8AC3E}">
        <p14:creationId xmlns:p14="http://schemas.microsoft.com/office/powerpoint/2010/main" val="46210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Widescreen</PresentationFormat>
  <Paragraphs>101</Paragraphs>
  <Slides>19</Slides>
  <Notes>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Skill Map</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JROTC_Admin</dc:creator>
  <cp:lastModifiedBy>JROTC_Admin</cp:lastModifiedBy>
  <cp:revision>2</cp:revision>
  <dcterms:created xsi:type="dcterms:W3CDTF">2023-05-25T17:05:18Z</dcterms:created>
  <dcterms:modified xsi:type="dcterms:W3CDTF">2023-11-27T15:26:54Z</dcterms:modified>
</cp:coreProperties>
</file>