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9" r:id="rId2"/>
    <p:sldId id="260" r:id="rId3"/>
    <p:sldId id="261" r:id="rId4"/>
    <p:sldId id="262" r:id="rId5"/>
    <p:sldId id="263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0" autoAdjust="0"/>
    <p:restoredTop sz="94660"/>
  </p:normalViewPr>
  <p:slideViewPr>
    <p:cSldViewPr snapToGrid="0">
      <p:cViewPr varScale="1">
        <p:scale>
          <a:sx n="48" d="100"/>
          <a:sy n="48" d="100"/>
        </p:scale>
        <p:origin x="66" y="15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B816C-26BA-443C-BA1C-7E8BEA247D66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EF46A-26C5-4DB7-91AE-3EC64C5E5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70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/>
              <a:t>First level (Arial 26)</a:t>
            </a:r>
          </a:p>
          <a:p>
            <a:pPr lvl="1">
              <a:buFontTx/>
              <a:buChar char="•"/>
            </a:pPr>
            <a:r>
              <a:rPr lang="en-US" altLang="en-US"/>
              <a:t>Second level (Arial 24)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en-US" altLang="en-US"/>
              <a:t>Third level (Arial 20)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altLang="en-US"/>
              <a:t>Fourth level (Arial 18)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/>
              <a:t>Formatting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/>
              <a:t>Slide is set to automatically format.  Use this slide as your starting point.</a:t>
            </a:r>
          </a:p>
          <a:p>
            <a:pPr lvl="1">
              <a:buFontTx/>
              <a:buChar char="•"/>
            </a:pPr>
            <a:r>
              <a:rPr lang="en-US" altLang="en-US"/>
              <a:t>Do not go below fourth level bullet</a:t>
            </a:r>
          </a:p>
          <a:p>
            <a:pPr lvl="1">
              <a:buFontTx/>
              <a:buChar char="•"/>
            </a:pPr>
            <a:r>
              <a:rPr lang="en-US" altLang="en-US"/>
              <a:t>Paragraph spacing is set at “before 6pt”</a:t>
            </a:r>
          </a:p>
          <a:p>
            <a:pPr lvl="1">
              <a:buFontTx/>
              <a:buChar char="•"/>
            </a:pPr>
            <a:r>
              <a:rPr lang="en-US" altLang="en-US"/>
              <a:t>Use the designated bullet style for each level</a:t>
            </a:r>
          </a:p>
          <a:p>
            <a:pPr lvl="1">
              <a:buFontTx/>
              <a:buChar char="•"/>
            </a:pPr>
            <a:r>
              <a:rPr lang="en-US" altLang="en-US"/>
              <a:t>Paragraphs are formatted with hanging indents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/>
              <a:t>Additional layouts available under “Slides” “Layout” or “New Slide” in the tool bar</a:t>
            </a:r>
          </a:p>
          <a:p>
            <a:endParaRPr lang="en-US" altLang="en-US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592" indent="-28830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820" indent="-23064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108" indent="-23064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7394" indent="-23064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8681" indent="-230644" defTabSz="46128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9969" indent="-230644" defTabSz="46128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1256" indent="-230644" defTabSz="46128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2543" indent="-230644" defTabSz="461287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575829-64E1-4CDE-805F-682488291A81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1137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EF112108-CFE4-678F-C1B6-DA19633F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71475" y="682625"/>
            <a:ext cx="5988050" cy="33686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4E95A51B-7C8F-9D0F-D57C-37269A2462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97702" y="4282063"/>
            <a:ext cx="4935069" cy="4055801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7013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17244" indent="-275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03452" indent="-22069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44833" indent="-22069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986214" indent="-22069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27595" indent="-22069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68976" indent="-22069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10357" indent="-22069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51737" indent="-22069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48872B-AD7A-4E54-B857-75C52B027864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986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929"/>
            <a:ext cx="10668000" cy="820271"/>
          </a:xfrm>
        </p:spPr>
        <p:txBody>
          <a:bodyPr anchor="b"/>
          <a:lstStyle>
            <a:lvl1pPr algn="l">
              <a:defRPr sz="4400">
                <a:solidFill>
                  <a:srgbClr val="93870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283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6301"/>
            <a:ext cx="10261600" cy="590931"/>
          </a:xfrm>
        </p:spPr>
        <p:txBody>
          <a:bodyPr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578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6301"/>
            <a:ext cx="10261600" cy="590931"/>
          </a:xfrm>
        </p:spPr>
        <p:txBody>
          <a:bodyPr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211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6301"/>
            <a:ext cx="10261600" cy="590931"/>
          </a:xfrm>
        </p:spPr>
        <p:txBody>
          <a:bodyPr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5688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6301"/>
            <a:ext cx="10261600" cy="590931"/>
          </a:xfrm>
        </p:spPr>
        <p:txBody>
          <a:bodyPr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474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6301"/>
            <a:ext cx="10261600" cy="590931"/>
          </a:xfrm>
        </p:spPr>
        <p:txBody>
          <a:bodyPr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4192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9015BF7-2CE6-4DCF-5DE8-7E4AC01806B6}"/>
              </a:ext>
            </a:extLst>
          </p:cNvPr>
          <p:cNvSpPr txBox="1"/>
          <p:nvPr userDrawn="1"/>
        </p:nvSpPr>
        <p:spPr>
          <a:xfrm>
            <a:off x="0" y="76200"/>
            <a:ext cx="12192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9525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Leadership Excellence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This We’ll Defend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A660D3-7667-CE87-E0E2-F38B16D9E7E5}"/>
              </a:ext>
            </a:extLst>
          </p:cNvPr>
          <p:cNvSpPr txBox="1"/>
          <p:nvPr userDrawn="1"/>
        </p:nvSpPr>
        <p:spPr>
          <a:xfrm>
            <a:off x="0" y="6257926"/>
            <a:ext cx="12192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ln w="9525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Leaders for Life</a:t>
            </a:r>
            <a:endParaRPr lang="en-US" sz="2400" b="1" i="1" dirty="0">
              <a:ln w="9525">
                <a:noFill/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69BAB094-AE8D-8916-00EE-C25FE5BE113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065838"/>
            <a:ext cx="12192000" cy="1063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2000" b="1">
              <a:solidFill>
                <a:srgbClr val="FFFFFF"/>
              </a:solidFill>
            </a:endParaRP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0C433DC2-7037-150C-C98B-DF2DBA2093E3}"/>
              </a:ext>
            </a:extLst>
          </p:cNvPr>
          <p:cNvSpPr>
            <a:spLocks noChangeArrowheads="1"/>
          </p:cNvSpPr>
          <p:nvPr userDrawn="1"/>
        </p:nvSpPr>
        <p:spPr bwMode="auto">
          <a:xfrm rot="10800000">
            <a:off x="0" y="1036638"/>
            <a:ext cx="12192000" cy="1825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1800" b="1">
              <a:solidFill>
                <a:srgbClr val="FFFFFF"/>
              </a:solidFill>
            </a:endParaRPr>
          </a:p>
        </p:txBody>
      </p:sp>
      <p:pic>
        <p:nvPicPr>
          <p:cNvPr id="8" name="Picture 2" descr="http://www.tioh.hqda.pentagon.mil/ImageProxy.ashx?n=1&amp;t=original&amp;id=5161">
            <a:extLst>
              <a:ext uri="{FF2B5EF4-FFF2-40B4-BE49-F238E27FC236}">
                <a16:creationId xmlns:a16="http://schemas.microsoft.com/office/drawing/2014/main" id="{7A10AB31-73AE-5391-2256-04B280D82A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4318" y="42863"/>
            <a:ext cx="88053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C:\Users\BorgerdingTB\AppData\Local\Microsoft\Windows\Temporary Internet Files\Content.Outlook\B8021UZJ\Nice Army of One.jpg">
            <a:extLst>
              <a:ext uri="{FF2B5EF4-FFF2-40B4-BE49-F238E27FC236}">
                <a16:creationId xmlns:a16="http://schemas.microsoft.com/office/drawing/2014/main" id="{33D9E3B7-4D4B-5C8B-8EA5-D9CCB6FD860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BFFFF"/>
              </a:clrFrom>
              <a:clrTo>
                <a:srgbClr val="FB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8" y="42863"/>
            <a:ext cx="969433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 algn="ctr">
              <a:defRPr sz="3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1930400" y="3810000"/>
            <a:ext cx="8534400" cy="2057400"/>
          </a:xfrm>
        </p:spPr>
        <p:txBody>
          <a:bodyPr/>
          <a:lstStyle>
            <a:lvl1pPr algn="ctr">
              <a:buNone/>
              <a:defRPr sz="24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3264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14400" y="2130427"/>
            <a:ext cx="10363200" cy="1470025"/>
          </a:xfrm>
        </p:spPr>
        <p:txBody>
          <a:bodyPr>
            <a:normAutofit/>
          </a:bodyPr>
          <a:lstStyle>
            <a:lvl1pPr algn="ctr">
              <a:defRPr sz="3600" baseline="0"/>
            </a:lvl1pPr>
          </a:lstStyle>
          <a:p>
            <a:r>
              <a:rPr lang="en-US" dirty="0"/>
              <a:t>Title Slide - click to edit</a:t>
            </a:r>
            <a:br>
              <a:rPr lang="en-US" dirty="0"/>
            </a:br>
            <a:r>
              <a:rPr lang="en-US" dirty="0"/>
              <a:t>(Arial 36 Bold)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-1" y="76202"/>
            <a:ext cx="12192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0" cap="none" spc="0" dirty="0">
                <a:ln w="9525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Leadership Excellence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cap="none" spc="0" dirty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This We’ll Defend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-1" y="6258581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cap="none" spc="0" dirty="0">
                <a:ln w="9525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Leaders for Life</a:t>
            </a:r>
            <a:endParaRPr lang="en-US" sz="2400" b="1" i="1" cap="none" spc="0" dirty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4" name="Rectangle 24"/>
          <p:cNvSpPr>
            <a:spLocks noChangeArrowheads="1"/>
          </p:cNvSpPr>
          <p:nvPr userDrawn="1"/>
        </p:nvSpPr>
        <p:spPr bwMode="auto">
          <a:xfrm>
            <a:off x="-1" y="6065838"/>
            <a:ext cx="12192000" cy="1063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>
              <a:defRPr/>
            </a:pPr>
            <a:endParaRPr lang="en-US" sz="2000" b="1" dirty="0">
              <a:solidFill>
                <a:srgbClr val="FFFFFF"/>
              </a:solidFill>
              <a:latin typeface="Arial" pitchFamily="34" charset="0"/>
              <a:cs typeface="+mn-cs"/>
            </a:endParaRPr>
          </a:p>
        </p:txBody>
      </p:sp>
      <p:sp>
        <p:nvSpPr>
          <p:cNvPr id="16" name="Rectangle 24"/>
          <p:cNvSpPr>
            <a:spLocks noChangeArrowheads="1"/>
          </p:cNvSpPr>
          <p:nvPr userDrawn="1"/>
        </p:nvSpPr>
        <p:spPr bwMode="auto">
          <a:xfrm rot="10800000">
            <a:off x="0" y="1036638"/>
            <a:ext cx="12192000" cy="1825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>
              <a:defRPr/>
            </a:pPr>
            <a:endParaRPr lang="en-US" sz="1800" b="1" dirty="0">
              <a:solidFill>
                <a:srgbClr val="FFFFFF"/>
              </a:solidFill>
              <a:latin typeface="Arial" pitchFamily="34" charset="0"/>
              <a:cs typeface="+mn-cs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930400" y="3810000"/>
            <a:ext cx="8534400" cy="2057400"/>
          </a:xfrm>
        </p:spPr>
        <p:txBody>
          <a:bodyPr/>
          <a:lstStyle>
            <a:lvl1pPr algn="ctr">
              <a:buNone/>
              <a:defRPr sz="2400" baseline="0"/>
            </a:lvl1pPr>
          </a:lstStyle>
          <a:p>
            <a:pPr lvl="0"/>
            <a:r>
              <a:rPr lang="en-US" dirty="0"/>
              <a:t>Click to edit subtitle (Arial 24 not Bold)</a:t>
            </a:r>
          </a:p>
        </p:txBody>
      </p:sp>
      <p:pic>
        <p:nvPicPr>
          <p:cNvPr id="19" name="Picture 2" descr="http://www.tioh.hqda.pentagon.mil/ImageProxy.ashx?n=1&amp;t=original&amp;id=5161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254319" y="42863"/>
            <a:ext cx="88053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3" descr="C:\Users\BorgerdingTB\AppData\Local\Microsoft\Windows\Temporary Internet Files\Content.Outlook\B8021UZJ\Nice Army of One.jpg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BFFFF"/>
              </a:clrFrom>
              <a:clrTo>
                <a:srgbClr val="FB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568" y="42864"/>
            <a:ext cx="969433" cy="96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3176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3328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>
            <a:extLst>
              <a:ext uri="{FF2B5EF4-FFF2-40B4-BE49-F238E27FC236}">
                <a16:creationId xmlns:a16="http://schemas.microsoft.com/office/drawing/2014/main" id="{7EAA5281-0F52-D1CB-AC4B-A33CCEC5A36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110288"/>
            <a:ext cx="12192000" cy="1063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2000" b="1">
              <a:solidFill>
                <a:srgbClr val="FFFFFF"/>
              </a:solidFill>
            </a:endParaRP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5C21E89D-0D74-0E7A-A304-F649455829A4}"/>
              </a:ext>
            </a:extLst>
          </p:cNvPr>
          <p:cNvSpPr>
            <a:spLocks noChangeArrowheads="1"/>
          </p:cNvSpPr>
          <p:nvPr userDrawn="1"/>
        </p:nvSpPr>
        <p:spPr bwMode="auto">
          <a:xfrm rot="10800000">
            <a:off x="0" y="1036638"/>
            <a:ext cx="12192000" cy="1825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b="1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6233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>
            <a:extLst>
              <a:ext uri="{FF2B5EF4-FFF2-40B4-BE49-F238E27FC236}">
                <a16:creationId xmlns:a16="http://schemas.microsoft.com/office/drawing/2014/main" id="{3A8FC60F-73BD-7DCA-C4A3-950361F30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110288"/>
            <a:ext cx="12192000" cy="1063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2000" b="1">
              <a:solidFill>
                <a:srgbClr val="FFFFFF"/>
              </a:solidFill>
            </a:endParaRP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A867E32E-DA0D-0ECC-52A0-BC943EFBC812}"/>
              </a:ext>
            </a:extLst>
          </p:cNvPr>
          <p:cNvSpPr>
            <a:spLocks noChangeArrowheads="1"/>
          </p:cNvSpPr>
          <p:nvPr userDrawn="1"/>
        </p:nvSpPr>
        <p:spPr bwMode="auto">
          <a:xfrm rot="10800000">
            <a:off x="0" y="1036638"/>
            <a:ext cx="12192000" cy="1825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b="1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143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5400" y="228600"/>
            <a:ext cx="10744200" cy="62371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Core Curriculum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CD35E-14B3-49DE-9D20-22CBD7E92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7683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>
            <a:extLst>
              <a:ext uri="{FF2B5EF4-FFF2-40B4-BE49-F238E27FC236}">
                <a16:creationId xmlns:a16="http://schemas.microsoft.com/office/drawing/2014/main" id="{D022B65C-7D07-2F52-2A03-1F6288AAB50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110288"/>
            <a:ext cx="12192000" cy="1063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2000" b="1">
              <a:solidFill>
                <a:srgbClr val="FFFFFF"/>
              </a:solidFill>
            </a:endParaRP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7DEE1E4E-9427-A0E1-F7C8-EDCE357F7711}"/>
              </a:ext>
            </a:extLst>
          </p:cNvPr>
          <p:cNvSpPr>
            <a:spLocks noChangeArrowheads="1"/>
          </p:cNvSpPr>
          <p:nvPr userDrawn="1"/>
        </p:nvSpPr>
        <p:spPr bwMode="auto">
          <a:xfrm rot="10800000">
            <a:off x="0" y="1036638"/>
            <a:ext cx="12192000" cy="1825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b="1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6994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2" y="209361"/>
            <a:ext cx="10159999" cy="590931"/>
          </a:xfrm>
          <a:prstGeom prst="rect">
            <a:avLst/>
          </a:prstGeom>
        </p:spPr>
        <p:txBody>
          <a:bodyPr>
            <a:spAutoFit/>
          </a:bodyPr>
          <a:lstStyle>
            <a:lvl1pPr>
              <a:spcBef>
                <a:spcPts val="600"/>
              </a:spcBef>
              <a:defRPr sz="3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04800" y="1219200"/>
            <a:ext cx="11582400" cy="5334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812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837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CD35E-14B3-49DE-9D20-22CBD7E92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444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10363200" cy="609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9FF30E4-BB0F-44AD-9905-AF783614469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80379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9015BF7-2CE6-4DCF-5DE8-7E4AC01806B6}"/>
              </a:ext>
            </a:extLst>
          </p:cNvPr>
          <p:cNvSpPr txBox="1"/>
          <p:nvPr userDrawn="1"/>
        </p:nvSpPr>
        <p:spPr>
          <a:xfrm>
            <a:off x="0" y="76200"/>
            <a:ext cx="12192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9525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Leadership Excellence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This We’ll Defend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A660D3-7667-CE87-E0E2-F38B16D9E7E5}"/>
              </a:ext>
            </a:extLst>
          </p:cNvPr>
          <p:cNvSpPr txBox="1"/>
          <p:nvPr userDrawn="1"/>
        </p:nvSpPr>
        <p:spPr>
          <a:xfrm>
            <a:off x="0" y="6257926"/>
            <a:ext cx="12192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ln w="9525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Leaders for Life</a:t>
            </a:r>
            <a:endParaRPr lang="en-US" sz="2400" b="1" i="1" dirty="0">
              <a:ln w="9525">
                <a:noFill/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69BAB094-AE8D-8916-00EE-C25FE5BE113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065838"/>
            <a:ext cx="12192000" cy="1063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2000" b="1">
              <a:solidFill>
                <a:srgbClr val="FFFFFF"/>
              </a:solidFill>
            </a:endParaRP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0C433DC2-7037-150C-C98B-DF2DBA2093E3}"/>
              </a:ext>
            </a:extLst>
          </p:cNvPr>
          <p:cNvSpPr>
            <a:spLocks noChangeArrowheads="1"/>
          </p:cNvSpPr>
          <p:nvPr userDrawn="1"/>
        </p:nvSpPr>
        <p:spPr bwMode="auto">
          <a:xfrm rot="10800000">
            <a:off x="0" y="1036638"/>
            <a:ext cx="12192000" cy="1825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1800" b="1">
              <a:solidFill>
                <a:srgbClr val="FFFFFF"/>
              </a:solidFill>
            </a:endParaRPr>
          </a:p>
        </p:txBody>
      </p:sp>
      <p:pic>
        <p:nvPicPr>
          <p:cNvPr id="8" name="Picture 2" descr="http://www.tioh.hqda.pentagon.mil/ImageProxy.ashx?n=1&amp;t=original&amp;id=5161">
            <a:extLst>
              <a:ext uri="{FF2B5EF4-FFF2-40B4-BE49-F238E27FC236}">
                <a16:creationId xmlns:a16="http://schemas.microsoft.com/office/drawing/2014/main" id="{7A10AB31-73AE-5391-2256-04B280D82A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4318" y="42863"/>
            <a:ext cx="88053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C:\Users\BorgerdingTB\AppData\Local\Microsoft\Windows\Temporary Internet Files\Content.Outlook\B8021UZJ\Nice Army of One.jpg">
            <a:extLst>
              <a:ext uri="{FF2B5EF4-FFF2-40B4-BE49-F238E27FC236}">
                <a16:creationId xmlns:a16="http://schemas.microsoft.com/office/drawing/2014/main" id="{33D9E3B7-4D4B-5C8B-8EA5-D9CCB6FD860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BFFFF"/>
              </a:clrFrom>
              <a:clrTo>
                <a:srgbClr val="FB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8" y="42863"/>
            <a:ext cx="969433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 algn="ctr">
              <a:defRPr sz="3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1930400" y="3810000"/>
            <a:ext cx="8534400" cy="2057400"/>
          </a:xfrm>
        </p:spPr>
        <p:txBody>
          <a:bodyPr/>
          <a:lstStyle>
            <a:lvl1pPr algn="ctr">
              <a:buNone/>
              <a:defRPr sz="24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5828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9015BF7-2CE6-4DCF-5DE8-7E4AC01806B6}"/>
              </a:ext>
            </a:extLst>
          </p:cNvPr>
          <p:cNvSpPr txBox="1"/>
          <p:nvPr userDrawn="1"/>
        </p:nvSpPr>
        <p:spPr>
          <a:xfrm>
            <a:off x="0" y="76200"/>
            <a:ext cx="12192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9525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Leadership Excellence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This We’ll Defend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A660D3-7667-CE87-E0E2-F38B16D9E7E5}"/>
              </a:ext>
            </a:extLst>
          </p:cNvPr>
          <p:cNvSpPr txBox="1"/>
          <p:nvPr userDrawn="1"/>
        </p:nvSpPr>
        <p:spPr>
          <a:xfrm>
            <a:off x="0" y="6257926"/>
            <a:ext cx="12192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ln w="9525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Leaders for Life</a:t>
            </a:r>
            <a:endParaRPr lang="en-US" sz="2400" b="1" i="1" dirty="0">
              <a:ln w="9525">
                <a:noFill/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69BAB094-AE8D-8916-00EE-C25FE5BE113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065838"/>
            <a:ext cx="12192000" cy="1063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2000" b="1">
              <a:solidFill>
                <a:srgbClr val="FFFFFF"/>
              </a:solidFill>
            </a:endParaRP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0C433DC2-7037-150C-C98B-DF2DBA2093E3}"/>
              </a:ext>
            </a:extLst>
          </p:cNvPr>
          <p:cNvSpPr>
            <a:spLocks noChangeArrowheads="1"/>
          </p:cNvSpPr>
          <p:nvPr userDrawn="1"/>
        </p:nvSpPr>
        <p:spPr bwMode="auto">
          <a:xfrm rot="10800000">
            <a:off x="0" y="1036638"/>
            <a:ext cx="12192000" cy="1825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1800" b="1">
              <a:solidFill>
                <a:srgbClr val="FFFFFF"/>
              </a:solidFill>
            </a:endParaRPr>
          </a:p>
        </p:txBody>
      </p:sp>
      <p:pic>
        <p:nvPicPr>
          <p:cNvPr id="8" name="Picture 2" descr="http://www.tioh.hqda.pentagon.mil/ImageProxy.ashx?n=1&amp;t=original&amp;id=5161">
            <a:extLst>
              <a:ext uri="{FF2B5EF4-FFF2-40B4-BE49-F238E27FC236}">
                <a16:creationId xmlns:a16="http://schemas.microsoft.com/office/drawing/2014/main" id="{7A10AB31-73AE-5391-2256-04B280D82A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4318" y="42863"/>
            <a:ext cx="88053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C:\Users\BorgerdingTB\AppData\Local\Microsoft\Windows\Temporary Internet Files\Content.Outlook\B8021UZJ\Nice Army of One.jpg">
            <a:extLst>
              <a:ext uri="{FF2B5EF4-FFF2-40B4-BE49-F238E27FC236}">
                <a16:creationId xmlns:a16="http://schemas.microsoft.com/office/drawing/2014/main" id="{33D9E3B7-4D4B-5C8B-8EA5-D9CCB6FD860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BFFFF"/>
              </a:clrFrom>
              <a:clrTo>
                <a:srgbClr val="FB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8" y="42863"/>
            <a:ext cx="969433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 algn="ctr">
              <a:defRPr sz="3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1930400" y="3810000"/>
            <a:ext cx="8534400" cy="2057400"/>
          </a:xfrm>
        </p:spPr>
        <p:txBody>
          <a:bodyPr/>
          <a:lstStyle>
            <a:lvl1pPr algn="ctr">
              <a:buNone/>
              <a:defRPr sz="24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8645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9015BF7-2CE6-4DCF-5DE8-7E4AC01806B6}"/>
              </a:ext>
            </a:extLst>
          </p:cNvPr>
          <p:cNvSpPr txBox="1"/>
          <p:nvPr userDrawn="1"/>
        </p:nvSpPr>
        <p:spPr>
          <a:xfrm>
            <a:off x="0" y="76200"/>
            <a:ext cx="12192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9525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Leadership Excellence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This We’ll Defend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A660D3-7667-CE87-E0E2-F38B16D9E7E5}"/>
              </a:ext>
            </a:extLst>
          </p:cNvPr>
          <p:cNvSpPr txBox="1"/>
          <p:nvPr userDrawn="1"/>
        </p:nvSpPr>
        <p:spPr>
          <a:xfrm>
            <a:off x="0" y="6257926"/>
            <a:ext cx="12192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ln w="9525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Leaders for Life</a:t>
            </a:r>
            <a:endParaRPr lang="en-US" sz="2400" b="1" i="1" dirty="0">
              <a:ln w="9525">
                <a:noFill/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69BAB094-AE8D-8916-00EE-C25FE5BE113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065838"/>
            <a:ext cx="12192000" cy="1063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2000" b="1">
              <a:solidFill>
                <a:srgbClr val="FFFFFF"/>
              </a:solidFill>
            </a:endParaRP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0C433DC2-7037-150C-C98B-DF2DBA2093E3}"/>
              </a:ext>
            </a:extLst>
          </p:cNvPr>
          <p:cNvSpPr>
            <a:spLocks noChangeArrowheads="1"/>
          </p:cNvSpPr>
          <p:nvPr userDrawn="1"/>
        </p:nvSpPr>
        <p:spPr bwMode="auto">
          <a:xfrm rot="10800000">
            <a:off x="0" y="1036638"/>
            <a:ext cx="12192000" cy="1825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1800" b="1">
              <a:solidFill>
                <a:srgbClr val="FFFFFF"/>
              </a:solidFill>
            </a:endParaRPr>
          </a:p>
        </p:txBody>
      </p:sp>
      <p:pic>
        <p:nvPicPr>
          <p:cNvPr id="8" name="Picture 2" descr="http://www.tioh.hqda.pentagon.mil/ImageProxy.ashx?n=1&amp;t=original&amp;id=5161">
            <a:extLst>
              <a:ext uri="{FF2B5EF4-FFF2-40B4-BE49-F238E27FC236}">
                <a16:creationId xmlns:a16="http://schemas.microsoft.com/office/drawing/2014/main" id="{7A10AB31-73AE-5391-2256-04B280D82A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4318" y="42863"/>
            <a:ext cx="88053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C:\Users\BorgerdingTB\AppData\Local\Microsoft\Windows\Temporary Internet Files\Content.Outlook\B8021UZJ\Nice Army of One.jpg">
            <a:extLst>
              <a:ext uri="{FF2B5EF4-FFF2-40B4-BE49-F238E27FC236}">
                <a16:creationId xmlns:a16="http://schemas.microsoft.com/office/drawing/2014/main" id="{33D9E3B7-4D4B-5C8B-8EA5-D9CCB6FD860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BFFFF"/>
              </a:clrFrom>
              <a:clrTo>
                <a:srgbClr val="FB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8" y="42863"/>
            <a:ext cx="969433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 algn="ctr">
              <a:defRPr sz="3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1930400" y="3810000"/>
            <a:ext cx="8534400" cy="2057400"/>
          </a:xfrm>
        </p:spPr>
        <p:txBody>
          <a:bodyPr/>
          <a:lstStyle>
            <a:lvl1pPr algn="ctr">
              <a:buNone/>
              <a:defRPr sz="24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3364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768474F-E2D7-419D-9735-2AA6F40E9452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50"/>
            <a:ext cx="12192000" cy="124177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7800" y="62089"/>
            <a:ext cx="10744200" cy="62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Core Curriculum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9236" y="23622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30000" y="6430786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AC1CA6F-A132-44CB-9BA3-1CAE9890C6FF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8936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938704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3"/>
          <p:cNvSpPr txBox="1">
            <a:spLocks noChangeArrowheads="1"/>
          </p:cNvSpPr>
          <p:nvPr/>
        </p:nvSpPr>
        <p:spPr bwMode="auto">
          <a:xfrm>
            <a:off x="1524000" y="136525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90000"/>
              <a:buFont typeface="Wingdings" panose="05000000000000000000" pitchFamily="2" charset="2"/>
              <a:buChar char="Ø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3300"/>
              </a:buClr>
              <a:buSzPct val="90000"/>
              <a:buFont typeface="Wingdings" panose="05000000000000000000" pitchFamily="2" charset="2"/>
              <a:buChar char="§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93300"/>
              </a:buClr>
              <a:buSzPct val="90000"/>
              <a:buChar char="–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3300"/>
              </a:buClr>
              <a:buSzPct val="90000"/>
              <a:buChar char="•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4211" name="Text Box 4"/>
          <p:cNvSpPr txBox="1">
            <a:spLocks noChangeArrowheads="1"/>
          </p:cNvSpPr>
          <p:nvPr/>
        </p:nvSpPr>
        <p:spPr bwMode="auto">
          <a:xfrm>
            <a:off x="4175126" y="25401"/>
            <a:ext cx="4740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90000"/>
              <a:buFont typeface="Wingdings" panose="05000000000000000000" pitchFamily="2" charset="2"/>
              <a:buChar char="Ø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3300"/>
              </a:buClr>
              <a:buSzPct val="90000"/>
              <a:buFont typeface="Wingdings" panose="05000000000000000000" pitchFamily="2" charset="2"/>
              <a:buChar char="§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93300"/>
              </a:buClr>
              <a:buSzPct val="90000"/>
              <a:buChar char="–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3300"/>
              </a:buClr>
              <a:buSzPct val="90000"/>
              <a:buChar char="•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4212" name="Text Box 8"/>
          <p:cNvSpPr txBox="1">
            <a:spLocks noChangeArrowheads="1"/>
          </p:cNvSpPr>
          <p:nvPr/>
        </p:nvSpPr>
        <p:spPr bwMode="auto">
          <a:xfrm>
            <a:off x="3717925" y="2398714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90000"/>
              <a:buFont typeface="Wingdings" panose="05000000000000000000" pitchFamily="2" charset="2"/>
              <a:buChar char="Ø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3300"/>
              </a:buClr>
              <a:buSzPct val="90000"/>
              <a:buFont typeface="Wingdings" panose="05000000000000000000" pitchFamily="2" charset="2"/>
              <a:buChar char="§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93300"/>
              </a:buClr>
              <a:buSzPct val="90000"/>
              <a:buChar char="–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3300"/>
              </a:buClr>
              <a:buSzPct val="90000"/>
              <a:buChar char="•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4213" name="Title 6"/>
          <p:cNvSpPr txBox="1">
            <a:spLocks/>
          </p:cNvSpPr>
          <p:nvPr/>
        </p:nvSpPr>
        <p:spPr bwMode="auto">
          <a:xfrm>
            <a:off x="1295400" y="-89717"/>
            <a:ext cx="107442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90000"/>
              <a:buFont typeface="Wingdings" panose="05000000000000000000" pitchFamily="2" charset="2"/>
              <a:buChar char="Ø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3300"/>
              </a:buClr>
              <a:buSzPct val="90000"/>
              <a:buFont typeface="Wingdings" panose="05000000000000000000" pitchFamily="2" charset="2"/>
              <a:buChar char="§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93300"/>
              </a:buClr>
              <a:buSzPct val="90000"/>
              <a:buChar char="–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3300"/>
              </a:buClr>
              <a:buSzPct val="90000"/>
              <a:buChar char="•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Instructor Training Course Basic Certification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Phase II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5867400"/>
            <a:ext cx="83820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Arial" charset="0"/>
              </a:rPr>
              <a:t/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Arial" charset="0"/>
              </a:rPr>
            </a:b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Arial" charset="0"/>
            </a:endParaRPr>
          </a:p>
        </p:txBody>
      </p:sp>
      <p:pic>
        <p:nvPicPr>
          <p:cNvPr id="94215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889" y="1447800"/>
            <a:ext cx="7388225" cy="424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6" name="TextBox 12"/>
          <p:cNvSpPr txBox="1">
            <a:spLocks noChangeArrowheads="1"/>
          </p:cNvSpPr>
          <p:nvPr/>
        </p:nvSpPr>
        <p:spPr bwMode="auto">
          <a:xfrm>
            <a:off x="1981200" y="5962650"/>
            <a:ext cx="68897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90000"/>
              <a:buFont typeface="Wingdings" panose="05000000000000000000" pitchFamily="2" charset="2"/>
              <a:buChar char="Ø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3300"/>
              </a:buClr>
              <a:buSzPct val="90000"/>
              <a:buFont typeface="Wingdings" panose="05000000000000000000" pitchFamily="2" charset="2"/>
              <a:buChar char="§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93300"/>
              </a:buClr>
              <a:buSzPct val="90000"/>
              <a:buChar char="–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3300"/>
              </a:buClr>
              <a:buSzPct val="90000"/>
              <a:buChar char="•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SzPct val="90000"/>
              <a:buChar char="o"/>
              <a:defRPr sz="2400" b="1">
                <a:solidFill>
                  <a:srgbClr val="0033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“Motivating Young People to be Better Citizens”</a:t>
            </a: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94217" name="Picture 10" descr="R:\COMMON MEDIA\Logos\ARMY JROTC\army_jrotc_logo_color smal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5661026"/>
            <a:ext cx="12065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133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3EA290B-BA25-0E89-AFFF-102050C31CE4}"/>
              </a:ext>
            </a:extLst>
          </p:cNvPr>
          <p:cNvSpPr txBox="1"/>
          <p:nvPr/>
        </p:nvSpPr>
        <p:spPr>
          <a:xfrm>
            <a:off x="1865312" y="1524000"/>
            <a:ext cx="8116887" cy="4124206"/>
          </a:xfrm>
          <a:prstGeom prst="rect">
            <a:avLst/>
          </a:prstGeom>
          <a:noFill/>
        </p:spPr>
        <p:txBody>
          <a:bodyPr lIns="91440" tIns="45720" rIns="91440" bIns="4572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COL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Kenneth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Jones – Director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Leon McMullen – Deputy Director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Dr.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Joseph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Cross – Chief Education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Jim Wood – Chief Training and Operations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Tina Proctor– Chief Instructor Management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Adam Palm – Course Facilitator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John Quinene – Course Facilitator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Vena Newton – Curriculum Management System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Jessy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Winkelman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JUMS Facilitator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13757" y="381000"/>
            <a:ext cx="7619999" cy="48013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87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JSOCC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501261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24AC7B03-1E64-9B59-471A-4E58386B3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81225" y="1295401"/>
            <a:ext cx="7924800" cy="3923638"/>
          </a:xfrm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altLang="en-US" sz="3200" i="1" u="sng" dirty="0">
                <a:solidFill>
                  <a:schemeClr val="tx1"/>
                </a:solidFill>
              </a:rPr>
              <a:t>Mission</a:t>
            </a:r>
            <a:endParaRPr lang="en-US" altLang="en-US" sz="3600" i="1" u="sng" dirty="0">
              <a:solidFill>
                <a:schemeClr val="tx1"/>
              </a:solidFill>
            </a:endParaRPr>
          </a:p>
          <a:p>
            <a:pPr marL="0" indent="0">
              <a:lnSpc>
                <a:spcPct val="140000"/>
              </a:lnSpc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To provide </a:t>
            </a:r>
            <a:r>
              <a:rPr lang="en-US" altLang="en-US" sz="2800" dirty="0" smtClean="0">
                <a:solidFill>
                  <a:schemeClr val="tx1"/>
                </a:solidFill>
              </a:rPr>
              <a:t>JROTC </a:t>
            </a:r>
            <a:r>
              <a:rPr lang="en-US" altLang="en-US" sz="2800" dirty="0">
                <a:solidFill>
                  <a:schemeClr val="tx1"/>
                </a:solidFill>
              </a:rPr>
              <a:t>DAIs/SAIs/AIs and DoD Civilian Personnel </a:t>
            </a:r>
            <a:r>
              <a:rPr lang="en-US" altLang="en-US" sz="2800" dirty="0" smtClean="0">
                <a:solidFill>
                  <a:schemeClr val="tx1"/>
                </a:solidFill>
              </a:rPr>
              <a:t>with the </a:t>
            </a:r>
            <a:r>
              <a:rPr lang="en-US" altLang="en-US" dirty="0" smtClean="0"/>
              <a:t>knowledge, </a:t>
            </a:r>
            <a:r>
              <a:rPr lang="en-US" altLang="en-US" sz="2800" dirty="0" smtClean="0">
                <a:solidFill>
                  <a:schemeClr val="tx1"/>
                </a:solidFill>
              </a:rPr>
              <a:t>skills </a:t>
            </a:r>
            <a:r>
              <a:rPr lang="en-US" altLang="en-US" sz="2800" dirty="0">
                <a:solidFill>
                  <a:schemeClr val="tx1"/>
                </a:solidFill>
              </a:rPr>
              <a:t>and techniques to execute JROTC </a:t>
            </a:r>
            <a:r>
              <a:rPr lang="en-US" altLang="en-US" sz="2800" dirty="0" smtClean="0">
                <a:solidFill>
                  <a:schemeClr val="tx1"/>
                </a:solidFill>
              </a:rPr>
              <a:t>Programs </a:t>
            </a:r>
            <a:r>
              <a:rPr lang="en-US" altLang="en-US" sz="2800" dirty="0">
                <a:solidFill>
                  <a:schemeClr val="tx1"/>
                </a:solidFill>
              </a:rPr>
              <a:t>to develop and improve </a:t>
            </a:r>
            <a:r>
              <a:rPr lang="en-US" altLang="en-US" sz="2800" dirty="0" smtClean="0">
                <a:solidFill>
                  <a:schemeClr val="tx1"/>
                </a:solidFill>
              </a:rPr>
              <a:t>their classroom management, emotional intelligence, and teaching methods.</a:t>
            </a:r>
            <a:endParaRPr lang="en-US" altLang="en-US" sz="2800" dirty="0">
              <a:solidFill>
                <a:schemeClr val="tx1"/>
              </a:solidFill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7DA553C-B8B4-5FE0-C167-A2CF00E4A7D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71525" y="228600"/>
            <a:ext cx="10744200" cy="623711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effectLst/>
              </a:rPr>
              <a:t>JSOCC</a:t>
            </a:r>
          </a:p>
        </p:txBody>
      </p:sp>
    </p:spTree>
    <p:extLst>
      <p:ext uri="{BB962C8B-B14F-4D97-AF65-F5344CB8AC3E}">
        <p14:creationId xmlns:p14="http://schemas.microsoft.com/office/powerpoint/2010/main" val="21898893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DB1B121B-752E-CEFC-7C9E-26FF1D3D5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7901" y="1590676"/>
            <a:ext cx="7345363" cy="1901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marR="0" lvl="1" indent="0" algn="l" defTabSz="457200" rtl="0" eaLnBrk="1" fontAlgn="auto" latinLnBrk="0" hangingPunct="1">
              <a:lnSpc>
                <a:spcPct val="105000"/>
              </a:lnSpc>
              <a:spcBef>
                <a:spcPct val="50000"/>
              </a:spcBef>
              <a:spcAft>
                <a:spcPts val="0"/>
              </a:spcAft>
              <a:buClr>
                <a:srgbClr val="B1201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provide quality training that allows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Instructors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model and practice strategies and techniques in a simulated classroom environment</a:t>
            </a:r>
          </a:p>
        </p:txBody>
      </p:sp>
      <p:pic>
        <p:nvPicPr>
          <p:cNvPr id="108547" name="Picture 3" descr="jrotc_banner">
            <a:extLst>
              <a:ext uri="{FF2B5EF4-FFF2-40B4-BE49-F238E27FC236}">
                <a16:creationId xmlns:a16="http://schemas.microsoft.com/office/drawing/2014/main" id="{C688E3C2-F2F4-9CDF-6AFB-FB1FE37D4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2925" y="3525839"/>
            <a:ext cx="8078788" cy="225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6" name="Text Box 4">
            <a:extLst>
              <a:ext uri="{FF2B5EF4-FFF2-40B4-BE49-F238E27FC236}">
                <a16:creationId xmlns:a16="http://schemas.microsoft.com/office/drawing/2014/main" id="{81A434F5-938A-9956-C741-5BB1A08AD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8" y="457200"/>
            <a:ext cx="7697788" cy="67095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54864" tIns="27432" rIns="54864" bIns="27432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Training Goal </a:t>
            </a:r>
          </a:p>
        </p:txBody>
      </p:sp>
    </p:spTree>
    <p:extLst>
      <p:ext uri="{BB962C8B-B14F-4D97-AF65-F5344CB8AC3E}">
        <p14:creationId xmlns:p14="http://schemas.microsoft.com/office/powerpoint/2010/main" val="419949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82D3677-7233-7E84-AD73-DED29D1B2E3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812988" y="304800"/>
            <a:ext cx="2566023" cy="641714"/>
          </a:xfrm>
        </p:spPr>
        <p:txBody>
          <a:bodyPr vert="horz" wrap="none" lIns="47625" tIns="19050" rIns="47625" bIns="19050" numCol="1" anchor="t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8000"/>
              </a:lnSpc>
              <a:defRPr/>
            </a:pPr>
            <a:r>
              <a:rPr lang="en-US" sz="4000" b="1" dirty="0" smtClean="0">
                <a:solidFill>
                  <a:schemeClr val="tx1"/>
                </a:solidFill>
                <a:effectLst/>
              </a:rPr>
              <a:t>Certification</a:t>
            </a:r>
            <a:endParaRPr lang="en-US" sz="40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7FD1DFA5-3724-B077-DFFC-6FF47216EE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0493" y="1308848"/>
            <a:ext cx="8791014" cy="4003675"/>
          </a:xfrm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n-US" altLang="en-US" dirty="0"/>
              <a:t>	</a:t>
            </a:r>
            <a:r>
              <a:rPr lang="en-US" altLang="en-US" dirty="0">
                <a:solidFill>
                  <a:schemeClr val="tx1"/>
                </a:solidFill>
              </a:rPr>
              <a:t>JSOCC training is intended to provide DAIs/SAIs/AIs and Civilian Personnel with improved skills to execute JROTC through a </a:t>
            </a:r>
            <a:r>
              <a:rPr lang="en-US" altLang="en-US" dirty="0" smtClean="0">
                <a:solidFill>
                  <a:schemeClr val="tx1"/>
                </a:solidFill>
              </a:rPr>
              <a:t>5-Step </a:t>
            </a:r>
            <a:r>
              <a:rPr lang="en-US" altLang="en-US" dirty="0">
                <a:solidFill>
                  <a:schemeClr val="tx1"/>
                </a:solidFill>
              </a:rPr>
              <a:t>training process: 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lnSpc>
                <a:spcPct val="145000"/>
              </a:lnSpc>
            </a:pPr>
            <a:r>
              <a:rPr lang="en-US" altLang="en-US" sz="2000" dirty="0" smtClean="0"/>
              <a:t>JSOCC </a:t>
            </a:r>
            <a:r>
              <a:rPr lang="en-US" altLang="en-US" sz="2000" dirty="0"/>
              <a:t>Distance </a:t>
            </a:r>
            <a:r>
              <a:rPr lang="en-US" altLang="en-US" sz="2000" dirty="0" smtClean="0"/>
              <a:t>Learning (Pearson MyLab 1x)</a:t>
            </a:r>
          </a:p>
          <a:p>
            <a:pPr lvl="1">
              <a:lnSpc>
                <a:spcPct val="145000"/>
              </a:lnSpc>
            </a:pPr>
            <a:r>
              <a:rPr lang="en-US" altLang="en-US" sz="2000" dirty="0" smtClean="0">
                <a:cs typeface="Arial"/>
              </a:rPr>
              <a:t>Annual Ethics online Training</a:t>
            </a:r>
            <a:endParaRPr lang="en-US" altLang="en-US" sz="2000" dirty="0">
              <a:cs typeface="Arial"/>
            </a:endParaRPr>
          </a:p>
          <a:p>
            <a:pPr lvl="1">
              <a:lnSpc>
                <a:spcPct val="145000"/>
              </a:lnSpc>
            </a:pPr>
            <a:r>
              <a:rPr lang="en-US" altLang="en-US" sz="2000" dirty="0"/>
              <a:t>Instructor Training Course (Basic PHI/II and Advanced Re-Cert)</a:t>
            </a:r>
          </a:p>
          <a:p>
            <a:pPr lvl="1">
              <a:lnSpc>
                <a:spcPct val="145000"/>
              </a:lnSpc>
            </a:pPr>
            <a:r>
              <a:rPr lang="en-US" altLang="en-US" sz="2000" dirty="0"/>
              <a:t>Annual Training Workshops</a:t>
            </a:r>
            <a:endParaRPr lang="en-US" altLang="en-US" sz="2000" dirty="0">
              <a:cs typeface="Arial"/>
            </a:endParaRPr>
          </a:p>
          <a:p>
            <a:pPr lvl="1">
              <a:lnSpc>
                <a:spcPct val="145000"/>
              </a:lnSpc>
            </a:pPr>
            <a:r>
              <a:rPr lang="en-US" altLang="en-US" sz="2000" dirty="0"/>
              <a:t>Annual Train-the-Trainer</a:t>
            </a:r>
            <a:endParaRPr lang="en-US" altLang="en-US" sz="20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83315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6523038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546060" y="136839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JSOCC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Course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Documents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2857" y="2351151"/>
            <a:ext cx="4214553" cy="4242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38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220</Words>
  <Application>Microsoft Office PowerPoint</Application>
  <PresentationFormat>Widescreen</PresentationFormat>
  <Paragraphs>42</Paragraphs>
  <Slides>6</Slides>
  <Notes>3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MS PGothic</vt:lpstr>
      <vt:lpstr>Arial</vt:lpstr>
      <vt:lpstr>Calibri</vt:lpstr>
      <vt:lpstr>Calibri Light</vt:lpstr>
      <vt:lpstr>Times New Roman</vt:lpstr>
      <vt:lpstr>Wingdings</vt:lpstr>
      <vt:lpstr>1_Office Theme</vt:lpstr>
      <vt:lpstr>PowerPoint Presentation</vt:lpstr>
      <vt:lpstr>PowerPoint Presentation</vt:lpstr>
      <vt:lpstr>JSOCC</vt:lpstr>
      <vt:lpstr>PowerPoint Presentation</vt:lpstr>
      <vt:lpstr>Certification</vt:lpstr>
      <vt:lpstr>PowerPoint Presentation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JROTC_Admin</dc:creator>
  <cp:lastModifiedBy>JROTC_Admin</cp:lastModifiedBy>
  <cp:revision>2</cp:revision>
  <dcterms:created xsi:type="dcterms:W3CDTF">2023-05-18T18:22:25Z</dcterms:created>
  <dcterms:modified xsi:type="dcterms:W3CDTF">2023-11-27T14:12:10Z</dcterms:modified>
</cp:coreProperties>
</file>