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8" r:id="rId5"/>
    <p:sldId id="259" r:id="rId6"/>
    <p:sldId id="260" r:id="rId7"/>
    <p:sldId id="261" r:id="rId8"/>
    <p:sldId id="271" r:id="rId9"/>
    <p:sldId id="262" r:id="rId10"/>
    <p:sldId id="272" r:id="rId11"/>
    <p:sldId id="263" r:id="rId12"/>
    <p:sldId id="265" r:id="rId13"/>
    <p:sldId id="269" r:id="rId14"/>
    <p:sldId id="270" r:id="rId15"/>
    <p:sldId id="267" r:id="rId16"/>
    <p:sldId id="26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D24C11-58E2-4D3C-8CE2-CC3D75EA610A}" v="36" dt="2020-07-20T15:40:23.9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1" autoAdjust="0"/>
    <p:restoredTop sz="94660"/>
  </p:normalViewPr>
  <p:slideViewPr>
    <p:cSldViewPr snapToGrid="0">
      <p:cViewPr varScale="1">
        <p:scale>
          <a:sx n="73" d="100"/>
          <a:sy n="73" d="100"/>
        </p:scale>
        <p:origin x="6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Ghaderi" userId="1124efd67df2c8bf" providerId="LiveId" clId="{FBD24C11-58E2-4D3C-8CE2-CC3D75EA610A}"/>
    <pc:docChg chg="undo custSel addSld delSld modSld sldOrd">
      <pc:chgData name="Emma Ghaderi" userId="1124efd67df2c8bf" providerId="LiveId" clId="{FBD24C11-58E2-4D3C-8CE2-CC3D75EA610A}" dt="2020-07-20T15:40:28.693" v="1366" actId="27636"/>
      <pc:docMkLst>
        <pc:docMk/>
      </pc:docMkLst>
      <pc:sldChg chg="modSp">
        <pc:chgData name="Emma Ghaderi" userId="1124efd67df2c8bf" providerId="LiveId" clId="{FBD24C11-58E2-4D3C-8CE2-CC3D75EA610A}" dt="2020-07-15T13:59:59.284" v="312" actId="255"/>
        <pc:sldMkLst>
          <pc:docMk/>
          <pc:sldMk cId="2622876790" sldId="257"/>
        </pc:sldMkLst>
        <pc:spChg chg="mod">
          <ac:chgData name="Emma Ghaderi" userId="1124efd67df2c8bf" providerId="LiveId" clId="{FBD24C11-58E2-4D3C-8CE2-CC3D75EA610A}" dt="2020-07-15T13:59:59.284" v="312" actId="255"/>
          <ac:spMkLst>
            <pc:docMk/>
            <pc:sldMk cId="2622876790" sldId="257"/>
            <ac:spMk id="3" creationId="{C3255AAE-4880-4E65-9564-9505E2AC4DCA}"/>
          </ac:spMkLst>
        </pc:spChg>
      </pc:sldChg>
      <pc:sldChg chg="modSp">
        <pc:chgData name="Emma Ghaderi" userId="1124efd67df2c8bf" providerId="LiveId" clId="{FBD24C11-58E2-4D3C-8CE2-CC3D75EA610A}" dt="2020-07-15T14:00:12.721" v="313" actId="113"/>
        <pc:sldMkLst>
          <pc:docMk/>
          <pc:sldMk cId="3252213606" sldId="258"/>
        </pc:sldMkLst>
        <pc:spChg chg="mod">
          <ac:chgData name="Emma Ghaderi" userId="1124efd67df2c8bf" providerId="LiveId" clId="{FBD24C11-58E2-4D3C-8CE2-CC3D75EA610A}" dt="2020-07-15T14:00:12.721" v="313" actId="113"/>
          <ac:spMkLst>
            <pc:docMk/>
            <pc:sldMk cId="3252213606" sldId="258"/>
            <ac:spMk id="3" creationId="{4CE4A26C-26D7-4DE2-AC31-75DC31E14552}"/>
          </ac:spMkLst>
        </pc:spChg>
      </pc:sldChg>
      <pc:sldChg chg="modSp">
        <pc:chgData name="Emma Ghaderi" userId="1124efd67df2c8bf" providerId="LiveId" clId="{FBD24C11-58E2-4D3C-8CE2-CC3D75EA610A}" dt="2020-07-20T13:21:03.055" v="603" actId="20577"/>
        <pc:sldMkLst>
          <pc:docMk/>
          <pc:sldMk cId="2926761702" sldId="259"/>
        </pc:sldMkLst>
        <pc:spChg chg="mod">
          <ac:chgData name="Emma Ghaderi" userId="1124efd67df2c8bf" providerId="LiveId" clId="{FBD24C11-58E2-4D3C-8CE2-CC3D75EA610A}" dt="2020-07-20T13:21:03.055" v="603" actId="20577"/>
          <ac:spMkLst>
            <pc:docMk/>
            <pc:sldMk cId="2926761702" sldId="259"/>
            <ac:spMk id="3" creationId="{11A3AF9F-B04A-434E-B119-944EDA9A3EA1}"/>
          </ac:spMkLst>
        </pc:spChg>
      </pc:sldChg>
      <pc:sldChg chg="modSp">
        <pc:chgData name="Emma Ghaderi" userId="1124efd67df2c8bf" providerId="LiveId" clId="{FBD24C11-58E2-4D3C-8CE2-CC3D75EA610A}" dt="2020-07-20T13:48:12.712" v="971" actId="255"/>
        <pc:sldMkLst>
          <pc:docMk/>
          <pc:sldMk cId="4076456604" sldId="260"/>
        </pc:sldMkLst>
        <pc:spChg chg="mod">
          <ac:chgData name="Emma Ghaderi" userId="1124efd67df2c8bf" providerId="LiveId" clId="{FBD24C11-58E2-4D3C-8CE2-CC3D75EA610A}" dt="2020-07-20T13:47:54.416" v="969" actId="1076"/>
          <ac:spMkLst>
            <pc:docMk/>
            <pc:sldMk cId="4076456604" sldId="260"/>
            <ac:spMk id="2" creationId="{A05ADD26-B0C3-4E19-BBFF-BBF66F7FADC9}"/>
          </ac:spMkLst>
        </pc:spChg>
        <pc:spChg chg="mod">
          <ac:chgData name="Emma Ghaderi" userId="1124efd67df2c8bf" providerId="LiveId" clId="{FBD24C11-58E2-4D3C-8CE2-CC3D75EA610A}" dt="2020-07-20T13:48:12.712" v="971" actId="255"/>
          <ac:spMkLst>
            <pc:docMk/>
            <pc:sldMk cId="4076456604" sldId="260"/>
            <ac:spMk id="3" creationId="{5418C46F-52AE-4B69-A5C4-C28C7B065CE8}"/>
          </ac:spMkLst>
        </pc:spChg>
      </pc:sldChg>
      <pc:sldChg chg="modSp">
        <pc:chgData name="Emma Ghaderi" userId="1124efd67df2c8bf" providerId="LiveId" clId="{FBD24C11-58E2-4D3C-8CE2-CC3D75EA610A}" dt="2020-07-20T13:47:22.107" v="927" actId="27636"/>
        <pc:sldMkLst>
          <pc:docMk/>
          <pc:sldMk cId="868234862" sldId="261"/>
        </pc:sldMkLst>
        <pc:spChg chg="mod">
          <ac:chgData name="Emma Ghaderi" userId="1124efd67df2c8bf" providerId="LiveId" clId="{FBD24C11-58E2-4D3C-8CE2-CC3D75EA610A}" dt="2020-07-20T13:47:22.107" v="927" actId="27636"/>
          <ac:spMkLst>
            <pc:docMk/>
            <pc:sldMk cId="868234862" sldId="261"/>
            <ac:spMk id="3" creationId="{458D1CA4-062D-4904-BCA4-E5EE44DA1CE4}"/>
          </ac:spMkLst>
        </pc:spChg>
      </pc:sldChg>
      <pc:sldChg chg="modSp">
        <pc:chgData name="Emma Ghaderi" userId="1124efd67df2c8bf" providerId="LiveId" clId="{FBD24C11-58E2-4D3C-8CE2-CC3D75EA610A}" dt="2020-07-15T14:15:05.047" v="378" actId="113"/>
        <pc:sldMkLst>
          <pc:docMk/>
          <pc:sldMk cId="3258978637" sldId="262"/>
        </pc:sldMkLst>
        <pc:spChg chg="mod">
          <ac:chgData name="Emma Ghaderi" userId="1124efd67df2c8bf" providerId="LiveId" clId="{FBD24C11-58E2-4D3C-8CE2-CC3D75EA610A}" dt="2020-07-15T14:15:05.047" v="378" actId="113"/>
          <ac:spMkLst>
            <pc:docMk/>
            <pc:sldMk cId="3258978637" sldId="262"/>
            <ac:spMk id="3" creationId="{D43B0AAE-E58B-46FE-82EE-1398704BA148}"/>
          </ac:spMkLst>
        </pc:spChg>
      </pc:sldChg>
      <pc:sldChg chg="modSp">
        <pc:chgData name="Emma Ghaderi" userId="1124efd67df2c8bf" providerId="LiveId" clId="{FBD24C11-58E2-4D3C-8CE2-CC3D75EA610A}" dt="2020-07-20T15:36:38.563" v="1173" actId="27636"/>
        <pc:sldMkLst>
          <pc:docMk/>
          <pc:sldMk cId="3650416091" sldId="263"/>
        </pc:sldMkLst>
        <pc:spChg chg="mod">
          <ac:chgData name="Emma Ghaderi" userId="1124efd67df2c8bf" providerId="LiveId" clId="{FBD24C11-58E2-4D3C-8CE2-CC3D75EA610A}" dt="2020-07-20T15:36:38.563" v="1173" actId="27636"/>
          <ac:spMkLst>
            <pc:docMk/>
            <pc:sldMk cId="3650416091" sldId="263"/>
            <ac:spMk id="3" creationId="{144A0BEC-67AF-46AE-8D25-6E822F093F63}"/>
          </ac:spMkLst>
        </pc:spChg>
      </pc:sldChg>
      <pc:sldChg chg="modSp">
        <pc:chgData name="Emma Ghaderi" userId="1124efd67df2c8bf" providerId="LiveId" clId="{FBD24C11-58E2-4D3C-8CE2-CC3D75EA610A}" dt="2020-07-20T15:40:28.693" v="1366" actId="27636"/>
        <pc:sldMkLst>
          <pc:docMk/>
          <pc:sldMk cId="3262032574" sldId="265"/>
        </pc:sldMkLst>
        <pc:spChg chg="mod">
          <ac:chgData name="Emma Ghaderi" userId="1124efd67df2c8bf" providerId="LiveId" clId="{FBD24C11-58E2-4D3C-8CE2-CC3D75EA610A}" dt="2020-07-20T13:18:53.293" v="500" actId="113"/>
          <ac:spMkLst>
            <pc:docMk/>
            <pc:sldMk cId="3262032574" sldId="265"/>
            <ac:spMk id="2" creationId="{499A470A-3781-4A0B-B6CC-7B9571A6B7B5}"/>
          </ac:spMkLst>
        </pc:spChg>
        <pc:spChg chg="mod">
          <ac:chgData name="Emma Ghaderi" userId="1124efd67df2c8bf" providerId="LiveId" clId="{FBD24C11-58E2-4D3C-8CE2-CC3D75EA610A}" dt="2020-07-20T15:40:28.693" v="1366" actId="27636"/>
          <ac:spMkLst>
            <pc:docMk/>
            <pc:sldMk cId="3262032574" sldId="265"/>
            <ac:spMk id="3" creationId="{B140D7A9-23AB-46A2-87E2-11B7DF92A931}"/>
          </ac:spMkLst>
        </pc:spChg>
      </pc:sldChg>
      <pc:sldChg chg="ord">
        <pc:chgData name="Emma Ghaderi" userId="1124efd67df2c8bf" providerId="LiveId" clId="{FBD24C11-58E2-4D3C-8CE2-CC3D75EA610A}" dt="2020-07-20T13:20:22.369" v="557"/>
        <pc:sldMkLst>
          <pc:docMk/>
          <pc:sldMk cId="112612274" sldId="267"/>
        </pc:sldMkLst>
      </pc:sldChg>
      <pc:sldChg chg="addSp delSp modSp add">
        <pc:chgData name="Emma Ghaderi" userId="1124efd67df2c8bf" providerId="LiveId" clId="{FBD24C11-58E2-4D3C-8CE2-CC3D75EA610A}" dt="2020-07-20T13:20:32.473" v="558" actId="113"/>
        <pc:sldMkLst>
          <pc:docMk/>
          <pc:sldMk cId="1038423" sldId="268"/>
        </pc:sldMkLst>
        <pc:spChg chg="mod">
          <ac:chgData name="Emma Ghaderi" userId="1124efd67df2c8bf" providerId="LiveId" clId="{FBD24C11-58E2-4D3C-8CE2-CC3D75EA610A}" dt="2020-07-20T13:20:32.473" v="558" actId="113"/>
          <ac:spMkLst>
            <pc:docMk/>
            <pc:sldMk cId="1038423" sldId="268"/>
            <ac:spMk id="2" creationId="{EAB0488F-AA1B-4A20-86CD-1E8F8F04055A}"/>
          </ac:spMkLst>
        </pc:spChg>
        <pc:spChg chg="del">
          <ac:chgData name="Emma Ghaderi" userId="1124efd67df2c8bf" providerId="LiveId" clId="{FBD24C11-58E2-4D3C-8CE2-CC3D75EA610A}" dt="2020-07-14T18:56:04.909" v="219"/>
          <ac:spMkLst>
            <pc:docMk/>
            <pc:sldMk cId="1038423" sldId="268"/>
            <ac:spMk id="3" creationId="{248F359A-81F8-48AB-86AC-737DF323D9E9}"/>
          </ac:spMkLst>
        </pc:spChg>
        <pc:spChg chg="add mod">
          <ac:chgData name="Emma Ghaderi" userId="1124efd67df2c8bf" providerId="LiveId" clId="{FBD24C11-58E2-4D3C-8CE2-CC3D75EA610A}" dt="2020-07-14T18:56:35.545" v="296" actId="1076"/>
          <ac:spMkLst>
            <pc:docMk/>
            <pc:sldMk cId="1038423" sldId="268"/>
            <ac:spMk id="5" creationId="{322E7FD0-AA3E-46F6-9DF3-2F3A18543FE4}"/>
          </ac:spMkLst>
        </pc:spChg>
        <pc:picChg chg="add mod">
          <ac:chgData name="Emma Ghaderi" userId="1124efd67df2c8bf" providerId="LiveId" clId="{FBD24C11-58E2-4D3C-8CE2-CC3D75EA610A}" dt="2020-07-14T18:56:38.795" v="297" actId="1076"/>
          <ac:picMkLst>
            <pc:docMk/>
            <pc:sldMk cId="1038423" sldId="268"/>
            <ac:picMk id="4" creationId="{67FB63B8-BD2B-4E9C-B2E7-377B364F164C}"/>
          </ac:picMkLst>
        </pc:picChg>
      </pc:sldChg>
      <pc:sldChg chg="modSp add del">
        <pc:chgData name="Emma Ghaderi" userId="1124efd67df2c8bf" providerId="LiveId" clId="{FBD24C11-58E2-4D3C-8CE2-CC3D75EA610A}" dt="2020-07-15T14:15:43.641" v="382" actId="2696"/>
        <pc:sldMkLst>
          <pc:docMk/>
          <pc:sldMk cId="2783048178" sldId="269"/>
        </pc:sldMkLst>
        <pc:spChg chg="mod">
          <ac:chgData name="Emma Ghaderi" userId="1124efd67df2c8bf" providerId="LiveId" clId="{FBD24C11-58E2-4D3C-8CE2-CC3D75EA610A}" dt="2020-07-14T18:57:05.631" v="310" actId="20577"/>
          <ac:spMkLst>
            <pc:docMk/>
            <pc:sldMk cId="2783048178" sldId="269"/>
            <ac:spMk id="2" creationId="{01DFF6B1-5B65-4286-AF4A-AA5B395DD37D}"/>
          </ac:spMkLst>
        </pc:spChg>
      </pc:sldChg>
      <pc:sldChg chg="modSp add">
        <pc:chgData name="Emma Ghaderi" userId="1124efd67df2c8bf" providerId="LiveId" clId="{FBD24C11-58E2-4D3C-8CE2-CC3D75EA610A}" dt="2020-07-20T13:18:12.283" v="470" actId="113"/>
        <pc:sldMkLst>
          <pc:docMk/>
          <pc:sldMk cId="3945294482" sldId="269"/>
        </pc:sldMkLst>
        <pc:spChg chg="mod">
          <ac:chgData name="Emma Ghaderi" userId="1124efd67df2c8bf" providerId="LiveId" clId="{FBD24C11-58E2-4D3C-8CE2-CC3D75EA610A}" dt="2020-07-20T13:18:12.283" v="470" actId="113"/>
          <ac:spMkLst>
            <pc:docMk/>
            <pc:sldMk cId="3945294482" sldId="269"/>
            <ac:spMk id="2" creationId="{34CAA011-71C9-4A67-8D73-1B1A6869621E}"/>
          </ac:spMkLst>
        </pc:spChg>
        <pc:spChg chg="mod">
          <ac:chgData name="Emma Ghaderi" userId="1124efd67df2c8bf" providerId="LiveId" clId="{FBD24C11-58E2-4D3C-8CE2-CC3D75EA610A}" dt="2020-07-20T13:18:01.315" v="460" actId="27636"/>
          <ac:spMkLst>
            <pc:docMk/>
            <pc:sldMk cId="3945294482" sldId="269"/>
            <ac:spMk id="3" creationId="{92DD6385-325A-46D6-83A8-A1FCD65F757D}"/>
          </ac:spMkLst>
        </pc:spChg>
      </pc:sldChg>
      <pc:sldChg chg="addSp delSp modSp add">
        <pc:chgData name="Emma Ghaderi" userId="1124efd67df2c8bf" providerId="LiveId" clId="{FBD24C11-58E2-4D3C-8CE2-CC3D75EA610A}" dt="2020-07-20T13:19:59.505" v="556"/>
        <pc:sldMkLst>
          <pc:docMk/>
          <pc:sldMk cId="787118453" sldId="270"/>
        </pc:sldMkLst>
        <pc:spChg chg="mod">
          <ac:chgData name="Emma Ghaderi" userId="1124efd67df2c8bf" providerId="LiveId" clId="{FBD24C11-58E2-4D3C-8CE2-CC3D75EA610A}" dt="2020-07-20T13:19:53.821" v="553" actId="20577"/>
          <ac:spMkLst>
            <pc:docMk/>
            <pc:sldMk cId="787118453" sldId="270"/>
            <ac:spMk id="2" creationId="{FB957316-626E-459F-8C44-26F63E70EA37}"/>
          </ac:spMkLst>
        </pc:spChg>
        <pc:spChg chg="add del mod">
          <ac:chgData name="Emma Ghaderi" userId="1124efd67df2c8bf" providerId="LiveId" clId="{FBD24C11-58E2-4D3C-8CE2-CC3D75EA610A}" dt="2020-07-20T13:19:59.505" v="556"/>
          <ac:spMkLst>
            <pc:docMk/>
            <pc:sldMk cId="787118453" sldId="270"/>
            <ac:spMk id="3" creationId="{020328DB-762C-41CD-8443-EA0CAFB97A9A}"/>
          </ac:spMkLst>
        </pc:spChg>
        <pc:spChg chg="add del">
          <ac:chgData name="Emma Ghaderi" userId="1124efd67df2c8bf" providerId="LiveId" clId="{FBD24C11-58E2-4D3C-8CE2-CC3D75EA610A}" dt="2020-07-20T13:19:59.457" v="555"/>
          <ac:spMkLst>
            <pc:docMk/>
            <pc:sldMk cId="787118453" sldId="270"/>
            <ac:spMk id="4" creationId="{BDECB449-6AB9-45D9-AE3E-9240416B2CB0}"/>
          </ac:spMkLst>
        </pc:spChg>
      </pc:sldChg>
      <pc:sldChg chg="modSp add">
        <pc:chgData name="Emma Ghaderi" userId="1124efd67df2c8bf" providerId="LiveId" clId="{FBD24C11-58E2-4D3C-8CE2-CC3D75EA610A}" dt="2020-07-20T13:32:09.985" v="697" actId="1076"/>
        <pc:sldMkLst>
          <pc:docMk/>
          <pc:sldMk cId="1131394525" sldId="271"/>
        </pc:sldMkLst>
        <pc:spChg chg="mod">
          <ac:chgData name="Emma Ghaderi" userId="1124efd67df2c8bf" providerId="LiveId" clId="{FBD24C11-58E2-4D3C-8CE2-CC3D75EA610A}" dt="2020-07-20T13:26:39.938" v="694" actId="1076"/>
          <ac:spMkLst>
            <pc:docMk/>
            <pc:sldMk cId="1131394525" sldId="271"/>
            <ac:spMk id="2" creationId="{F69C42D9-F040-4173-8416-EABB2AE9AE6C}"/>
          </ac:spMkLst>
        </pc:spChg>
        <pc:spChg chg="mod">
          <ac:chgData name="Emma Ghaderi" userId="1124efd67df2c8bf" providerId="LiveId" clId="{FBD24C11-58E2-4D3C-8CE2-CC3D75EA610A}" dt="2020-07-20T13:32:09.985" v="697" actId="1076"/>
          <ac:spMkLst>
            <pc:docMk/>
            <pc:sldMk cId="1131394525" sldId="271"/>
            <ac:spMk id="3" creationId="{ABB80AC6-6C1F-431A-ABD9-EE2C358980DC}"/>
          </ac:spMkLst>
        </pc:spChg>
      </pc:sldChg>
      <pc:sldChg chg="modSp add">
        <pc:chgData name="Emma Ghaderi" userId="1124efd67df2c8bf" providerId="LiveId" clId="{FBD24C11-58E2-4D3C-8CE2-CC3D75EA610A}" dt="2020-07-20T15:38:37.087" v="1221" actId="20577"/>
        <pc:sldMkLst>
          <pc:docMk/>
          <pc:sldMk cId="1036555298" sldId="272"/>
        </pc:sldMkLst>
        <pc:spChg chg="mod">
          <ac:chgData name="Emma Ghaderi" userId="1124efd67df2c8bf" providerId="LiveId" clId="{FBD24C11-58E2-4D3C-8CE2-CC3D75EA610A}" dt="2020-07-20T15:38:21.765" v="1211" actId="20577"/>
          <ac:spMkLst>
            <pc:docMk/>
            <pc:sldMk cId="1036555298" sldId="272"/>
            <ac:spMk id="2" creationId="{39806D70-D7EA-4703-B265-72D4430655BD}"/>
          </ac:spMkLst>
        </pc:spChg>
        <pc:spChg chg="mod">
          <ac:chgData name="Emma Ghaderi" userId="1124efd67df2c8bf" providerId="LiveId" clId="{FBD24C11-58E2-4D3C-8CE2-CC3D75EA610A}" dt="2020-07-20T15:38:37.087" v="1221" actId="20577"/>
          <ac:spMkLst>
            <pc:docMk/>
            <pc:sldMk cId="1036555298" sldId="272"/>
            <ac:spMk id="3" creationId="{06DBB91F-A193-48C4-BC56-EEE25FC0503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FE7CE0-AD0F-43BA-89E3-9B64B20AFFAE}" type="datetimeFigureOut">
              <a:rPr lang="en-US" smtClean="0"/>
              <a:t>7/20/2020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68C58C4-7EA1-498C-BCFA-F33FE0ECACAD}"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51378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FE7CE0-AD0F-43BA-89E3-9B64B20AFFAE}"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58C4-7EA1-498C-BCFA-F33FE0ECACAD}"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1396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FE7CE0-AD0F-43BA-89E3-9B64B20AFFAE}"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58C4-7EA1-498C-BCFA-F33FE0ECACAD}"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47521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FE7CE0-AD0F-43BA-89E3-9B64B20AFFAE}"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58C4-7EA1-498C-BCFA-F33FE0ECACAD}"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510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FE7CE0-AD0F-43BA-89E3-9B64B20AFFAE}" type="datetimeFigureOut">
              <a:rPr lang="en-US" smtClean="0"/>
              <a:t>7/20/2020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8C58C4-7EA1-498C-BCFA-F33FE0ECACAD}"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2655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FE7CE0-AD0F-43BA-89E3-9B64B20AFFAE}" type="datetimeFigureOut">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C58C4-7EA1-498C-BCFA-F33FE0ECACAD}"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11792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FE7CE0-AD0F-43BA-89E3-9B64B20AFFAE}" type="datetimeFigureOut">
              <a:rPr lang="en-US" smtClean="0"/>
              <a:t>7/20/2020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8C58C4-7EA1-498C-BCFA-F33FE0ECACAD}"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29633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FE7CE0-AD0F-43BA-89E3-9B64B20AFFAE}" type="datetimeFigureOut">
              <a:rPr lang="en-US" smtClean="0"/>
              <a:t>7/20/2020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8C58C4-7EA1-498C-BCFA-F33FE0ECACAD}"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02940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FE7CE0-AD0F-43BA-89E3-9B64B20AFFAE}" type="datetimeFigureOut">
              <a:rPr lang="en-US" smtClean="0"/>
              <a:t>7/20/2020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8C58C4-7EA1-498C-BCFA-F33FE0ECACAD}" type="slidenum">
              <a:rPr lang="en-US" smtClean="0"/>
              <a:t>‹#›</a:t>
            </a:fld>
            <a:endParaRPr lang="en-US"/>
          </a:p>
        </p:txBody>
      </p:sp>
    </p:spTree>
    <p:extLst>
      <p:ext uri="{BB962C8B-B14F-4D97-AF65-F5344CB8AC3E}">
        <p14:creationId xmlns:p14="http://schemas.microsoft.com/office/powerpoint/2010/main" val="3317941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FE7CE0-AD0F-43BA-89E3-9B64B20AFFAE}" type="datetimeFigureOut">
              <a:rPr lang="en-US" smtClean="0"/>
              <a:t>7/20/2020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8C58C4-7EA1-498C-BCFA-F33FE0ECACAD}"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763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CFE7CE0-AD0F-43BA-89E3-9B64B20AFFAE}" type="datetimeFigureOut">
              <a:rPr lang="en-US" smtClean="0"/>
              <a:t>7/20/2020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68C58C4-7EA1-498C-BCFA-F33FE0ECACAD}"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2311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CFE7CE0-AD0F-43BA-89E3-9B64B20AFFAE}" type="datetimeFigureOut">
              <a:rPr lang="en-US" smtClean="0"/>
              <a:t>7/20/2020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68C58C4-7EA1-498C-BCFA-F33FE0ECACAD}"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406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oursera.org/?ranMID=40328&amp;ranEAID=TnL5HPStwNw&amp;ranSiteID=TnL5HPStwNw-t34flA.R65lg9Pove8fe0A&amp;siteID=TnL5HPStwNw-t34flA.R65lg9Pove8fe0A&amp;utm_content=10&amp;utm_medium=partners&amp;utm_source=linkshare&amp;utm_campaign=TnL5HPStwNw"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oursera.org/courses?query=research" TargetMode="External"/><Relationship Id="rId2" Type="http://schemas.openxmlformats.org/officeDocument/2006/relationships/hyperlink" Target="https://www.coursera.org/learn/research-method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coursera.org/learn/research-for-impac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smartscholarship.org/smar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lifehack.org/articles/money/25-killer-sites-for-free-online-education.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mathplanet.com/education/algebra-1" TargetMode="External"/><Relationship Id="rId7" Type="http://schemas.openxmlformats.org/officeDocument/2006/relationships/hyperlink" Target="https://www.mathplanet.com/education/act" TargetMode="External"/><Relationship Id="rId2" Type="http://schemas.openxmlformats.org/officeDocument/2006/relationships/hyperlink" Target="https://www.mathplanet.com/education/pre-algebra" TargetMode="External"/><Relationship Id="rId1" Type="http://schemas.openxmlformats.org/officeDocument/2006/relationships/slideLayout" Target="../slideLayouts/slideLayout2.xml"/><Relationship Id="rId6" Type="http://schemas.openxmlformats.org/officeDocument/2006/relationships/hyperlink" Target="https://www.mathplanet.com/education/sat" TargetMode="External"/><Relationship Id="rId5" Type="http://schemas.openxmlformats.org/officeDocument/2006/relationships/hyperlink" Target="https://www.mathplanet.com/education/geometry" TargetMode="External"/><Relationship Id="rId4" Type="http://schemas.openxmlformats.org/officeDocument/2006/relationships/hyperlink" Target="https://www.mathplanet.com/education/algebra-2"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khanacademy.org/abou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dx.org/course/subject/math"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khanacademy.org/humanities" TargetMode="External"/><Relationship Id="rId3" Type="http://schemas.openxmlformats.org/officeDocument/2006/relationships/hyperlink" Target="https://www.khanacademy.org/math/get-ready-courses" TargetMode="External"/><Relationship Id="rId7" Type="http://schemas.openxmlformats.org/officeDocument/2006/relationships/hyperlink" Target="https://www.khanacademy.org/computing" TargetMode="External"/><Relationship Id="rId12" Type="http://schemas.openxmlformats.org/officeDocument/2006/relationships/hyperlink" Target="https://www.khanacademy.org/ela" TargetMode="External"/><Relationship Id="rId2" Type="http://schemas.openxmlformats.org/officeDocument/2006/relationships/hyperlink" Target="https://www.khanacademy.org/math" TargetMode="External"/><Relationship Id="rId1" Type="http://schemas.openxmlformats.org/officeDocument/2006/relationships/slideLayout" Target="../slideLayouts/slideLayout2.xml"/><Relationship Id="rId6" Type="http://schemas.openxmlformats.org/officeDocument/2006/relationships/hyperlink" Target="https://www.khanacademy.org/science" TargetMode="External"/><Relationship Id="rId11" Type="http://schemas.openxmlformats.org/officeDocument/2006/relationships/hyperlink" Target="https://www.khanacademy.org/college-careers-more" TargetMode="External"/><Relationship Id="rId5" Type="http://schemas.openxmlformats.org/officeDocument/2006/relationships/hyperlink" Target="https://www.khanacademy.org/khan-for-educators/khan-kids-app-page" TargetMode="External"/><Relationship Id="rId10" Type="http://schemas.openxmlformats.org/officeDocument/2006/relationships/hyperlink" Target="https://www.khanacademy.org/test-prep" TargetMode="External"/><Relationship Id="rId4" Type="http://schemas.openxmlformats.org/officeDocument/2006/relationships/hyperlink" Target="https://www.khanacademy.org/math/k-8-grades" TargetMode="External"/><Relationship Id="rId9" Type="http://schemas.openxmlformats.org/officeDocument/2006/relationships/hyperlink" Target="https://www.khanacademy.org/economics-finance-domain"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lifeinthenerddom.com/free-science-curriculum-all-grad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oli.cmu.edu/courses/general-chemistry-1-open-free/" TargetMode="External"/><Relationship Id="rId2" Type="http://schemas.openxmlformats.org/officeDocument/2006/relationships/hyperlink" Target="https://oli.cmu.edu/courses/anatomy-physiology-i-ii-v2-academic/" TargetMode="External"/><Relationship Id="rId1" Type="http://schemas.openxmlformats.org/officeDocument/2006/relationships/slideLayout" Target="../slideLayouts/slideLayout2.xml"/><Relationship Id="rId4" Type="http://schemas.openxmlformats.org/officeDocument/2006/relationships/hyperlink" Target="https://oli.cmu.edu/courses/introduction-to-biology-open-fre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edx.org/high-schoo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5651B-6D09-49F3-BF13-6EC6BA94CA16}"/>
              </a:ext>
            </a:extLst>
          </p:cNvPr>
          <p:cNvSpPr>
            <a:spLocks noGrp="1"/>
          </p:cNvSpPr>
          <p:nvPr>
            <p:ph type="ctrTitle"/>
          </p:nvPr>
        </p:nvSpPr>
        <p:spPr/>
        <p:txBody>
          <a:bodyPr/>
          <a:lstStyle/>
          <a:p>
            <a:r>
              <a:rPr lang="en-US" dirty="0"/>
              <a:t>Free JROTC Courses</a:t>
            </a:r>
          </a:p>
        </p:txBody>
      </p:sp>
      <p:sp>
        <p:nvSpPr>
          <p:cNvPr id="3" name="Subtitle 2">
            <a:extLst>
              <a:ext uri="{FF2B5EF4-FFF2-40B4-BE49-F238E27FC236}">
                <a16:creationId xmlns:a16="http://schemas.microsoft.com/office/drawing/2014/main" id="{0FAC5A82-05BD-45FC-84DC-4A605B8A1C05}"/>
              </a:ext>
            </a:extLst>
          </p:cNvPr>
          <p:cNvSpPr>
            <a:spLocks noGrp="1"/>
          </p:cNvSpPr>
          <p:nvPr>
            <p:ph type="subTitle" idx="1"/>
          </p:nvPr>
        </p:nvSpPr>
        <p:spPr/>
        <p:txBody>
          <a:bodyPr/>
          <a:lstStyle/>
          <a:p>
            <a:r>
              <a:rPr lang="en-US" dirty="0"/>
              <a:t>Mathematics, Science and research lessons</a:t>
            </a:r>
          </a:p>
        </p:txBody>
      </p:sp>
    </p:spTree>
    <p:extLst>
      <p:ext uri="{BB962C8B-B14F-4D97-AF65-F5344CB8AC3E}">
        <p14:creationId xmlns:p14="http://schemas.microsoft.com/office/powerpoint/2010/main" val="2611645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06D70-D7EA-4703-B265-72D4430655BD}"/>
              </a:ext>
            </a:extLst>
          </p:cNvPr>
          <p:cNvSpPr>
            <a:spLocks noGrp="1"/>
          </p:cNvSpPr>
          <p:nvPr>
            <p:ph type="title"/>
          </p:nvPr>
        </p:nvSpPr>
        <p:spPr/>
        <p:txBody>
          <a:bodyPr/>
          <a:lstStyle/>
          <a:p>
            <a:r>
              <a:rPr lang="en-US" dirty="0" err="1"/>
              <a:t>Edx</a:t>
            </a:r>
            <a:r>
              <a:rPr lang="en-US" dirty="0"/>
              <a:t> Science course options</a:t>
            </a:r>
          </a:p>
        </p:txBody>
      </p:sp>
      <p:sp>
        <p:nvSpPr>
          <p:cNvPr id="3" name="Content Placeholder 2">
            <a:extLst>
              <a:ext uri="{FF2B5EF4-FFF2-40B4-BE49-F238E27FC236}">
                <a16:creationId xmlns:a16="http://schemas.microsoft.com/office/drawing/2014/main" id="{06DBB91F-A193-48C4-BC56-EEE25FC05035}"/>
              </a:ext>
            </a:extLst>
          </p:cNvPr>
          <p:cNvSpPr>
            <a:spLocks noGrp="1"/>
          </p:cNvSpPr>
          <p:nvPr>
            <p:ph idx="1"/>
          </p:nvPr>
        </p:nvSpPr>
        <p:spPr/>
        <p:txBody>
          <a:bodyPr/>
          <a:lstStyle/>
          <a:p>
            <a:r>
              <a:rPr lang="en-US" dirty="0"/>
              <a:t> Biology | Biotechnology | Climate Change | Genetics | Health &amp; Wellness | Human Anatomy | Healthcare | Life Sciences | Medicine | Microbiology | Molecular Biology | Neuroscience | Physiology | Astronomy | Chemistry | Earth Sciences | Environmental Science | Geology | Nature | Organic Chemistry | Physics | Quantum Physics | Social Science | Sustainable Development</a:t>
            </a:r>
          </a:p>
        </p:txBody>
      </p:sp>
    </p:spTree>
    <p:extLst>
      <p:ext uri="{BB962C8B-B14F-4D97-AF65-F5344CB8AC3E}">
        <p14:creationId xmlns:p14="http://schemas.microsoft.com/office/powerpoint/2010/main" val="1036555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14ED-89EE-4D73-B855-4A6280ACD804}"/>
              </a:ext>
            </a:extLst>
          </p:cNvPr>
          <p:cNvSpPr>
            <a:spLocks noGrp="1"/>
          </p:cNvSpPr>
          <p:nvPr>
            <p:ph type="title"/>
          </p:nvPr>
        </p:nvSpPr>
        <p:spPr/>
        <p:txBody>
          <a:bodyPr/>
          <a:lstStyle/>
          <a:p>
            <a:r>
              <a:rPr lang="en-US" dirty="0"/>
              <a:t>Free science courses</a:t>
            </a:r>
            <a:br>
              <a:rPr lang="en-US" dirty="0"/>
            </a:br>
            <a:endParaRPr lang="en-US" dirty="0"/>
          </a:p>
        </p:txBody>
      </p:sp>
      <p:sp>
        <p:nvSpPr>
          <p:cNvPr id="3" name="Content Placeholder 2">
            <a:extLst>
              <a:ext uri="{FF2B5EF4-FFF2-40B4-BE49-F238E27FC236}">
                <a16:creationId xmlns:a16="http://schemas.microsoft.com/office/drawing/2014/main" id="{144A0BEC-67AF-46AE-8D25-6E822F093F63}"/>
              </a:ext>
            </a:extLst>
          </p:cNvPr>
          <p:cNvSpPr>
            <a:spLocks noGrp="1"/>
          </p:cNvSpPr>
          <p:nvPr>
            <p:ph idx="1"/>
          </p:nvPr>
        </p:nvSpPr>
        <p:spPr>
          <a:xfrm>
            <a:off x="1027509" y="1381539"/>
            <a:ext cx="10740421" cy="4094921"/>
          </a:xfrm>
        </p:spPr>
        <p:txBody>
          <a:bodyPr>
            <a:normAutofit lnSpcReduction="10000"/>
          </a:bodyPr>
          <a:lstStyle/>
          <a:p>
            <a:r>
              <a:rPr lang="en-US" sz="2800" b="1" dirty="0"/>
              <a:t>Coursera</a:t>
            </a:r>
            <a:r>
              <a:rPr lang="en-US" b="1" dirty="0"/>
              <a:t> </a:t>
            </a:r>
          </a:p>
          <a:p>
            <a:r>
              <a:rPr lang="en-US" dirty="0"/>
              <a:t>Choose from many options including free courses and university degrees at a breakthrough price. Learn at your own pace, 100% online.</a:t>
            </a:r>
          </a:p>
          <a:p>
            <a:r>
              <a:rPr lang="en-US" dirty="0"/>
              <a:t>Example courses:</a:t>
            </a:r>
          </a:p>
          <a:p>
            <a:r>
              <a:rPr lang="en-US" dirty="0"/>
              <a:t>Intro to Chemistry</a:t>
            </a:r>
          </a:p>
          <a:p>
            <a:r>
              <a:rPr lang="en-US" dirty="0"/>
              <a:t>Writing in the Sciences</a:t>
            </a:r>
          </a:p>
          <a:p>
            <a:r>
              <a:rPr lang="en-US" dirty="0"/>
              <a:t>Philosophy of Science</a:t>
            </a:r>
            <a:endParaRPr lang="en-US" sz="1400" dirty="0">
              <a:hlinkClick r:id="rId2"/>
            </a:endParaRPr>
          </a:p>
          <a:p>
            <a:pPr marL="0" indent="0">
              <a:buNone/>
            </a:pPr>
            <a:r>
              <a:rPr lang="en-US" sz="1400" dirty="0">
                <a:hlinkClick r:id="rId2"/>
              </a:rPr>
              <a:t>https://www.coursera.org/?ranMID=40328&amp;ranEAID=TnL5HPStwNw&amp;ranSiteID=TnL5HPStwNw-t34flA.R65lg9Pove8fe0A&amp;siteID=TnL5HPStwNw-t34flA.R65lg9Pove8fe0A&amp;utm_content=10&amp;utm_medium=partners&amp;utm_source=linkshare&amp;utm_campaign=TnL5HPStwNw</a:t>
            </a:r>
            <a:endParaRPr lang="en-US" sz="1400" dirty="0"/>
          </a:p>
          <a:p>
            <a:endParaRPr lang="en-US" dirty="0"/>
          </a:p>
        </p:txBody>
      </p:sp>
    </p:spTree>
    <p:extLst>
      <p:ext uri="{BB962C8B-B14F-4D97-AF65-F5344CB8AC3E}">
        <p14:creationId xmlns:p14="http://schemas.microsoft.com/office/powerpoint/2010/main" val="3650416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A470A-3781-4A0B-B6CC-7B9571A6B7B5}"/>
              </a:ext>
            </a:extLst>
          </p:cNvPr>
          <p:cNvSpPr>
            <a:spLocks noGrp="1"/>
          </p:cNvSpPr>
          <p:nvPr>
            <p:ph type="title"/>
          </p:nvPr>
        </p:nvSpPr>
        <p:spPr>
          <a:xfrm>
            <a:off x="1294362" y="867037"/>
            <a:ext cx="9603275" cy="1049235"/>
          </a:xfrm>
        </p:spPr>
        <p:txBody>
          <a:bodyPr/>
          <a:lstStyle/>
          <a:p>
            <a:r>
              <a:rPr lang="en-US" b="1" dirty="0"/>
              <a:t>Coursera</a:t>
            </a:r>
            <a:r>
              <a:rPr lang="en-US" dirty="0"/>
              <a:t>:</a:t>
            </a:r>
            <a:br>
              <a:rPr lang="en-US" dirty="0"/>
            </a:br>
            <a:r>
              <a:rPr lang="en-US" dirty="0"/>
              <a:t>Research for transformation </a:t>
            </a:r>
          </a:p>
        </p:txBody>
      </p:sp>
      <p:sp>
        <p:nvSpPr>
          <p:cNvPr id="3" name="Content Placeholder 2">
            <a:extLst>
              <a:ext uri="{FF2B5EF4-FFF2-40B4-BE49-F238E27FC236}">
                <a16:creationId xmlns:a16="http://schemas.microsoft.com/office/drawing/2014/main" id="{B140D7A9-23AB-46A2-87E2-11B7DF92A931}"/>
              </a:ext>
            </a:extLst>
          </p:cNvPr>
          <p:cNvSpPr>
            <a:spLocks noGrp="1"/>
          </p:cNvSpPr>
          <p:nvPr>
            <p:ph idx="1"/>
          </p:nvPr>
        </p:nvSpPr>
        <p:spPr>
          <a:xfrm>
            <a:off x="1438327" y="2055488"/>
            <a:ext cx="9603275" cy="3450613"/>
          </a:xfrm>
        </p:spPr>
        <p:txBody>
          <a:bodyPr>
            <a:normAutofit fontScale="85000" lnSpcReduction="20000"/>
          </a:bodyPr>
          <a:lstStyle/>
          <a:p>
            <a:r>
              <a:rPr lang="en-US" b="1" dirty="0"/>
              <a:t>Understanding Research Methods (Course)</a:t>
            </a:r>
            <a:endParaRPr lang="en-US" dirty="0"/>
          </a:p>
          <a:p>
            <a:pPr marL="0" indent="0">
              <a:buNone/>
            </a:pPr>
            <a:r>
              <a:rPr lang="en-US" dirty="0"/>
              <a:t>The course will appeal to those of you who require an understanding of research approaches and skills, and importantly an ability to deploy them in your studies or in your professional lives. In particular, this course will aid those of you who have to conduct research as part of your postgraduate studies but do not perhaps have access to research methods courses, or for those of you who feel you would like additional support for self-improvement. </a:t>
            </a:r>
          </a:p>
          <a:p>
            <a:pPr marL="0" indent="0">
              <a:buNone/>
            </a:pPr>
            <a:r>
              <a:rPr lang="en-US" dirty="0">
                <a:hlinkClick r:id="rId2"/>
              </a:rPr>
              <a:t>https://www.coursera.org/learn/research-methods</a:t>
            </a:r>
            <a:endParaRPr lang="en-US" dirty="0"/>
          </a:p>
          <a:p>
            <a:pPr marL="0" indent="0">
              <a:buNone/>
            </a:pPr>
            <a:endParaRPr lang="en-US" dirty="0"/>
          </a:p>
          <a:p>
            <a:pPr marL="0" indent="0">
              <a:buNone/>
            </a:pPr>
            <a:r>
              <a:rPr lang="en-US" b="1" dirty="0"/>
              <a:t>Research courses available to High school students</a:t>
            </a:r>
            <a:endParaRPr lang="en-US" b="1" dirty="0">
              <a:hlinkClick r:id="rId3"/>
            </a:endParaRPr>
          </a:p>
          <a:p>
            <a:r>
              <a:rPr lang="en-US" dirty="0">
                <a:hlinkClick r:id="rId3"/>
              </a:rPr>
              <a:t>https://www.coursera.org/courses?query=research</a:t>
            </a:r>
            <a:endParaRPr lang="en-US" b="1" dirty="0"/>
          </a:p>
        </p:txBody>
      </p:sp>
    </p:spTree>
    <p:extLst>
      <p:ext uri="{BB962C8B-B14F-4D97-AF65-F5344CB8AC3E}">
        <p14:creationId xmlns:p14="http://schemas.microsoft.com/office/powerpoint/2010/main" val="3262032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AA011-71C9-4A67-8D73-1B1A6869621E}"/>
              </a:ext>
            </a:extLst>
          </p:cNvPr>
          <p:cNvSpPr>
            <a:spLocks noGrp="1"/>
          </p:cNvSpPr>
          <p:nvPr>
            <p:ph type="title"/>
          </p:nvPr>
        </p:nvSpPr>
        <p:spPr/>
        <p:txBody>
          <a:bodyPr/>
          <a:lstStyle/>
          <a:p>
            <a:r>
              <a:rPr lang="en-US" b="1" dirty="0" err="1"/>
              <a:t>Cousera</a:t>
            </a:r>
            <a:r>
              <a:rPr lang="en-US" dirty="0"/>
              <a:t>:</a:t>
            </a:r>
            <a:br>
              <a:rPr lang="en-US" dirty="0"/>
            </a:br>
            <a:r>
              <a:rPr lang="en-US" dirty="0"/>
              <a:t>Research for impact</a:t>
            </a:r>
          </a:p>
        </p:txBody>
      </p:sp>
      <p:sp>
        <p:nvSpPr>
          <p:cNvPr id="3" name="Content Placeholder 2">
            <a:extLst>
              <a:ext uri="{FF2B5EF4-FFF2-40B4-BE49-F238E27FC236}">
                <a16:creationId xmlns:a16="http://schemas.microsoft.com/office/drawing/2014/main" id="{92DD6385-325A-46D6-83A8-A1FCD65F757D}"/>
              </a:ext>
            </a:extLst>
          </p:cNvPr>
          <p:cNvSpPr>
            <a:spLocks noGrp="1"/>
          </p:cNvSpPr>
          <p:nvPr>
            <p:ph idx="1"/>
          </p:nvPr>
        </p:nvSpPr>
        <p:spPr/>
        <p:txBody>
          <a:bodyPr>
            <a:normAutofit/>
          </a:bodyPr>
          <a:lstStyle/>
          <a:p>
            <a:r>
              <a:rPr lang="en-US" dirty="0"/>
              <a:t>In this course, you will learn more about the Research for Impact approach - a set of principles and practices that will help you to make your research more impactful. Traditionally, the goals and outcomes of research projects were to contribute knowledge and communicate this knowledge through academic publications and journal articles. But If we truly want our research to have an impact, we need to do research differently. Research that influences change in policy, practice, </a:t>
            </a:r>
            <a:r>
              <a:rPr lang="en-US" dirty="0" err="1"/>
              <a:t>behaviour</a:t>
            </a:r>
            <a:r>
              <a:rPr lang="en-US" dirty="0"/>
              <a:t> and attitudes. </a:t>
            </a:r>
          </a:p>
          <a:p>
            <a:r>
              <a:rPr lang="en-US" dirty="0"/>
              <a:t>Free course offered through Coursera </a:t>
            </a:r>
          </a:p>
          <a:p>
            <a:pPr marL="0" indent="0">
              <a:buNone/>
            </a:pPr>
            <a:r>
              <a:rPr lang="en-US" dirty="0">
                <a:hlinkClick r:id="rId2"/>
              </a:rPr>
              <a:t>https://www.coursera.org/learn/research-for-impact</a:t>
            </a:r>
            <a:endParaRPr lang="en-US" dirty="0"/>
          </a:p>
        </p:txBody>
      </p:sp>
    </p:spTree>
    <p:extLst>
      <p:ext uri="{BB962C8B-B14F-4D97-AF65-F5344CB8AC3E}">
        <p14:creationId xmlns:p14="http://schemas.microsoft.com/office/powerpoint/2010/main" val="3945294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57316-626E-459F-8C44-26F63E70EA37}"/>
              </a:ext>
            </a:extLst>
          </p:cNvPr>
          <p:cNvSpPr>
            <a:spLocks noGrp="1"/>
          </p:cNvSpPr>
          <p:nvPr>
            <p:ph type="title"/>
          </p:nvPr>
        </p:nvSpPr>
        <p:spPr/>
        <p:txBody>
          <a:bodyPr/>
          <a:lstStyle/>
          <a:p>
            <a:r>
              <a:rPr lang="en-US" dirty="0"/>
              <a:t>Research for impact:</a:t>
            </a:r>
            <a:br>
              <a:rPr lang="en-US" dirty="0"/>
            </a:br>
            <a:r>
              <a:rPr lang="en-US" dirty="0"/>
              <a:t>What you will learn</a:t>
            </a:r>
          </a:p>
        </p:txBody>
      </p:sp>
      <p:sp>
        <p:nvSpPr>
          <p:cNvPr id="3" name="Content Placeholder 2">
            <a:extLst>
              <a:ext uri="{FF2B5EF4-FFF2-40B4-BE49-F238E27FC236}">
                <a16:creationId xmlns:a16="http://schemas.microsoft.com/office/drawing/2014/main" id="{020328DB-762C-41CD-8443-EA0CAFB97A9A}"/>
              </a:ext>
            </a:extLst>
          </p:cNvPr>
          <p:cNvSpPr>
            <a:spLocks noGrp="1"/>
          </p:cNvSpPr>
          <p:nvPr>
            <p:ph idx="1"/>
          </p:nvPr>
        </p:nvSpPr>
        <p:spPr/>
        <p:txBody>
          <a:bodyPr/>
          <a:lstStyle/>
          <a:p>
            <a:r>
              <a:rPr lang="en-US" dirty="0"/>
              <a:t>Understand the key interwoven elements of Research for Impact in the context of development and adaptation research.</a:t>
            </a:r>
          </a:p>
          <a:p>
            <a:endParaRPr lang="en-US" dirty="0"/>
          </a:p>
          <a:p>
            <a:r>
              <a:rPr lang="en-US" dirty="0"/>
              <a:t>Identify the suite of activities involved in Research for Impact</a:t>
            </a:r>
          </a:p>
          <a:p>
            <a:endParaRPr lang="en-US" dirty="0"/>
          </a:p>
          <a:p>
            <a:r>
              <a:rPr lang="en-US" dirty="0"/>
              <a:t>Appraise opportunities in your research plan through an Research for Impact lens and identify challenges applying a Research for Impact approach</a:t>
            </a:r>
          </a:p>
        </p:txBody>
      </p:sp>
    </p:spTree>
    <p:extLst>
      <p:ext uri="{BB962C8B-B14F-4D97-AF65-F5344CB8AC3E}">
        <p14:creationId xmlns:p14="http://schemas.microsoft.com/office/powerpoint/2010/main" val="787118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ED4D4-A4CB-470D-882E-FE4B4EF37077}"/>
              </a:ext>
            </a:extLst>
          </p:cNvPr>
          <p:cNvSpPr>
            <a:spLocks noGrp="1"/>
          </p:cNvSpPr>
          <p:nvPr>
            <p:ph type="title"/>
          </p:nvPr>
        </p:nvSpPr>
        <p:spPr/>
        <p:txBody>
          <a:bodyPr/>
          <a:lstStyle/>
          <a:p>
            <a:r>
              <a:rPr lang="en-US" dirty="0"/>
              <a:t>DOD Smart Scholarship</a:t>
            </a:r>
          </a:p>
        </p:txBody>
      </p:sp>
      <p:sp>
        <p:nvSpPr>
          <p:cNvPr id="3" name="Content Placeholder 2">
            <a:extLst>
              <a:ext uri="{FF2B5EF4-FFF2-40B4-BE49-F238E27FC236}">
                <a16:creationId xmlns:a16="http://schemas.microsoft.com/office/drawing/2014/main" id="{A4865BD9-78A8-4EC8-BA4C-1C6FA00331EE}"/>
              </a:ext>
            </a:extLst>
          </p:cNvPr>
          <p:cNvSpPr>
            <a:spLocks noGrp="1"/>
          </p:cNvSpPr>
          <p:nvPr>
            <p:ph idx="1"/>
          </p:nvPr>
        </p:nvSpPr>
        <p:spPr/>
        <p:txBody>
          <a:bodyPr/>
          <a:lstStyle/>
          <a:p>
            <a:r>
              <a:rPr lang="en-US" dirty="0">
                <a:hlinkClick r:id="rId2"/>
              </a:rPr>
              <a:t>https://www.smartscholarship.org/smart</a:t>
            </a:r>
            <a:endParaRPr lang="en-US" dirty="0"/>
          </a:p>
          <a:p>
            <a:endParaRPr lang="en-US" dirty="0"/>
          </a:p>
        </p:txBody>
      </p:sp>
    </p:spTree>
    <p:extLst>
      <p:ext uri="{BB962C8B-B14F-4D97-AF65-F5344CB8AC3E}">
        <p14:creationId xmlns:p14="http://schemas.microsoft.com/office/powerpoint/2010/main" val="112612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12418-825C-48B5-A0E1-D2AFE1E6BD6B}"/>
              </a:ext>
            </a:extLst>
          </p:cNvPr>
          <p:cNvSpPr>
            <a:spLocks noGrp="1"/>
          </p:cNvSpPr>
          <p:nvPr>
            <p:ph type="title"/>
          </p:nvPr>
        </p:nvSpPr>
        <p:spPr/>
        <p:txBody>
          <a:bodyPr/>
          <a:lstStyle/>
          <a:p>
            <a:r>
              <a:rPr lang="en-US" dirty="0"/>
              <a:t>25 Free course websites</a:t>
            </a:r>
          </a:p>
        </p:txBody>
      </p:sp>
      <p:sp>
        <p:nvSpPr>
          <p:cNvPr id="3" name="Content Placeholder 2">
            <a:extLst>
              <a:ext uri="{FF2B5EF4-FFF2-40B4-BE49-F238E27FC236}">
                <a16:creationId xmlns:a16="http://schemas.microsoft.com/office/drawing/2014/main" id="{03B56388-C122-4F02-9A4C-94856E75148D}"/>
              </a:ext>
            </a:extLst>
          </p:cNvPr>
          <p:cNvSpPr>
            <a:spLocks noGrp="1"/>
          </p:cNvSpPr>
          <p:nvPr>
            <p:ph idx="1"/>
          </p:nvPr>
        </p:nvSpPr>
        <p:spPr/>
        <p:txBody>
          <a:bodyPr/>
          <a:lstStyle/>
          <a:p>
            <a:r>
              <a:rPr lang="en-US" dirty="0">
                <a:hlinkClick r:id="rId2"/>
              </a:rPr>
              <a:t>https://www.lifehack.org/articles/money/25-killer-sites-for-free-online-education.html</a:t>
            </a:r>
            <a:endParaRPr lang="en-US" dirty="0"/>
          </a:p>
        </p:txBody>
      </p:sp>
    </p:spTree>
    <p:extLst>
      <p:ext uri="{BB962C8B-B14F-4D97-AF65-F5344CB8AC3E}">
        <p14:creationId xmlns:p14="http://schemas.microsoft.com/office/powerpoint/2010/main" val="207102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1C3F7-B5A5-4EA2-A927-6AE91157E8DB}"/>
              </a:ext>
            </a:extLst>
          </p:cNvPr>
          <p:cNvSpPr>
            <a:spLocks noGrp="1"/>
          </p:cNvSpPr>
          <p:nvPr>
            <p:ph type="title"/>
          </p:nvPr>
        </p:nvSpPr>
        <p:spPr/>
        <p:txBody>
          <a:bodyPr/>
          <a:lstStyle/>
          <a:p>
            <a:r>
              <a:rPr lang="en-US" dirty="0"/>
              <a:t>Free Mathematics courses</a:t>
            </a:r>
          </a:p>
        </p:txBody>
      </p:sp>
      <p:sp>
        <p:nvSpPr>
          <p:cNvPr id="3" name="Content Placeholder 2">
            <a:extLst>
              <a:ext uri="{FF2B5EF4-FFF2-40B4-BE49-F238E27FC236}">
                <a16:creationId xmlns:a16="http://schemas.microsoft.com/office/drawing/2014/main" id="{C3255AAE-4880-4E65-9564-9505E2AC4DCA}"/>
              </a:ext>
            </a:extLst>
          </p:cNvPr>
          <p:cNvSpPr>
            <a:spLocks noGrp="1"/>
          </p:cNvSpPr>
          <p:nvPr>
            <p:ph idx="1"/>
          </p:nvPr>
        </p:nvSpPr>
        <p:spPr>
          <a:xfrm>
            <a:off x="1294362" y="1329136"/>
            <a:ext cx="9603275" cy="3382364"/>
          </a:xfrm>
        </p:spPr>
        <p:txBody>
          <a:bodyPr>
            <a:normAutofit fontScale="25000" lnSpcReduction="20000"/>
          </a:bodyPr>
          <a:lstStyle/>
          <a:p>
            <a:pPr marL="0" indent="0">
              <a:buNone/>
            </a:pPr>
            <a:endParaRPr lang="en-US" sz="7200" dirty="0"/>
          </a:p>
          <a:p>
            <a:r>
              <a:rPr lang="en-US" sz="9600" b="1" dirty="0"/>
              <a:t>Math Planet</a:t>
            </a:r>
          </a:p>
          <a:p>
            <a:r>
              <a:rPr lang="en-US" sz="7200" dirty="0"/>
              <a:t>Pre Algebra</a:t>
            </a:r>
          </a:p>
          <a:p>
            <a:r>
              <a:rPr lang="en-US" sz="7200" dirty="0"/>
              <a:t>Algebra 1 </a:t>
            </a:r>
          </a:p>
          <a:p>
            <a:r>
              <a:rPr lang="en-US" sz="7200" dirty="0"/>
              <a:t>Algebra 2</a:t>
            </a:r>
          </a:p>
          <a:p>
            <a:r>
              <a:rPr lang="en-US" sz="7200" dirty="0"/>
              <a:t>Geometry</a:t>
            </a:r>
          </a:p>
          <a:p>
            <a:r>
              <a:rPr lang="en-US" sz="7200" dirty="0"/>
              <a:t>SAT</a:t>
            </a:r>
          </a:p>
          <a:p>
            <a:r>
              <a:rPr lang="en-US" sz="7200" dirty="0"/>
              <a:t>ACT</a:t>
            </a:r>
          </a:p>
          <a:p>
            <a:r>
              <a:rPr lang="en-US" sz="7200" dirty="0"/>
              <a:t>Math Planet is an online resource where one can study math for free. Take our high school math courses in </a:t>
            </a:r>
            <a:r>
              <a:rPr lang="en-US" sz="7200" dirty="0">
                <a:hlinkClick r:id="rId2" tooltip="Pre-Algebra">
                  <a:extLst>
                    <a:ext uri="{A12FA001-AC4F-418D-AE19-62706E023703}">
                      <ahyp:hlinkClr xmlns:ahyp="http://schemas.microsoft.com/office/drawing/2018/hyperlinkcolor" xmlns="" val="tx"/>
                    </a:ext>
                  </a:extLst>
                </a:hlinkClick>
              </a:rPr>
              <a:t>Pre-algebra</a:t>
            </a:r>
            <a:r>
              <a:rPr lang="en-US" sz="7200" dirty="0"/>
              <a:t>, </a:t>
            </a:r>
            <a:r>
              <a:rPr lang="en-US" sz="7200" dirty="0">
                <a:hlinkClick r:id="rId3" tooltip="Algebra 1">
                  <a:extLst>
                    <a:ext uri="{A12FA001-AC4F-418D-AE19-62706E023703}">
                      <ahyp:hlinkClr xmlns:ahyp="http://schemas.microsoft.com/office/drawing/2018/hyperlinkcolor" xmlns="" val="tx"/>
                    </a:ext>
                  </a:extLst>
                </a:hlinkClick>
              </a:rPr>
              <a:t>Algebra 1</a:t>
            </a:r>
            <a:r>
              <a:rPr lang="en-US" sz="7200" dirty="0"/>
              <a:t>, </a:t>
            </a:r>
            <a:r>
              <a:rPr lang="en-US" sz="7200" dirty="0">
                <a:hlinkClick r:id="rId4" tooltip="Algebra 2">
                  <a:extLst>
                    <a:ext uri="{A12FA001-AC4F-418D-AE19-62706E023703}">
                      <ahyp:hlinkClr xmlns:ahyp="http://schemas.microsoft.com/office/drawing/2018/hyperlinkcolor" xmlns="" val="tx"/>
                    </a:ext>
                  </a:extLst>
                </a:hlinkClick>
              </a:rPr>
              <a:t>Algebra 2</a:t>
            </a:r>
            <a:r>
              <a:rPr lang="en-US" sz="7200" dirty="0"/>
              <a:t> and </a:t>
            </a:r>
            <a:r>
              <a:rPr lang="en-US" sz="7200" dirty="0">
                <a:hlinkClick r:id="rId5" tooltip="Geometry">
                  <a:extLst>
                    <a:ext uri="{A12FA001-AC4F-418D-AE19-62706E023703}">
                      <ahyp:hlinkClr xmlns:ahyp="http://schemas.microsoft.com/office/drawing/2018/hyperlinkcolor" xmlns="" val="tx"/>
                    </a:ext>
                  </a:extLst>
                </a:hlinkClick>
              </a:rPr>
              <a:t>Geometry</a:t>
            </a:r>
            <a:r>
              <a:rPr lang="en-US" sz="7200" dirty="0"/>
              <a:t>. We have also prepared practice tests for the </a:t>
            </a:r>
            <a:r>
              <a:rPr lang="en-US" sz="7200" dirty="0">
                <a:hlinkClick r:id="rId6" tooltip="Sat">
                  <a:extLst>
                    <a:ext uri="{A12FA001-AC4F-418D-AE19-62706E023703}">
                      <ahyp:hlinkClr xmlns:ahyp="http://schemas.microsoft.com/office/drawing/2018/hyperlinkcolor" xmlns="" val="tx"/>
                    </a:ext>
                  </a:extLst>
                </a:hlinkClick>
              </a:rPr>
              <a:t>SAT</a:t>
            </a:r>
            <a:r>
              <a:rPr lang="en-US" sz="7200" dirty="0"/>
              <a:t> and </a:t>
            </a:r>
            <a:r>
              <a:rPr lang="en-US" sz="7200" dirty="0">
                <a:hlinkClick r:id="rId7" tooltip="Act">
                  <a:extLst>
                    <a:ext uri="{A12FA001-AC4F-418D-AE19-62706E023703}">
                      <ahyp:hlinkClr xmlns:ahyp="http://schemas.microsoft.com/office/drawing/2018/hyperlinkcolor" xmlns="" val="tx"/>
                    </a:ext>
                  </a:extLst>
                </a:hlinkClick>
              </a:rPr>
              <a:t>ACT</a:t>
            </a:r>
            <a:r>
              <a:rPr lang="en-US" sz="7200" dirty="0"/>
              <a:t>.</a:t>
            </a:r>
          </a:p>
          <a:p>
            <a:r>
              <a:rPr lang="en-US" sz="7200" dirty="0"/>
              <a:t>The educational material is focused on </a:t>
            </a:r>
            <a:r>
              <a:rPr lang="en-US" sz="7200" b="1" dirty="0"/>
              <a:t>US high school </a:t>
            </a:r>
            <a:r>
              <a:rPr lang="en-US" sz="7200" b="1" dirty="0" err="1"/>
              <a:t>maths</a:t>
            </a:r>
            <a:r>
              <a:rPr lang="en-US" sz="7200" dirty="0"/>
              <a:t>. However, since </a:t>
            </a:r>
            <a:r>
              <a:rPr lang="en-US" sz="7200" dirty="0" err="1"/>
              <a:t>maths</a:t>
            </a:r>
            <a:r>
              <a:rPr lang="en-US" sz="7200" dirty="0"/>
              <a:t> is the same all over the world, we welcome everybody to study math with us, for free.</a:t>
            </a:r>
          </a:p>
          <a:p>
            <a:endParaRPr lang="en-US" sz="3600" dirty="0"/>
          </a:p>
          <a:p>
            <a:endParaRPr lang="en-US" dirty="0"/>
          </a:p>
        </p:txBody>
      </p:sp>
    </p:spTree>
    <p:extLst>
      <p:ext uri="{BB962C8B-B14F-4D97-AF65-F5344CB8AC3E}">
        <p14:creationId xmlns:p14="http://schemas.microsoft.com/office/powerpoint/2010/main" val="2622876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0488F-AA1B-4A20-86CD-1E8F8F04055A}"/>
              </a:ext>
            </a:extLst>
          </p:cNvPr>
          <p:cNvSpPr>
            <a:spLocks noGrp="1"/>
          </p:cNvSpPr>
          <p:nvPr>
            <p:ph type="title"/>
          </p:nvPr>
        </p:nvSpPr>
        <p:spPr/>
        <p:txBody>
          <a:bodyPr/>
          <a:lstStyle/>
          <a:p>
            <a:r>
              <a:rPr lang="en-US" b="1" dirty="0"/>
              <a:t>Math Planet</a:t>
            </a:r>
          </a:p>
        </p:txBody>
      </p:sp>
      <p:pic>
        <p:nvPicPr>
          <p:cNvPr id="4" name="Content Placeholder 3">
            <a:extLst>
              <a:ext uri="{FF2B5EF4-FFF2-40B4-BE49-F238E27FC236}">
                <a16:creationId xmlns:a16="http://schemas.microsoft.com/office/drawing/2014/main" id="{67FB63B8-BD2B-4E9C-B2E7-377B364F164C}"/>
              </a:ext>
            </a:extLst>
          </p:cNvPr>
          <p:cNvPicPr>
            <a:picLocks noGrp="1" noChangeAspect="1"/>
          </p:cNvPicPr>
          <p:nvPr>
            <p:ph idx="1"/>
          </p:nvPr>
        </p:nvPicPr>
        <p:blipFill>
          <a:blip r:embed="rId2"/>
          <a:stretch>
            <a:fillRect/>
          </a:stretch>
        </p:blipFill>
        <p:spPr>
          <a:xfrm>
            <a:off x="3049757" y="2603843"/>
            <a:ext cx="5216525" cy="3449638"/>
          </a:xfrm>
          <a:prstGeom prst="rect">
            <a:avLst/>
          </a:prstGeom>
        </p:spPr>
      </p:pic>
      <p:sp>
        <p:nvSpPr>
          <p:cNvPr id="5" name="TextBox 4">
            <a:extLst>
              <a:ext uri="{FF2B5EF4-FFF2-40B4-BE49-F238E27FC236}">
                <a16:creationId xmlns:a16="http://schemas.microsoft.com/office/drawing/2014/main" id="{322E7FD0-AA3E-46F6-9DF3-2F3A18543FE4}"/>
              </a:ext>
            </a:extLst>
          </p:cNvPr>
          <p:cNvSpPr txBox="1"/>
          <p:nvPr/>
        </p:nvSpPr>
        <p:spPr>
          <a:xfrm>
            <a:off x="2161310" y="1923756"/>
            <a:ext cx="6677891" cy="369332"/>
          </a:xfrm>
          <a:prstGeom prst="rect">
            <a:avLst/>
          </a:prstGeom>
          <a:noFill/>
        </p:spPr>
        <p:txBody>
          <a:bodyPr wrap="square" rtlCol="0">
            <a:spAutoFit/>
          </a:bodyPr>
          <a:lstStyle/>
          <a:p>
            <a:r>
              <a:rPr lang="en-US" dirty="0"/>
              <a:t>Every lesson includes a video to help work through the problems</a:t>
            </a:r>
          </a:p>
        </p:txBody>
      </p:sp>
    </p:spTree>
    <p:extLst>
      <p:ext uri="{BB962C8B-B14F-4D97-AF65-F5344CB8AC3E}">
        <p14:creationId xmlns:p14="http://schemas.microsoft.com/office/powerpoint/2010/main" val="1038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8913A-3A71-4D74-A659-E0984609F0E0}"/>
              </a:ext>
            </a:extLst>
          </p:cNvPr>
          <p:cNvSpPr>
            <a:spLocks noGrp="1"/>
          </p:cNvSpPr>
          <p:nvPr>
            <p:ph type="title"/>
          </p:nvPr>
        </p:nvSpPr>
        <p:spPr/>
        <p:txBody>
          <a:bodyPr/>
          <a:lstStyle/>
          <a:p>
            <a:r>
              <a:rPr lang="en-US" dirty="0"/>
              <a:t>Free mathematics courses</a:t>
            </a:r>
            <a:br>
              <a:rPr lang="en-US" dirty="0"/>
            </a:br>
            <a:endParaRPr lang="en-US" dirty="0"/>
          </a:p>
        </p:txBody>
      </p:sp>
      <p:sp>
        <p:nvSpPr>
          <p:cNvPr id="3" name="Content Placeholder 2">
            <a:extLst>
              <a:ext uri="{FF2B5EF4-FFF2-40B4-BE49-F238E27FC236}">
                <a16:creationId xmlns:a16="http://schemas.microsoft.com/office/drawing/2014/main" id="{4CE4A26C-26D7-4DE2-AC31-75DC31E14552}"/>
              </a:ext>
            </a:extLst>
          </p:cNvPr>
          <p:cNvSpPr>
            <a:spLocks noGrp="1"/>
          </p:cNvSpPr>
          <p:nvPr>
            <p:ph idx="1"/>
          </p:nvPr>
        </p:nvSpPr>
        <p:spPr/>
        <p:txBody>
          <a:bodyPr/>
          <a:lstStyle/>
          <a:p>
            <a:r>
              <a:rPr lang="en-US" sz="2800" b="1" dirty="0"/>
              <a:t>Kahn Academy</a:t>
            </a:r>
          </a:p>
          <a:p>
            <a:r>
              <a:rPr lang="en-US" dirty="0">
                <a:hlinkClick r:id="rId2"/>
              </a:rPr>
              <a:t>https://www.khanacademy.org/about</a:t>
            </a:r>
            <a:endParaRPr lang="en-US" dirty="0"/>
          </a:p>
          <a:p>
            <a:r>
              <a:rPr lang="en-US" dirty="0"/>
              <a:t>Khan Academy offers practice exercises, instructional videos, and a personalized learning dashboard that empower learners to study at their own pace in and outside of the classroom. We tackle math, science, computing, history, art history, economics, and more, including K-14 and test preparation (SAT, Praxis, LSAT) content. We focus on skill mastery to help learners establish strong foundations, so there's no limit to what they can learn next!</a:t>
            </a:r>
          </a:p>
        </p:txBody>
      </p:sp>
    </p:spTree>
    <p:extLst>
      <p:ext uri="{BB962C8B-B14F-4D97-AF65-F5344CB8AC3E}">
        <p14:creationId xmlns:p14="http://schemas.microsoft.com/office/powerpoint/2010/main" val="3252213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4376D-4489-4874-9720-A03DFFABE5C8}"/>
              </a:ext>
            </a:extLst>
          </p:cNvPr>
          <p:cNvSpPr>
            <a:spLocks noGrp="1"/>
          </p:cNvSpPr>
          <p:nvPr>
            <p:ph type="title"/>
          </p:nvPr>
        </p:nvSpPr>
        <p:spPr/>
        <p:txBody>
          <a:bodyPr/>
          <a:lstStyle/>
          <a:p>
            <a:r>
              <a:rPr lang="en-US" dirty="0"/>
              <a:t>Free mathematics courses</a:t>
            </a:r>
          </a:p>
        </p:txBody>
      </p:sp>
      <p:sp>
        <p:nvSpPr>
          <p:cNvPr id="3" name="Content Placeholder 2">
            <a:extLst>
              <a:ext uri="{FF2B5EF4-FFF2-40B4-BE49-F238E27FC236}">
                <a16:creationId xmlns:a16="http://schemas.microsoft.com/office/drawing/2014/main" id="{11A3AF9F-B04A-434E-B119-944EDA9A3EA1}"/>
              </a:ext>
            </a:extLst>
          </p:cNvPr>
          <p:cNvSpPr>
            <a:spLocks noGrp="1"/>
          </p:cNvSpPr>
          <p:nvPr>
            <p:ph idx="1"/>
          </p:nvPr>
        </p:nvSpPr>
        <p:spPr/>
        <p:txBody>
          <a:bodyPr/>
          <a:lstStyle/>
          <a:p>
            <a:pPr marL="0" indent="0">
              <a:buNone/>
            </a:pPr>
            <a:r>
              <a:rPr lang="en-US" sz="2800" b="1" dirty="0"/>
              <a:t>EdX</a:t>
            </a:r>
          </a:p>
          <a:p>
            <a:r>
              <a:rPr lang="en-US" dirty="0"/>
              <a:t>Take free online math courses from MIT, ASU, and other leading math and science institutions. Get introductions to algebra, geometry, trigonometry, precalculus and calculus or get help with current math coursework and AP exam preparation. Select a course to learn more</a:t>
            </a:r>
          </a:p>
          <a:p>
            <a:r>
              <a:rPr lang="en-US" dirty="0">
                <a:hlinkClick r:id="rId2"/>
              </a:rPr>
              <a:t>https://www.edx.org/course/subject/math</a:t>
            </a:r>
            <a:endParaRPr lang="en-US" dirty="0"/>
          </a:p>
          <a:p>
            <a:endParaRPr lang="en-US" dirty="0"/>
          </a:p>
        </p:txBody>
      </p:sp>
    </p:spTree>
    <p:extLst>
      <p:ext uri="{BB962C8B-B14F-4D97-AF65-F5344CB8AC3E}">
        <p14:creationId xmlns:p14="http://schemas.microsoft.com/office/powerpoint/2010/main" val="2926761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ADD26-B0C3-4E19-BBFF-BBF66F7FADC9}"/>
              </a:ext>
            </a:extLst>
          </p:cNvPr>
          <p:cNvSpPr>
            <a:spLocks noGrp="1"/>
          </p:cNvSpPr>
          <p:nvPr>
            <p:ph type="title"/>
          </p:nvPr>
        </p:nvSpPr>
        <p:spPr>
          <a:xfrm>
            <a:off x="1455353" y="159488"/>
            <a:ext cx="9603275" cy="1049235"/>
          </a:xfrm>
        </p:spPr>
        <p:txBody>
          <a:bodyPr/>
          <a:lstStyle/>
          <a:p>
            <a:r>
              <a:rPr lang="en-US" dirty="0"/>
              <a:t>Free Science courses</a:t>
            </a:r>
          </a:p>
        </p:txBody>
      </p:sp>
      <p:sp>
        <p:nvSpPr>
          <p:cNvPr id="3" name="Content Placeholder 2">
            <a:extLst>
              <a:ext uri="{FF2B5EF4-FFF2-40B4-BE49-F238E27FC236}">
                <a16:creationId xmlns:a16="http://schemas.microsoft.com/office/drawing/2014/main" id="{5418C46F-52AE-4B69-A5C4-C28C7B065CE8}"/>
              </a:ext>
            </a:extLst>
          </p:cNvPr>
          <p:cNvSpPr>
            <a:spLocks noGrp="1"/>
          </p:cNvSpPr>
          <p:nvPr>
            <p:ph idx="1"/>
          </p:nvPr>
        </p:nvSpPr>
        <p:spPr>
          <a:xfrm>
            <a:off x="1137144" y="1208723"/>
            <a:ext cx="10239691" cy="5209954"/>
          </a:xfrm>
        </p:spPr>
        <p:txBody>
          <a:bodyPr>
            <a:normAutofit fontScale="62500" lnSpcReduction="20000"/>
          </a:bodyPr>
          <a:lstStyle/>
          <a:p>
            <a:r>
              <a:rPr lang="en-US" sz="3100" b="1" dirty="0"/>
              <a:t>Kahn Academy</a:t>
            </a:r>
            <a:endParaRPr lang="en-US" dirty="0"/>
          </a:p>
          <a:p>
            <a:pPr fontAlgn="base"/>
            <a:r>
              <a:rPr lang="en-US" sz="2600" b="1" dirty="0"/>
              <a:t>Courses</a:t>
            </a:r>
          </a:p>
          <a:p>
            <a:pPr fontAlgn="base"/>
            <a:r>
              <a:rPr lang="en-US" sz="2600" dirty="0">
                <a:hlinkClick r:id="rId2">
                  <a:extLst>
                    <a:ext uri="{A12FA001-AC4F-418D-AE19-62706E023703}">
                      <ahyp:hlinkClr xmlns:ahyp="http://schemas.microsoft.com/office/drawing/2018/hyperlinkcolor" xmlns="" val="tx"/>
                    </a:ext>
                  </a:extLst>
                </a:hlinkClick>
              </a:rPr>
              <a:t>Math</a:t>
            </a:r>
            <a:endParaRPr lang="en-US" sz="2600" dirty="0"/>
          </a:p>
          <a:p>
            <a:pPr fontAlgn="base"/>
            <a:r>
              <a:rPr lang="en-US" sz="2600" dirty="0">
                <a:hlinkClick r:id="rId3">
                  <a:extLst>
                    <a:ext uri="{A12FA001-AC4F-418D-AE19-62706E023703}">
                      <ahyp:hlinkClr xmlns:ahyp="http://schemas.microsoft.com/office/drawing/2018/hyperlinkcolor" xmlns="" val="tx"/>
                    </a:ext>
                  </a:extLst>
                </a:hlinkClick>
              </a:rPr>
              <a:t>Math: Get ready courses</a:t>
            </a:r>
            <a:endParaRPr lang="en-US" sz="2600" dirty="0"/>
          </a:p>
          <a:p>
            <a:pPr fontAlgn="base"/>
            <a:r>
              <a:rPr lang="en-US" sz="2600" dirty="0">
                <a:hlinkClick r:id="rId4">
                  <a:extLst>
                    <a:ext uri="{A12FA001-AC4F-418D-AE19-62706E023703}">
                      <ahyp:hlinkClr xmlns:ahyp="http://schemas.microsoft.com/office/drawing/2018/hyperlinkcolor" xmlns="" val="tx"/>
                    </a:ext>
                  </a:extLst>
                </a:hlinkClick>
              </a:rPr>
              <a:t>Math by grade</a:t>
            </a:r>
            <a:endParaRPr lang="en-US" sz="2600" dirty="0"/>
          </a:p>
          <a:p>
            <a:pPr fontAlgn="base"/>
            <a:r>
              <a:rPr lang="en-US" sz="2600" dirty="0">
                <a:hlinkClick r:id="rId5">
                  <a:extLst>
                    <a:ext uri="{A12FA001-AC4F-418D-AE19-62706E023703}">
                      <ahyp:hlinkClr xmlns:ahyp="http://schemas.microsoft.com/office/drawing/2018/hyperlinkcolor" xmlns="" val="tx"/>
                    </a:ext>
                  </a:extLst>
                </a:hlinkClick>
              </a:rPr>
              <a:t>Khan Kids, an app (ages 2-7)</a:t>
            </a:r>
            <a:endParaRPr lang="en-US" sz="2600" dirty="0"/>
          </a:p>
          <a:p>
            <a:pPr fontAlgn="base"/>
            <a:r>
              <a:rPr lang="en-US" sz="2600" dirty="0">
                <a:hlinkClick r:id="rId6">
                  <a:extLst>
                    <a:ext uri="{A12FA001-AC4F-418D-AE19-62706E023703}">
                      <ahyp:hlinkClr xmlns:ahyp="http://schemas.microsoft.com/office/drawing/2018/hyperlinkcolor" xmlns="" val="tx"/>
                    </a:ext>
                  </a:extLst>
                </a:hlinkClick>
              </a:rPr>
              <a:t>Science &amp; engineering</a:t>
            </a:r>
            <a:endParaRPr lang="en-US" sz="2600" dirty="0"/>
          </a:p>
          <a:p>
            <a:pPr fontAlgn="base"/>
            <a:r>
              <a:rPr lang="en-US" sz="2600" dirty="0">
                <a:hlinkClick r:id="rId7">
                  <a:extLst>
                    <a:ext uri="{A12FA001-AC4F-418D-AE19-62706E023703}">
                      <ahyp:hlinkClr xmlns:ahyp="http://schemas.microsoft.com/office/drawing/2018/hyperlinkcolor" xmlns="" val="tx"/>
                    </a:ext>
                  </a:extLst>
                </a:hlinkClick>
              </a:rPr>
              <a:t>Computing</a:t>
            </a:r>
            <a:endParaRPr lang="en-US" sz="2600" dirty="0"/>
          </a:p>
          <a:p>
            <a:pPr fontAlgn="base"/>
            <a:r>
              <a:rPr lang="en-US" sz="2600" dirty="0">
                <a:hlinkClick r:id="rId8">
                  <a:extLst>
                    <a:ext uri="{A12FA001-AC4F-418D-AE19-62706E023703}">
                      <ahyp:hlinkClr xmlns:ahyp="http://schemas.microsoft.com/office/drawing/2018/hyperlinkcolor" xmlns="" val="tx"/>
                    </a:ext>
                  </a:extLst>
                </a:hlinkClick>
              </a:rPr>
              <a:t>Arts &amp; humanities</a:t>
            </a:r>
            <a:endParaRPr lang="en-US" sz="2600" dirty="0"/>
          </a:p>
          <a:p>
            <a:pPr fontAlgn="base"/>
            <a:r>
              <a:rPr lang="en-US" sz="2600" dirty="0">
                <a:hlinkClick r:id="rId9">
                  <a:extLst>
                    <a:ext uri="{A12FA001-AC4F-418D-AE19-62706E023703}">
                      <ahyp:hlinkClr xmlns:ahyp="http://schemas.microsoft.com/office/drawing/2018/hyperlinkcolor" xmlns="" val="tx"/>
                    </a:ext>
                  </a:extLst>
                </a:hlinkClick>
              </a:rPr>
              <a:t>Economics &amp; finance</a:t>
            </a:r>
            <a:endParaRPr lang="en-US" sz="2600" dirty="0"/>
          </a:p>
          <a:p>
            <a:pPr fontAlgn="base"/>
            <a:r>
              <a:rPr lang="en-US" sz="2600" dirty="0">
                <a:hlinkClick r:id="rId10">
                  <a:extLst>
                    <a:ext uri="{A12FA001-AC4F-418D-AE19-62706E023703}">
                      <ahyp:hlinkClr xmlns:ahyp="http://schemas.microsoft.com/office/drawing/2018/hyperlinkcolor" xmlns="" val="tx"/>
                    </a:ext>
                  </a:extLst>
                </a:hlinkClick>
              </a:rPr>
              <a:t>Test prep</a:t>
            </a:r>
            <a:endParaRPr lang="en-US" sz="2600" dirty="0"/>
          </a:p>
          <a:p>
            <a:pPr fontAlgn="base"/>
            <a:r>
              <a:rPr lang="en-US" sz="2600" dirty="0">
                <a:hlinkClick r:id="rId11">
                  <a:extLst>
                    <a:ext uri="{A12FA001-AC4F-418D-AE19-62706E023703}">
                      <ahyp:hlinkClr xmlns:ahyp="http://schemas.microsoft.com/office/drawing/2018/hyperlinkcolor" xmlns="" val="tx"/>
                    </a:ext>
                  </a:extLst>
                </a:hlinkClick>
              </a:rPr>
              <a:t>College, careers, &amp; more</a:t>
            </a:r>
            <a:endParaRPr lang="en-US" sz="2600" dirty="0"/>
          </a:p>
          <a:p>
            <a:pPr fontAlgn="base"/>
            <a:r>
              <a:rPr lang="en-US" sz="2600" dirty="0">
                <a:hlinkClick r:id="rId12">
                  <a:extLst>
                    <a:ext uri="{A12FA001-AC4F-418D-AE19-62706E023703}">
                      <ahyp:hlinkClr xmlns:ahyp="http://schemas.microsoft.com/office/drawing/2018/hyperlinkcolor" xmlns="" val="tx"/>
                    </a:ext>
                  </a:extLst>
                </a:hlinkClick>
              </a:rPr>
              <a:t>ELA beta</a:t>
            </a:r>
            <a:endParaRPr lang="en-US" sz="2600" dirty="0"/>
          </a:p>
          <a:p>
            <a:r>
              <a:rPr lang="en-US" dirty="0">
                <a:hlinkClick r:id="rId6"/>
              </a:rPr>
              <a:t>https://www.khanacademy.org/science</a:t>
            </a:r>
            <a:endParaRPr lang="en-US" dirty="0"/>
          </a:p>
          <a:p>
            <a:endParaRPr lang="en-US" dirty="0"/>
          </a:p>
        </p:txBody>
      </p:sp>
    </p:spTree>
    <p:extLst>
      <p:ext uri="{BB962C8B-B14F-4D97-AF65-F5344CB8AC3E}">
        <p14:creationId xmlns:p14="http://schemas.microsoft.com/office/powerpoint/2010/main" val="4076456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BA6E0-0A74-4466-9B6F-88803B5F61A7}"/>
              </a:ext>
            </a:extLst>
          </p:cNvPr>
          <p:cNvSpPr>
            <a:spLocks noGrp="1"/>
          </p:cNvSpPr>
          <p:nvPr>
            <p:ph type="title"/>
          </p:nvPr>
        </p:nvSpPr>
        <p:spPr/>
        <p:txBody>
          <a:bodyPr/>
          <a:lstStyle/>
          <a:p>
            <a:r>
              <a:rPr lang="en-US" dirty="0"/>
              <a:t>Free science courses</a:t>
            </a:r>
            <a:br>
              <a:rPr lang="en-US" dirty="0"/>
            </a:br>
            <a:endParaRPr lang="en-US" dirty="0"/>
          </a:p>
        </p:txBody>
      </p:sp>
      <p:sp>
        <p:nvSpPr>
          <p:cNvPr id="3" name="Content Placeholder 2">
            <a:extLst>
              <a:ext uri="{FF2B5EF4-FFF2-40B4-BE49-F238E27FC236}">
                <a16:creationId xmlns:a16="http://schemas.microsoft.com/office/drawing/2014/main" id="{458D1CA4-062D-4904-BCA4-E5EE44DA1CE4}"/>
              </a:ext>
            </a:extLst>
          </p:cNvPr>
          <p:cNvSpPr>
            <a:spLocks noGrp="1"/>
          </p:cNvSpPr>
          <p:nvPr>
            <p:ph idx="1"/>
          </p:nvPr>
        </p:nvSpPr>
        <p:spPr/>
        <p:txBody>
          <a:bodyPr>
            <a:normAutofit lnSpcReduction="10000"/>
          </a:bodyPr>
          <a:lstStyle/>
          <a:p>
            <a:r>
              <a:rPr lang="en-US" sz="2800" b="1" dirty="0"/>
              <a:t>Life in the </a:t>
            </a:r>
            <a:r>
              <a:rPr lang="en-US" sz="2800" b="1" dirty="0" err="1"/>
              <a:t>Nerddom</a:t>
            </a:r>
            <a:endParaRPr lang="en-US" dirty="0"/>
          </a:p>
          <a:p>
            <a:r>
              <a:rPr lang="en-US" dirty="0"/>
              <a:t>Free science curriculum from PreK- Highschool grades</a:t>
            </a:r>
          </a:p>
          <a:p>
            <a:r>
              <a:rPr lang="en-US" dirty="0"/>
              <a:t>Open and free curriculum for:</a:t>
            </a:r>
          </a:p>
          <a:p>
            <a:r>
              <a:rPr lang="en-US" dirty="0"/>
              <a:t>Anatomy &amp; Physiology 1, 2</a:t>
            </a:r>
          </a:p>
          <a:p>
            <a:r>
              <a:rPr lang="en-US" dirty="0"/>
              <a:t>General Chemistry</a:t>
            </a:r>
          </a:p>
          <a:p>
            <a:r>
              <a:rPr lang="en-US" dirty="0"/>
              <a:t>Introduction to Biology</a:t>
            </a:r>
          </a:p>
          <a:p>
            <a:pPr marL="0" indent="0">
              <a:buNone/>
            </a:pPr>
            <a:r>
              <a:rPr lang="en-US" dirty="0">
                <a:hlinkClick r:id="rId2"/>
              </a:rPr>
              <a:t>https://lifeinthenerddom.com/free-science-curriculum-all-grades/</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868234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C42D9-F040-4173-8416-EABB2AE9AE6C}"/>
              </a:ext>
            </a:extLst>
          </p:cNvPr>
          <p:cNvSpPr>
            <a:spLocks noGrp="1"/>
          </p:cNvSpPr>
          <p:nvPr>
            <p:ph type="title"/>
          </p:nvPr>
        </p:nvSpPr>
        <p:spPr>
          <a:xfrm>
            <a:off x="1411823" y="181666"/>
            <a:ext cx="9603275" cy="1049235"/>
          </a:xfrm>
        </p:spPr>
        <p:txBody>
          <a:bodyPr/>
          <a:lstStyle/>
          <a:p>
            <a:r>
              <a:rPr lang="en-US" dirty="0"/>
              <a:t>Life in the </a:t>
            </a:r>
            <a:r>
              <a:rPr lang="en-US" dirty="0" err="1"/>
              <a:t>nerdom</a:t>
            </a:r>
            <a:r>
              <a:rPr lang="en-US" dirty="0"/>
              <a:t>: Overview</a:t>
            </a:r>
          </a:p>
        </p:txBody>
      </p:sp>
      <p:sp>
        <p:nvSpPr>
          <p:cNvPr id="3" name="Content Placeholder 2">
            <a:extLst>
              <a:ext uri="{FF2B5EF4-FFF2-40B4-BE49-F238E27FC236}">
                <a16:creationId xmlns:a16="http://schemas.microsoft.com/office/drawing/2014/main" id="{ABB80AC6-6C1F-431A-ABD9-EE2C358980DC}"/>
              </a:ext>
            </a:extLst>
          </p:cNvPr>
          <p:cNvSpPr>
            <a:spLocks noGrp="1"/>
          </p:cNvSpPr>
          <p:nvPr>
            <p:ph idx="1"/>
          </p:nvPr>
        </p:nvSpPr>
        <p:spPr>
          <a:xfrm>
            <a:off x="967409" y="937802"/>
            <a:ext cx="10047689" cy="4096472"/>
          </a:xfrm>
        </p:spPr>
        <p:txBody>
          <a:bodyPr>
            <a:normAutofit fontScale="25000" lnSpcReduction="20000"/>
          </a:bodyPr>
          <a:lstStyle/>
          <a:p>
            <a:pPr fontAlgn="base"/>
            <a:r>
              <a:rPr lang="en-US" sz="7200" b="1" dirty="0">
                <a:hlinkClick r:id="rId2">
                  <a:extLst>
                    <a:ext uri="{A12FA001-AC4F-418D-AE19-62706E023703}">
                      <ahyp:hlinkClr xmlns:ahyp="http://schemas.microsoft.com/office/drawing/2018/hyperlinkcolor" xmlns="" val="tx"/>
                    </a:ext>
                  </a:extLst>
                </a:hlinkClick>
              </a:rPr>
              <a:t>Anatomy &amp; Physiology 1 &amp; 2</a:t>
            </a:r>
            <a:r>
              <a:rPr lang="en-US" sz="7200" dirty="0"/>
              <a:t/>
            </a:r>
            <a:br>
              <a:rPr lang="en-US" sz="7200" dirty="0"/>
            </a:br>
            <a:r>
              <a:rPr lang="en-US" sz="7200" dirty="0"/>
              <a:t>Course Description: You probably have a general understanding of how your body works. But do you fully comprehend how all of the intricate functions and systems of the human body work together to keep you healthy? This course will provide that insight. By approaching the study of the body in an organized way, you will be able to connect what you learn about anatomy and physiology to what you already know about your own body.</a:t>
            </a:r>
          </a:p>
          <a:p>
            <a:pPr fontAlgn="base"/>
            <a:r>
              <a:rPr lang="en-US" sz="7200" b="1" dirty="0">
                <a:hlinkClick r:id="rId3">
                  <a:extLst>
                    <a:ext uri="{A12FA001-AC4F-418D-AE19-62706E023703}">
                      <ahyp:hlinkClr xmlns:ahyp="http://schemas.microsoft.com/office/drawing/2018/hyperlinkcolor" xmlns="" val="tx"/>
                    </a:ext>
                  </a:extLst>
                </a:hlinkClick>
              </a:rPr>
              <a:t>General Chemistry 1</a:t>
            </a:r>
            <a:r>
              <a:rPr lang="en-US" sz="7200" dirty="0"/>
              <a:t/>
            </a:r>
            <a:br>
              <a:rPr lang="en-US" sz="7200" dirty="0"/>
            </a:br>
            <a:r>
              <a:rPr lang="en-US" sz="7200" dirty="0"/>
              <a:t>Course Description: General Chemistry 1 covers all of the topics typically covered in first semester General Chemistry and includes both formative assessments, with high scaffolding, and end of unit and module quizzes. This course offers highly contextualized, engaging content, designed in a logical flow that transitions smoothly between relatively small amounts of expository text, worked examples, activities, interactives, simulations, and other media.</a:t>
            </a:r>
          </a:p>
          <a:p>
            <a:pPr fontAlgn="base"/>
            <a:r>
              <a:rPr lang="en-US" sz="7200" b="1" dirty="0">
                <a:hlinkClick r:id="rId4">
                  <a:extLst>
                    <a:ext uri="{A12FA001-AC4F-418D-AE19-62706E023703}">
                      <ahyp:hlinkClr xmlns:ahyp="http://schemas.microsoft.com/office/drawing/2018/hyperlinkcolor" xmlns="" val="tx"/>
                    </a:ext>
                  </a:extLst>
                </a:hlinkClick>
              </a:rPr>
              <a:t>Introduction to Biology</a:t>
            </a:r>
            <a:r>
              <a:rPr lang="en-US" sz="7200" dirty="0"/>
              <a:t/>
            </a:r>
            <a:br>
              <a:rPr lang="en-US" sz="7200" dirty="0"/>
            </a:br>
            <a:r>
              <a:rPr lang="en-US" sz="7200" dirty="0"/>
              <a:t>Course Description: This introductory course defines biology and its relationship to other sciences. We examine the overarching theories of life from biological research and also explore the fundamental concepts and principles of the study of living organisms and their interaction with the environment. We will examine how life is organized into hierarchical levels; how living organisms use and produce energy; how life grows, develops, and reproduces; how life responds to the environment to maintain internal stability; and how life evolves and adapts to the environment.</a:t>
            </a:r>
          </a:p>
          <a:p>
            <a:endParaRPr lang="en-US" dirty="0"/>
          </a:p>
        </p:txBody>
      </p:sp>
    </p:spTree>
    <p:extLst>
      <p:ext uri="{BB962C8B-B14F-4D97-AF65-F5344CB8AC3E}">
        <p14:creationId xmlns:p14="http://schemas.microsoft.com/office/powerpoint/2010/main" val="1131394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67F3D-F27A-4E14-82A2-24130137D2E9}"/>
              </a:ext>
            </a:extLst>
          </p:cNvPr>
          <p:cNvSpPr>
            <a:spLocks noGrp="1"/>
          </p:cNvSpPr>
          <p:nvPr>
            <p:ph type="title"/>
          </p:nvPr>
        </p:nvSpPr>
        <p:spPr/>
        <p:txBody>
          <a:bodyPr/>
          <a:lstStyle/>
          <a:p>
            <a:r>
              <a:rPr lang="en-US" dirty="0"/>
              <a:t>Free science courses</a:t>
            </a:r>
          </a:p>
        </p:txBody>
      </p:sp>
      <p:sp>
        <p:nvSpPr>
          <p:cNvPr id="3" name="Content Placeholder 2">
            <a:extLst>
              <a:ext uri="{FF2B5EF4-FFF2-40B4-BE49-F238E27FC236}">
                <a16:creationId xmlns:a16="http://schemas.microsoft.com/office/drawing/2014/main" id="{D43B0AAE-E58B-46FE-82EE-1398704BA148}"/>
              </a:ext>
            </a:extLst>
          </p:cNvPr>
          <p:cNvSpPr>
            <a:spLocks noGrp="1"/>
          </p:cNvSpPr>
          <p:nvPr>
            <p:ph idx="1"/>
          </p:nvPr>
        </p:nvSpPr>
        <p:spPr/>
        <p:txBody>
          <a:bodyPr>
            <a:normAutofit fontScale="92500" lnSpcReduction="10000"/>
          </a:bodyPr>
          <a:lstStyle/>
          <a:p>
            <a:r>
              <a:rPr lang="en-US" sz="2600" b="1" dirty="0"/>
              <a:t>EdX </a:t>
            </a:r>
          </a:p>
          <a:p>
            <a:r>
              <a:rPr lang="en-US" dirty="0">
                <a:hlinkClick r:id="rId2"/>
              </a:rPr>
              <a:t>https://www.edx.org/high-school</a:t>
            </a:r>
            <a:endParaRPr lang="en-US" dirty="0"/>
          </a:p>
          <a:p>
            <a:r>
              <a:rPr lang="en-US" dirty="0"/>
              <a:t>We offer specially designed courses from top high schools, secondary schools and universities to help you prepare for Advanced Placement (AP®) Exams and CLEP® Exams, as well as introductory-level courses to help you get ahead of the game.  </a:t>
            </a:r>
          </a:p>
          <a:p>
            <a:r>
              <a:rPr lang="en-US" dirty="0"/>
              <a:t>Covering subjects ranging from English language and composition to calculus, biology, statistics and computer science, our courses give students around the world the opportunity to access quality courses and materials regardless of financial resources. Teachers can also integrate the course materials to flip the classroom and augment their curriculum. </a:t>
            </a:r>
          </a:p>
          <a:p>
            <a:endParaRPr lang="en-US" dirty="0"/>
          </a:p>
        </p:txBody>
      </p:sp>
    </p:spTree>
    <p:extLst>
      <p:ext uri="{BB962C8B-B14F-4D97-AF65-F5344CB8AC3E}">
        <p14:creationId xmlns:p14="http://schemas.microsoft.com/office/powerpoint/2010/main" val="325897863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2448</TotalTime>
  <Words>1139</Words>
  <Application>Microsoft Office PowerPoint</Application>
  <PresentationFormat>Widescreen</PresentationFormat>
  <Paragraphs>87</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Gill Sans MT</vt:lpstr>
      <vt:lpstr>Gallery</vt:lpstr>
      <vt:lpstr>Free JROTC Courses</vt:lpstr>
      <vt:lpstr>Free Mathematics courses</vt:lpstr>
      <vt:lpstr>Math Planet</vt:lpstr>
      <vt:lpstr>Free mathematics courses </vt:lpstr>
      <vt:lpstr>Free mathematics courses</vt:lpstr>
      <vt:lpstr>Free Science courses</vt:lpstr>
      <vt:lpstr>Free science courses </vt:lpstr>
      <vt:lpstr>Life in the nerdom: Overview</vt:lpstr>
      <vt:lpstr>Free science courses</vt:lpstr>
      <vt:lpstr>Edx Science course options</vt:lpstr>
      <vt:lpstr>Free science courses </vt:lpstr>
      <vt:lpstr>Coursera: Research for transformation </vt:lpstr>
      <vt:lpstr>Cousera: Research for impact</vt:lpstr>
      <vt:lpstr>Research for impact: What you will learn</vt:lpstr>
      <vt:lpstr>DOD Smart Scholarship</vt:lpstr>
      <vt:lpstr>25 Free course websites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JROTC Courses</dc:title>
  <dc:creator>Emma Ghaderi</dc:creator>
  <cp:lastModifiedBy>Cross, Joseph K Mr CIV USA TRADOC USACC</cp:lastModifiedBy>
  <cp:revision>6</cp:revision>
  <dcterms:created xsi:type="dcterms:W3CDTF">2020-07-09T14:37:44Z</dcterms:created>
  <dcterms:modified xsi:type="dcterms:W3CDTF">2020-07-20T20:06:35Z</dcterms:modified>
</cp:coreProperties>
</file>